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7"/>
  </p:notesMasterIdLst>
  <p:sldIdLst>
    <p:sldId id="591" r:id="rId2"/>
    <p:sldId id="635" r:id="rId3"/>
    <p:sldId id="601" r:id="rId4"/>
    <p:sldId id="632" r:id="rId5"/>
    <p:sldId id="646" r:id="rId6"/>
    <p:sldId id="634" r:id="rId7"/>
    <p:sldId id="558" r:id="rId8"/>
    <p:sldId id="552" r:id="rId9"/>
    <p:sldId id="785" r:id="rId10"/>
    <p:sldId id="587" r:id="rId11"/>
    <p:sldId id="588" r:id="rId12"/>
    <p:sldId id="631" r:id="rId13"/>
    <p:sldId id="636" r:id="rId14"/>
    <p:sldId id="450" r:id="rId15"/>
    <p:sldId id="584" r:id="rId16"/>
    <p:sldId id="637" r:id="rId17"/>
    <p:sldId id="739" r:id="rId18"/>
    <p:sldId id="786" r:id="rId19"/>
    <p:sldId id="567" r:id="rId20"/>
    <p:sldId id="674" r:id="rId21"/>
    <p:sldId id="675" r:id="rId22"/>
    <p:sldId id="676" r:id="rId23"/>
    <p:sldId id="677" r:id="rId24"/>
    <p:sldId id="678" r:id="rId25"/>
    <p:sldId id="655" r:id="rId26"/>
  </p:sldIdLst>
  <p:sldSz cx="12801600" cy="9601200" type="A3"/>
  <p:notesSz cx="14449425" cy="10020300"/>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9D"/>
    <a:srgbClr val="EB5B57"/>
    <a:srgbClr val="E9BD1D"/>
    <a:srgbClr val="FF9900"/>
    <a:srgbClr val="FE7166"/>
    <a:srgbClr val="FE9C94"/>
    <a:srgbClr val="FFFF99"/>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99" autoAdjust="0"/>
    <p:restoredTop sz="99463" autoAdjust="0"/>
  </p:normalViewPr>
  <p:slideViewPr>
    <p:cSldViewPr>
      <p:cViewPr varScale="1">
        <p:scale>
          <a:sx n="62" d="100"/>
          <a:sy n="62" d="100"/>
        </p:scale>
        <p:origin x="902" y="58"/>
      </p:cViewPr>
      <p:guideLst>
        <p:guide orient="horz" pos="3024"/>
        <p:guide pos="4032"/>
      </p:guideLst>
    </p:cSldViewPr>
  </p:slideViewPr>
  <p:outlineViewPr>
    <p:cViewPr>
      <p:scale>
        <a:sx n="33" d="100"/>
        <a:sy n="33" d="100"/>
      </p:scale>
      <p:origin x="0" y="12774"/>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8185150" y="0"/>
            <a:ext cx="6261100" cy="501650"/>
          </a:xfrm>
          <a:prstGeom prst="rect">
            <a:avLst/>
          </a:prstGeom>
        </p:spPr>
        <p:txBody>
          <a:bodyPr vert="horz" lIns="91440" tIns="45720" rIns="91440" bIns="45720" rtlCol="0"/>
          <a:lstStyle>
            <a:lvl1pPr algn="r">
              <a:defRPr sz="1200"/>
            </a:lvl1pPr>
          </a:lstStyle>
          <a:p>
            <a:fld id="{1EE0843B-5AE0-459B-A472-ED45511A973D}" type="datetimeFigureOut">
              <a:rPr kumimoji="1" lang="ja-JP" altLang="en-US" smtClean="0"/>
              <a:pPr/>
              <a:t>2019/1/14</a:t>
            </a:fld>
            <a:endParaRPr kumimoji="1" lang="ja-JP" altLang="en-US"/>
          </a:p>
        </p:txBody>
      </p:sp>
      <p:sp>
        <p:nvSpPr>
          <p:cNvPr id="4" name="スライド イメージ プレースホルダー 3"/>
          <p:cNvSpPr>
            <a:spLocks noGrp="1" noRot="1" noChangeAspect="1"/>
          </p:cNvSpPr>
          <p:nvPr>
            <p:ph type="sldImg" idx="2"/>
          </p:nvPr>
        </p:nvSpPr>
        <p:spPr>
          <a:xfrm>
            <a:off x="4719638" y="750888"/>
            <a:ext cx="5010150"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444625" y="4759325"/>
            <a:ext cx="11560175"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62611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8185150" y="9517063"/>
            <a:ext cx="6261100" cy="501650"/>
          </a:xfrm>
          <a:prstGeom prst="rect">
            <a:avLst/>
          </a:prstGeom>
        </p:spPr>
        <p:txBody>
          <a:bodyPr vert="horz" lIns="91440" tIns="45720" rIns="91440" bIns="45720" rtlCol="0" anchor="b"/>
          <a:lstStyle>
            <a:lvl1pPr algn="r">
              <a:defRPr sz="1200"/>
            </a:lvl1pPr>
          </a:lstStyle>
          <a:p>
            <a:fld id="{C9AE13E1-3E31-42A3-813E-904EBCD9B84F}" type="slidenum">
              <a:rPr kumimoji="1" lang="ja-JP" altLang="en-US" smtClean="0"/>
              <a:pPr/>
              <a:t>‹#›</a:t>
            </a:fld>
            <a:endParaRPr kumimoji="1" lang="ja-JP" altLang="en-US"/>
          </a:p>
        </p:txBody>
      </p:sp>
    </p:spTree>
    <p:extLst>
      <p:ext uri="{BB962C8B-B14F-4D97-AF65-F5344CB8AC3E}">
        <p14:creationId xmlns:p14="http://schemas.microsoft.com/office/powerpoint/2010/main" val="3207992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803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80173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38901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27065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9448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8183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94906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55768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052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4740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7573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91042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4058"/>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928192" y="904037"/>
            <a:ext cx="1627369" cy="523220"/>
          </a:xfrm>
          <a:prstGeom prst="rect">
            <a:avLst/>
          </a:prstGeom>
          <a:noFill/>
        </p:spPr>
        <p:txBody>
          <a:bodyPr wrap="none" rtlCol="0">
            <a:spAutoFit/>
          </a:bodyPr>
          <a:lstStyle/>
          <a:p>
            <a:r>
              <a:rPr kumimoji="1" lang="ja-JP" altLang="en-US" sz="2800" b="1" dirty="0"/>
              <a:t>壬申の乱</a:t>
            </a:r>
          </a:p>
        </p:txBody>
      </p:sp>
      <p:sp>
        <p:nvSpPr>
          <p:cNvPr id="8" name="テキスト ボックス 7"/>
          <p:cNvSpPr txBox="1"/>
          <p:nvPr/>
        </p:nvSpPr>
        <p:spPr>
          <a:xfrm>
            <a:off x="640160" y="1498094"/>
            <a:ext cx="6336705" cy="7478970"/>
          </a:xfrm>
          <a:prstGeom prst="rect">
            <a:avLst/>
          </a:prstGeom>
          <a:noFill/>
          <a:ln>
            <a:solidFill>
              <a:schemeClr val="accent1"/>
            </a:solidFill>
          </a:ln>
        </p:spPr>
        <p:txBody>
          <a:bodyPr wrap="square" rtlCol="0">
            <a:spAutoFit/>
          </a:bodyPr>
          <a:lstStyle/>
          <a:p>
            <a:r>
              <a:rPr lang="ja-JP" altLang="en-US" sz="1200" dirty="0"/>
              <a:t>壬申の乱（じんしんのらん）は、天武天皇元年</a:t>
            </a:r>
            <a:r>
              <a:rPr lang="en-US" altLang="ja-JP" sz="1200" dirty="0"/>
              <a:t>6</a:t>
            </a:r>
            <a:r>
              <a:rPr lang="ja-JP" altLang="en-US" sz="1200" dirty="0"/>
              <a:t>月</a:t>
            </a:r>
            <a:r>
              <a:rPr lang="en-US" altLang="ja-JP" sz="1200" dirty="0"/>
              <a:t>24</a:t>
            </a:r>
            <a:r>
              <a:rPr lang="ja-JP" altLang="en-US" sz="1200" dirty="0"/>
              <a:t>日 </a:t>
            </a:r>
            <a:r>
              <a:rPr lang="en-US" altLang="ja-JP" sz="1200" dirty="0"/>
              <a:t>- 7</a:t>
            </a:r>
            <a:r>
              <a:rPr lang="ja-JP" altLang="en-US" sz="1200" dirty="0"/>
              <a:t>月</a:t>
            </a:r>
            <a:r>
              <a:rPr lang="en-US" altLang="ja-JP" sz="1200" dirty="0"/>
              <a:t>23</a:t>
            </a:r>
            <a:r>
              <a:rPr lang="ja-JP" altLang="en-US" sz="1200" dirty="0"/>
              <a:t>日、（ユリウス暦</a:t>
            </a:r>
            <a:r>
              <a:rPr lang="en-US" altLang="ja-JP" sz="1200" dirty="0"/>
              <a:t>672</a:t>
            </a:r>
            <a:r>
              <a:rPr lang="ja-JP" altLang="en-US" sz="1200" dirty="0"/>
              <a:t>年</a:t>
            </a:r>
            <a:r>
              <a:rPr lang="en-US" altLang="ja-JP" sz="1200" dirty="0"/>
              <a:t>7</a:t>
            </a:r>
            <a:r>
              <a:rPr lang="ja-JP" altLang="en-US" sz="1200" dirty="0"/>
              <a:t>月</a:t>
            </a:r>
            <a:r>
              <a:rPr lang="en-US" altLang="ja-JP" sz="1200" dirty="0"/>
              <a:t>24</a:t>
            </a:r>
            <a:r>
              <a:rPr lang="ja-JP" altLang="en-US" sz="1200" dirty="0"/>
              <a:t>日 </a:t>
            </a:r>
            <a:r>
              <a:rPr lang="en-US" altLang="ja-JP" sz="1200" dirty="0"/>
              <a:t>- 8</a:t>
            </a:r>
            <a:r>
              <a:rPr lang="ja-JP" altLang="en-US" sz="1200" dirty="0"/>
              <a:t>月</a:t>
            </a:r>
            <a:r>
              <a:rPr lang="en-US" altLang="ja-JP" sz="1200" dirty="0"/>
              <a:t>21</a:t>
            </a:r>
            <a:r>
              <a:rPr lang="ja-JP" altLang="en-US" sz="1200" dirty="0"/>
              <a:t>日）に起こった古代日本最大の内乱である。天智天皇の太子・大友皇子（弘文天皇の称号を追号）に対し、皇弟・大海人皇子（後の天武天皇）が地方豪族を味方に付けて反旗をひるがえしたものである。反乱者である大海人皇子が勝利するという、例の少ない内乱であった。名称の由来は、天武天皇元年が干支で壬申（じんしん、みずのえさる）にあたることによる。</a:t>
            </a:r>
            <a:endParaRPr lang="en-US" altLang="ja-JP" sz="1200" dirty="0"/>
          </a:p>
          <a:p>
            <a:r>
              <a:rPr lang="ja-JP" altLang="en-US" sz="1200" b="1" dirty="0"/>
              <a:t>乱の経過</a:t>
            </a:r>
            <a:endParaRPr lang="en-US" altLang="ja-JP" sz="1200" dirty="0"/>
          </a:p>
          <a:p>
            <a:r>
              <a:rPr lang="ja-JP" altLang="en-US" sz="1200" dirty="0"/>
              <a:t>　</a:t>
            </a:r>
            <a:r>
              <a:rPr lang="en-US" altLang="ja-JP" sz="1200" dirty="0"/>
              <a:t>660</a:t>
            </a:r>
            <a:r>
              <a:rPr lang="ja-JP" altLang="en-US" sz="1200" dirty="0"/>
              <a:t>年代後半、都を近江宮へ移していた天智天皇は同母弟の大海人皇子を皇太子に立てていたが、天智天皇</a:t>
            </a:r>
            <a:r>
              <a:rPr lang="en-US" altLang="ja-JP" sz="1200" dirty="0"/>
              <a:t>10</a:t>
            </a:r>
            <a:r>
              <a:rPr lang="ja-JP" altLang="en-US" sz="1200" dirty="0"/>
              <a:t>年</a:t>
            </a:r>
            <a:r>
              <a:rPr lang="en-US" altLang="ja-JP" sz="1200" dirty="0"/>
              <a:t>10</a:t>
            </a:r>
            <a:r>
              <a:rPr lang="ja-JP" altLang="en-US" sz="1200" dirty="0"/>
              <a:t>月</a:t>
            </a:r>
            <a:r>
              <a:rPr lang="en-US" altLang="ja-JP" sz="1200" dirty="0"/>
              <a:t>17</a:t>
            </a:r>
            <a:r>
              <a:rPr lang="ja-JP" altLang="en-US" sz="1200" dirty="0"/>
              <a:t>日（</a:t>
            </a:r>
            <a:r>
              <a:rPr lang="en-US" altLang="ja-JP" sz="1200" dirty="0"/>
              <a:t>671</a:t>
            </a:r>
            <a:r>
              <a:rPr lang="ja-JP" altLang="en-US" sz="1200" dirty="0"/>
              <a:t>年）、自身の皇子である大友皇子を太政大臣につけて後継とする意思を見せはじめた。その後、天智天皇は病に臥せる。大海人皇子は大友皇子を皇太子として推挙し、自ら出家を申し出、吉野宮（奈良県吉野）に下った。天智天皇は大海人皇子の申し出を受け入れた。</a:t>
            </a:r>
          </a:p>
          <a:p>
            <a:r>
              <a:rPr lang="ja-JP" altLang="en-US" sz="1200" dirty="0"/>
              <a:t>　</a:t>
            </a:r>
            <a:r>
              <a:rPr lang="en-US" altLang="ja-JP" sz="1200" dirty="0"/>
              <a:t>12</a:t>
            </a:r>
            <a:r>
              <a:rPr lang="ja-JP" altLang="en-US" sz="1200" dirty="0"/>
              <a:t>月</a:t>
            </a:r>
            <a:r>
              <a:rPr lang="en-US" altLang="ja-JP" sz="1200" dirty="0"/>
              <a:t>3</a:t>
            </a:r>
            <a:r>
              <a:rPr lang="ja-JP" altLang="en-US" sz="1200" dirty="0"/>
              <a:t>日（</a:t>
            </a:r>
            <a:r>
              <a:rPr lang="en-US" altLang="ja-JP" sz="1200" dirty="0"/>
              <a:t>672</a:t>
            </a:r>
            <a:r>
              <a:rPr lang="ja-JP" altLang="en-US" sz="1200" dirty="0"/>
              <a:t>年）、近江宮の近隣山科において天智天皇が</a:t>
            </a:r>
            <a:r>
              <a:rPr lang="en-US" altLang="ja-JP" sz="1200" dirty="0"/>
              <a:t>46</a:t>
            </a:r>
            <a:r>
              <a:rPr lang="ja-JP" altLang="en-US" sz="1200" dirty="0"/>
              <a:t>歳で崩御した。大友皇子が跡を継ぐが、年齢はまだ</a:t>
            </a:r>
            <a:r>
              <a:rPr lang="en-US" altLang="ja-JP" sz="1200" dirty="0"/>
              <a:t>24</a:t>
            </a:r>
            <a:r>
              <a:rPr lang="ja-JP" altLang="en-US" sz="1200" dirty="0"/>
              <a:t>歳に過ぎなかった。大海人皇子は天武天皇元年</a:t>
            </a:r>
            <a:r>
              <a:rPr lang="en-US" altLang="ja-JP" sz="1200" dirty="0"/>
              <a:t>6</a:t>
            </a:r>
            <a:r>
              <a:rPr lang="ja-JP" altLang="en-US" sz="1200" dirty="0"/>
              <a:t>月</a:t>
            </a:r>
            <a:r>
              <a:rPr lang="en-US" altLang="ja-JP" sz="1200" dirty="0"/>
              <a:t>24</a:t>
            </a:r>
            <a:r>
              <a:rPr lang="ja-JP" altLang="en-US" sz="1200" dirty="0"/>
              <a:t>日に吉野を出立した。まず、名張に入り駅家を焼いたが、名張郡司は出兵を拒否した。大海人皇子は美濃、伊勢、伊賀、熊野やその他の豪族の信を得ることに成功した。続いて伊賀に入り、ここでは阿拝郡司（現在の伊賀市北部）が兵約</a:t>
            </a:r>
            <a:r>
              <a:rPr lang="en-US" altLang="ja-JP" sz="1200" dirty="0"/>
              <a:t>500</a:t>
            </a:r>
            <a:r>
              <a:rPr lang="ja-JP" altLang="en-US" sz="1200" dirty="0"/>
              <a:t>で参戦した。そして積殖（つみえ、現在の伊賀市柘植）で長男の高市皇子の軍と合流した。さらに伊勢国でも郡司の協力で兵を得ることに成功し、美濃へ向かった。美濃では大海人皇子の指示を受けて多品治が既に兵を興しており、不破の道を封鎖した。これにより皇子は東海道、東山道の諸国から兵を動員することができるようになった。美濃に入り、東国からの兵力を集めた大海人皇子は</a:t>
            </a:r>
            <a:r>
              <a:rPr lang="en-US" altLang="ja-JP" sz="1200" dirty="0"/>
              <a:t>7</a:t>
            </a:r>
            <a:r>
              <a:rPr lang="ja-JP" altLang="en-US" sz="1200" dirty="0"/>
              <a:t>月</a:t>
            </a:r>
            <a:r>
              <a:rPr lang="en-US" altLang="ja-JP" sz="1200" dirty="0"/>
              <a:t>2</a:t>
            </a:r>
            <a:r>
              <a:rPr lang="ja-JP" altLang="en-US" sz="1200" dirty="0"/>
              <a:t>日に軍勢を二手にわけて大和と近江の二方面に送り出した。</a:t>
            </a:r>
          </a:p>
          <a:p>
            <a:r>
              <a:rPr lang="ja-JP" altLang="en-US" sz="1200" dirty="0"/>
              <a:t>　近江朝廷の大友皇子側は東国と吉備、筑紫（九州）に兵力動員を命じる使者を派遣したが、東国の使者は大海人皇子側の部隊に阻まれ、吉備と筑紫では現地の総領を動かすことができなかった。特に筑紫では、筑紫率の栗隈王が外国に備えることを理由に出兵を断ったのだが、大友皇子はあらかじめ使者の佐伯男に、断られた時は栗隈王を暗殺するよう命じていた。が、栗隈王の子の美努王、武家王が帯剣して傍にいたため、暗殺できなかった。それでも近江朝廷は、近い諸国から兵力を集めることができた。</a:t>
            </a:r>
          </a:p>
          <a:p>
            <a:r>
              <a:rPr lang="ja-JP" altLang="en-US" sz="1200" dirty="0"/>
              <a:t>　大和では大海人皇子が去ったあと、近江朝が倭京（飛鳥の古い都）に兵を集めていたが、大伴吹負が挙兵してその部隊の指揮権を奪取した。吹負はこのあと西と北から来襲する近江朝の軍と激戦を繰り広げた。この方面では近江朝の方が優勢で、吹負の軍はたびたび敗走したが、吹負は繰り返し軍を再結集して敵を撃退した。やがて紀阿閉麻呂が指揮する美濃からの援軍が到着して、吹負の窮境を救った。</a:t>
            </a:r>
          </a:p>
          <a:p>
            <a:r>
              <a:rPr lang="ja-JP" altLang="en-US" sz="1200" dirty="0"/>
              <a:t>　近江朝の軍は美濃にも向かったが、指導部の足並みの乱れから前進が滞った。村国男依らに率いられて直進した大海人皇子側の部隊は、</a:t>
            </a:r>
            <a:r>
              <a:rPr lang="en-US" altLang="ja-JP" sz="1200" dirty="0"/>
              <a:t>7</a:t>
            </a:r>
            <a:r>
              <a:rPr lang="ja-JP" altLang="en-US" sz="1200" dirty="0"/>
              <a:t>月</a:t>
            </a:r>
            <a:r>
              <a:rPr lang="en-US" altLang="ja-JP" sz="1200" dirty="0"/>
              <a:t>7</a:t>
            </a:r>
            <a:r>
              <a:rPr lang="ja-JP" altLang="en-US" sz="1200" dirty="0"/>
              <a:t>日に息長の横河で戦端を開き、以後連戦連勝して進撃を続けた。</a:t>
            </a:r>
            <a:r>
              <a:rPr lang="en-US" altLang="ja-JP" sz="1200" dirty="0"/>
              <a:t>7</a:t>
            </a:r>
            <a:r>
              <a:rPr lang="ja-JP" altLang="en-US" sz="1200" dirty="0"/>
              <a:t>月</a:t>
            </a:r>
            <a:r>
              <a:rPr lang="en-US" altLang="ja-JP" sz="1200" dirty="0"/>
              <a:t>22</a:t>
            </a:r>
            <a:r>
              <a:rPr lang="ja-JP" altLang="en-US" sz="1200" dirty="0"/>
              <a:t>日に瀬田橋の戦いで近江朝廷軍が大敗すると、翌</a:t>
            </a:r>
            <a:r>
              <a:rPr lang="en-US" altLang="ja-JP" sz="1200" dirty="0"/>
              <a:t>7</a:t>
            </a:r>
            <a:r>
              <a:rPr lang="ja-JP" altLang="en-US" sz="1200" dirty="0"/>
              <a:t>月</a:t>
            </a:r>
            <a:r>
              <a:rPr lang="en-US" altLang="ja-JP" sz="1200" dirty="0"/>
              <a:t>23</a:t>
            </a:r>
            <a:r>
              <a:rPr lang="ja-JP" altLang="en-US" sz="1200" dirty="0"/>
              <a:t>日に大友皇子が首を吊って自決し、乱は収束した。翌天武天皇</a:t>
            </a:r>
            <a:r>
              <a:rPr lang="en-US" altLang="ja-JP" sz="1200" dirty="0"/>
              <a:t>2</a:t>
            </a:r>
            <a:r>
              <a:rPr lang="ja-JP" altLang="en-US" sz="1200" dirty="0"/>
              <a:t>年（</a:t>
            </a:r>
            <a:r>
              <a:rPr lang="en-US" altLang="ja-JP" sz="1200" dirty="0"/>
              <a:t>673</a:t>
            </a:r>
            <a:r>
              <a:rPr lang="ja-JP" altLang="en-US" sz="1200" dirty="0"/>
              <a:t>年）</a:t>
            </a:r>
            <a:r>
              <a:rPr lang="en-US" altLang="ja-JP" sz="1200" dirty="0"/>
              <a:t>2</a:t>
            </a:r>
            <a:r>
              <a:rPr lang="ja-JP" altLang="en-US" sz="1200" dirty="0"/>
              <a:t>月、大海人皇子は飛鳥浄御原宮を造って即位した。</a:t>
            </a:r>
          </a:p>
          <a:p>
            <a:r>
              <a:rPr lang="ja-JP" altLang="en-US" sz="1200" dirty="0"/>
              <a:t>　近江朝廷が滅び、再び都は飛鳥（奈良県高市郡明日香村）に移されることになった。また論功行賞と秩序回復のため、新たな制度の構築、すなわち服制の改定、八色の姓の制定、冠位制度の改定などが行われた。天武天皇は天智天皇よりもさらに中央集権制を進めていったのである。</a:t>
            </a:r>
            <a:endParaRPr lang="en-US" altLang="ja-JP" sz="1200" dirty="0"/>
          </a:p>
          <a:p>
            <a:r>
              <a:rPr lang="ja-JP" altLang="en-US" sz="1200" dirty="0"/>
              <a:t>（</a:t>
            </a:r>
            <a:r>
              <a:rPr lang="en-US" altLang="ja-JP" sz="1200" dirty="0"/>
              <a:t>Wikipedia</a:t>
            </a:r>
            <a:r>
              <a:rPr lang="ja-JP" altLang="en-US" sz="1200" dirty="0"/>
              <a:t>抜粋）</a:t>
            </a:r>
            <a:endParaRPr kumimoji="1" lang="ja-JP" altLang="en-US"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6830" y="1427257"/>
            <a:ext cx="5396535" cy="597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7552928" y="7619945"/>
            <a:ext cx="4891852" cy="276999"/>
          </a:xfrm>
          <a:prstGeom prst="rect">
            <a:avLst/>
          </a:prstGeom>
          <a:noFill/>
        </p:spPr>
        <p:txBody>
          <a:bodyPr wrap="none" rtlCol="0">
            <a:spAutoFit/>
          </a:bodyPr>
          <a:lstStyle/>
          <a:p>
            <a:r>
              <a:rPr kumimoji="1" lang="ja-JP" altLang="en-US" sz="1200" dirty="0"/>
              <a:t>（日本史の基本</a:t>
            </a:r>
            <a:r>
              <a:rPr kumimoji="1" lang="en-US" altLang="ja-JP" sz="1200" dirty="0"/>
              <a:t>26 </a:t>
            </a:r>
            <a:r>
              <a:rPr kumimoji="1" lang="ja-JP" altLang="en-US" sz="1200" dirty="0"/>
              <a:t>（</a:t>
            </a:r>
            <a:r>
              <a:rPr kumimoji="1" lang="en-US" altLang="ja-JP" sz="1200" dirty="0"/>
              <a:t>5-3</a:t>
            </a:r>
            <a:r>
              <a:rPr kumimoji="1" lang="ja-JP" altLang="en-US" sz="1200" dirty="0"/>
              <a:t> </a:t>
            </a:r>
            <a:r>
              <a:rPr lang="ja-JP" altLang="en-US" sz="1200" dirty="0"/>
              <a:t>壬申の乱） 日本史野島博之のグラサン日記、</a:t>
            </a:r>
            <a:r>
              <a:rPr lang="en-US" altLang="ja-JP" sz="1200" dirty="0"/>
              <a:t>Net)</a:t>
            </a:r>
            <a:endParaRPr kumimoji="1" lang="ja-JP" altLang="en-US" sz="1200"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001349" y="223434"/>
            <a:ext cx="3294492" cy="1323439"/>
          </a:xfrm>
          <a:prstGeom prst="rect">
            <a:avLst/>
          </a:prstGeom>
          <a:noFill/>
        </p:spPr>
        <p:txBody>
          <a:bodyPr wrap="none" rtlCol="0">
            <a:spAutoFit/>
          </a:bodyPr>
          <a:lstStyle/>
          <a:p>
            <a:r>
              <a:rPr kumimoji="1" lang="ja-JP" altLang="en-US" sz="4000" dirty="0">
                <a:solidFill>
                  <a:srgbClr val="FF0000"/>
                </a:solidFill>
              </a:rPr>
              <a:t>天武</a:t>
            </a:r>
            <a:r>
              <a:rPr lang="en-US" altLang="zh-TW" sz="2800" dirty="0">
                <a:solidFill>
                  <a:srgbClr val="FF0000"/>
                </a:solidFill>
              </a:rPr>
              <a:t>(</a:t>
            </a:r>
            <a:r>
              <a:rPr lang="ja-JP" altLang="en-US" sz="2800" dirty="0">
                <a:solidFill>
                  <a:srgbClr val="FF0000"/>
                </a:solidFill>
              </a:rPr>
              <a:t>不比等</a:t>
            </a:r>
            <a:r>
              <a:rPr lang="zh-TW" altLang="en-US" sz="2800" dirty="0">
                <a:solidFill>
                  <a:srgbClr val="FF0000"/>
                </a:solidFill>
              </a:rPr>
              <a:t>補佐）</a:t>
            </a:r>
          </a:p>
          <a:p>
            <a:endParaRPr kumimoji="1" lang="ja-JP" altLang="en-US" sz="4000" dirty="0">
              <a:solidFill>
                <a:srgbClr val="FF0000"/>
              </a:solidFill>
            </a:endParaRPr>
          </a:p>
        </p:txBody>
      </p:sp>
    </p:spTree>
    <p:extLst>
      <p:ext uri="{BB962C8B-B14F-4D97-AF65-F5344CB8AC3E}">
        <p14:creationId xmlns:p14="http://schemas.microsoft.com/office/powerpoint/2010/main" val="2958075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平城京天平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486" y="192089"/>
            <a:ext cx="5472607" cy="41044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図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991" y="4321069"/>
            <a:ext cx="5524401" cy="489427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8962715" y="4656764"/>
            <a:ext cx="825867" cy="246221"/>
          </a:xfrm>
          <a:prstGeom prst="rect">
            <a:avLst/>
          </a:prstGeom>
          <a:noFill/>
        </p:spPr>
        <p:txBody>
          <a:bodyPr wrap="none" rtlCol="0">
            <a:spAutoFit/>
          </a:bodyPr>
          <a:lstStyle/>
          <a:p>
            <a:r>
              <a:rPr kumimoji="1" lang="ja-JP" altLang="en-US" sz="1000" b="1" dirty="0"/>
              <a:t>佐紀古墳群</a:t>
            </a:r>
          </a:p>
        </p:txBody>
      </p:sp>
      <p:sp>
        <p:nvSpPr>
          <p:cNvPr id="8" name="正方形/長方形 7"/>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6066486" y="9139535"/>
            <a:ext cx="4153701" cy="461665"/>
          </a:xfrm>
          <a:prstGeom prst="rect">
            <a:avLst/>
          </a:prstGeom>
          <a:noFill/>
        </p:spPr>
        <p:txBody>
          <a:bodyPr wrap="none" rtlCol="0">
            <a:spAutoFit/>
          </a:bodyPr>
          <a:lstStyle/>
          <a:p>
            <a:r>
              <a:rPr lang="zh-TW" altLang="en-US" sz="1200" dirty="0"/>
              <a:t>下三橋遺跡第</a:t>
            </a:r>
            <a:r>
              <a:rPr lang="en-US" altLang="zh-TW" sz="1200" dirty="0"/>
              <a:t>1</a:t>
            </a:r>
            <a:r>
              <a:rPr lang="zh-TW" altLang="en-US" sz="1200" dirty="0"/>
              <a:t>次発掘調査</a:t>
            </a:r>
            <a:r>
              <a:rPr lang="ja-JP" altLang="en-US" sz="1200" dirty="0" err="1"/>
              <a:t>．</a:t>
            </a:r>
            <a:r>
              <a:rPr lang="en-US" altLang="ja-JP" sz="1200" dirty="0"/>
              <a:t>Net</a:t>
            </a:r>
            <a:endParaRPr lang="en-US" altLang="zh-TW" sz="1200" dirty="0"/>
          </a:p>
          <a:p>
            <a:r>
              <a:rPr lang="ja-JP" altLang="en-US" sz="1200" dirty="0"/>
              <a:t>平城京条坊復元図（朱線は今回発見の条坊遺構を元に復元）</a:t>
            </a:r>
            <a:endParaRPr kumimoji="1" lang="ja-JP" altLang="en-US" sz="1200" dirty="0"/>
          </a:p>
        </p:txBody>
      </p:sp>
      <p:sp>
        <p:nvSpPr>
          <p:cNvPr id="6" name="テキスト ボックス 5"/>
          <p:cNvSpPr txBox="1"/>
          <p:nvPr/>
        </p:nvSpPr>
        <p:spPr>
          <a:xfrm>
            <a:off x="1457379" y="552128"/>
            <a:ext cx="4032447" cy="2739211"/>
          </a:xfrm>
          <a:prstGeom prst="rect">
            <a:avLst/>
          </a:prstGeom>
          <a:noFill/>
          <a:ln>
            <a:solidFill>
              <a:schemeClr val="accent1"/>
            </a:solidFill>
          </a:ln>
        </p:spPr>
        <p:txBody>
          <a:bodyPr wrap="square" rtlCol="0">
            <a:spAutoFit/>
          </a:bodyPr>
          <a:lstStyle/>
          <a:p>
            <a:r>
              <a:rPr lang="ja-JP" altLang="en-US" sz="2400" b="1" dirty="0"/>
              <a:t>平城京</a:t>
            </a:r>
            <a:endParaRPr lang="en-US" altLang="ja-JP" sz="2400" dirty="0"/>
          </a:p>
          <a:p>
            <a:r>
              <a:rPr lang="ja-JP" altLang="en-US" sz="1200" dirty="0"/>
              <a:t>　藤原京から平城京への遷都は文武天皇在世中の</a:t>
            </a:r>
            <a:r>
              <a:rPr lang="en-US" altLang="ja-JP" sz="1200" dirty="0"/>
              <a:t>707</a:t>
            </a:r>
            <a:r>
              <a:rPr lang="ja-JP" altLang="en-US" sz="1200" dirty="0"/>
              <a:t>年（慶雲</a:t>
            </a:r>
            <a:r>
              <a:rPr lang="en-US" altLang="ja-JP" sz="1200" dirty="0"/>
              <a:t>4</a:t>
            </a:r>
            <a:r>
              <a:rPr lang="ja-JP" altLang="en-US" sz="1200" dirty="0"/>
              <a:t>年）に審議が始まり、</a:t>
            </a:r>
            <a:r>
              <a:rPr lang="en-US" altLang="ja-JP" sz="1200" dirty="0"/>
              <a:t>708</a:t>
            </a:r>
            <a:r>
              <a:rPr lang="ja-JP" altLang="en-US" sz="1200" dirty="0"/>
              <a:t>年（和銅元年）には元明天皇により遷都の詔が出された。しかし、</a:t>
            </a:r>
            <a:r>
              <a:rPr lang="en-US" altLang="ja-JP" sz="1200" dirty="0"/>
              <a:t>710</a:t>
            </a:r>
            <a:r>
              <a:rPr lang="ja-JP" altLang="en-US" sz="1200" dirty="0"/>
              <a:t>年（和銅</a:t>
            </a:r>
            <a:r>
              <a:rPr lang="en-US" altLang="ja-JP" sz="1200" dirty="0"/>
              <a:t>3</a:t>
            </a:r>
            <a:r>
              <a:rPr lang="ja-JP" altLang="en-US" sz="1200" dirty="0"/>
              <a:t>年）</a:t>
            </a:r>
            <a:r>
              <a:rPr lang="en-US" altLang="ja-JP" sz="1200" dirty="0"/>
              <a:t>3</a:t>
            </a:r>
            <a:r>
              <a:rPr lang="ja-JP" altLang="en-US" sz="1200" dirty="0"/>
              <a:t>月</a:t>
            </a:r>
            <a:r>
              <a:rPr lang="en-US" altLang="ja-JP" sz="1200" dirty="0"/>
              <a:t>10</a:t>
            </a:r>
            <a:r>
              <a:rPr lang="ja-JP" altLang="en-US" sz="1200" dirty="0"/>
              <a:t>日 </a:t>
            </a:r>
            <a:r>
              <a:rPr lang="en-US" altLang="ja-JP" sz="1200" dirty="0"/>
              <a:t>(</a:t>
            </a:r>
            <a:r>
              <a:rPr lang="ja-JP" altLang="en-US" sz="1200" dirty="0"/>
              <a:t>旧暦</a:t>
            </a:r>
            <a:r>
              <a:rPr lang="en-US" altLang="ja-JP" sz="1200" dirty="0"/>
              <a:t>)</a:t>
            </a:r>
            <a:r>
              <a:rPr lang="ja-JP" altLang="en-US" sz="1200" dirty="0"/>
              <a:t>に遷都された時には、内裏と大極殿、その他の官舎が整備された程度と考えられており、寺院や邸宅は、山城国の長岡京に遷都するまでの間に、段階的に造営されていったと考えられている。</a:t>
            </a:r>
            <a:r>
              <a:rPr lang="en-US" altLang="ja-JP" sz="1200" dirty="0"/>
              <a:t>740</a:t>
            </a:r>
            <a:r>
              <a:rPr lang="ja-JP" altLang="en-US" sz="1200" dirty="0"/>
              <a:t>年（天平</a:t>
            </a:r>
            <a:r>
              <a:rPr lang="en-US" altLang="ja-JP" sz="1200" dirty="0"/>
              <a:t>12</a:t>
            </a:r>
            <a:r>
              <a:rPr lang="ja-JP" altLang="en-US" sz="1200" dirty="0"/>
              <a:t>年）、恭仁京や難波京への遷都によって平城京は一時的に放棄されるが、</a:t>
            </a:r>
            <a:r>
              <a:rPr lang="en-US" altLang="ja-JP" sz="1200" dirty="0"/>
              <a:t>745</a:t>
            </a:r>
            <a:r>
              <a:rPr lang="ja-JP" altLang="en-US" sz="1200" dirty="0"/>
              <a:t>年（天平</a:t>
            </a:r>
            <a:r>
              <a:rPr lang="en-US" altLang="ja-JP" sz="1200" dirty="0"/>
              <a:t>17</a:t>
            </a:r>
            <a:r>
              <a:rPr lang="ja-JP" altLang="en-US" sz="1200" dirty="0"/>
              <a:t>年）には、再び平城京に遷都され、その後</a:t>
            </a:r>
            <a:r>
              <a:rPr lang="en-US" altLang="ja-JP" sz="1200" dirty="0"/>
              <a:t>784</a:t>
            </a:r>
            <a:r>
              <a:rPr lang="ja-JP" altLang="en-US" sz="1200" dirty="0"/>
              <a:t>年（延暦</a:t>
            </a:r>
            <a:r>
              <a:rPr lang="en-US" altLang="ja-JP" sz="1200" dirty="0"/>
              <a:t>3</a:t>
            </a:r>
            <a:r>
              <a:rPr lang="ja-JP" altLang="en-US" sz="1200" dirty="0"/>
              <a:t>年）、長岡京に遷都されるまで政治の中心地であった。山城国に遷都したのちは南都（なんと）とも呼ばれた。</a:t>
            </a:r>
            <a:endParaRPr lang="en-US" altLang="ja-JP" sz="1200" dirty="0"/>
          </a:p>
          <a:p>
            <a:r>
              <a:rPr kumimoji="1" lang="ja-JP" altLang="en-US" sz="1200" dirty="0"/>
              <a:t>（</a:t>
            </a:r>
            <a:r>
              <a:rPr kumimoji="1" lang="en-US" altLang="ja-JP" sz="1200" dirty="0"/>
              <a:t>Wikipedia</a:t>
            </a:r>
            <a:r>
              <a:rPr kumimoji="1" lang="ja-JP" altLang="en-US" sz="1200" dirty="0"/>
              <a:t>抜粋）</a:t>
            </a:r>
          </a:p>
        </p:txBody>
      </p:sp>
      <p:pic>
        <p:nvPicPr>
          <p:cNvPr id="1032" name="Picture 8" descr="都の移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430" y="3864496"/>
            <a:ext cx="3096344" cy="332705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799011" y="7248872"/>
            <a:ext cx="4392489" cy="1569660"/>
          </a:xfrm>
          <a:prstGeom prst="rect">
            <a:avLst/>
          </a:prstGeom>
          <a:noFill/>
          <a:ln>
            <a:solidFill>
              <a:schemeClr val="accent1"/>
            </a:solidFill>
          </a:ln>
        </p:spPr>
        <p:txBody>
          <a:bodyPr wrap="square" rtlCol="0">
            <a:spAutoFit/>
          </a:bodyPr>
          <a:lstStyle/>
          <a:p>
            <a:r>
              <a:rPr lang="ja-JP" altLang="en-US" sz="1200" dirty="0"/>
              <a:t>平城京のメインストリートは、京の南門である羅城門から北にまっすぐのびる幅約</a:t>
            </a:r>
            <a:r>
              <a:rPr lang="en-US" altLang="ja-JP" sz="1200" dirty="0"/>
              <a:t>74m</a:t>
            </a:r>
            <a:r>
              <a:rPr lang="ja-JP" altLang="en-US" sz="1200" dirty="0"/>
              <a:t>の朱雀大路です。朱雀大路をはさんで西側を右京、東側を左京といいます。左京に北の方で東にさらに張り出しがありました。平城京は大小の直線道路によって、碁盤の目のように整然と区画された宅地にわけられてます。平城京の住民は</a:t>
            </a:r>
            <a:r>
              <a:rPr lang="en-US" altLang="ja-JP" sz="1200" dirty="0"/>
              <a:t>4</a:t>
            </a:r>
            <a:r>
              <a:rPr lang="ja-JP" altLang="en-US" sz="1200" dirty="0"/>
              <a:t>～</a:t>
            </a:r>
            <a:r>
              <a:rPr lang="en-US" altLang="ja-JP" sz="1200" dirty="0"/>
              <a:t>5</a:t>
            </a:r>
            <a:r>
              <a:rPr lang="ja-JP" altLang="en-US" sz="1200" dirty="0"/>
              <a:t>万人とも</a:t>
            </a:r>
            <a:r>
              <a:rPr lang="en-US" altLang="ja-JP" sz="1200" dirty="0"/>
              <a:t>10</a:t>
            </a:r>
            <a:r>
              <a:rPr lang="ja-JP" altLang="en-US" sz="1200" dirty="0"/>
              <a:t>万人ともいわれますが、天皇、皇族や貴族はごく少数の百数十人程度で、大多数は下級役人や一般庶民たちでした。</a:t>
            </a:r>
            <a:endParaRPr lang="en-US" altLang="ja-JP" sz="1200" dirty="0"/>
          </a:p>
          <a:p>
            <a:r>
              <a:rPr kumimoji="1" lang="ja-JP" altLang="en-US" sz="1200" dirty="0"/>
              <a:t>（シルクロードオアシス　大宮通り商工振興会、平城京、</a:t>
            </a:r>
            <a:r>
              <a:rPr kumimoji="1" lang="en-US" altLang="ja-JP" sz="1200" dirty="0"/>
              <a:t>Net)</a:t>
            </a:r>
            <a:endParaRPr kumimoji="1" lang="ja-JP" altLang="en-US" sz="1200"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18814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7603" y="307745"/>
            <a:ext cx="3673649" cy="3977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8168092" y="4301475"/>
            <a:ext cx="3192669" cy="276999"/>
          </a:xfrm>
          <a:prstGeom prst="rect">
            <a:avLst/>
          </a:prstGeom>
          <a:noFill/>
        </p:spPr>
        <p:txBody>
          <a:bodyPr wrap="none" rtlCol="0">
            <a:spAutoFit/>
          </a:bodyPr>
          <a:lstStyle/>
          <a:p>
            <a:r>
              <a:rPr lang="ja-JP" altLang="en-US" sz="1200" dirty="0"/>
              <a:t>幻の都・難波宮</a:t>
            </a:r>
            <a:r>
              <a:rPr lang="ja-JP" altLang="en-US" sz="1200" dirty="0" err="1"/>
              <a:t>ｰ</a:t>
            </a:r>
            <a:r>
              <a:rPr lang="ja-JP" altLang="en-US" sz="1200" dirty="0"/>
              <a:t>あおもりのなんやかんや、</a:t>
            </a:r>
            <a:r>
              <a:rPr lang="en-US" altLang="ja-JP" sz="1200" dirty="0"/>
              <a:t>Net</a:t>
            </a:r>
            <a:endParaRPr kumimoji="1" lang="ja-JP" altLang="en-US" sz="1200" dirty="0"/>
          </a:p>
        </p:txBody>
      </p:sp>
      <p:pic>
        <p:nvPicPr>
          <p:cNvPr id="1029" name="Picture 5" descr="https://upload.wikimedia.org/wikipedia/commons/thumb/d/d3/Preceding_naniwanomiya2.jpg/800px-Preceding_naniwanomiy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0196" y="4772578"/>
            <a:ext cx="2435100" cy="182528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upload.wikimedia.org/wikipedia/commons/thumb/3/39/Later_naniwanomiya.jpg/800px-Later_naniwanomiy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0645" y="7104856"/>
            <a:ext cx="2592288" cy="177941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8959132" y="8905056"/>
            <a:ext cx="1680268" cy="276999"/>
          </a:xfrm>
          <a:prstGeom prst="rect">
            <a:avLst/>
          </a:prstGeom>
          <a:noFill/>
        </p:spPr>
        <p:txBody>
          <a:bodyPr wrap="none" rtlCol="0">
            <a:spAutoFit/>
          </a:bodyPr>
          <a:lstStyle/>
          <a:p>
            <a:r>
              <a:rPr lang="ja-JP" altLang="en-US" sz="1200" dirty="0"/>
              <a:t>後期難波宮、</a:t>
            </a:r>
            <a:r>
              <a:rPr lang="en-US" altLang="ja-JP" sz="1200" dirty="0"/>
              <a:t>Wikipedia</a:t>
            </a:r>
            <a:endParaRPr kumimoji="1" lang="ja-JP" altLang="en-US" sz="1200" dirty="0"/>
          </a:p>
        </p:txBody>
      </p:sp>
      <p:sp>
        <p:nvSpPr>
          <p:cNvPr id="14" name="テキスト ボックス 13"/>
          <p:cNvSpPr txBox="1"/>
          <p:nvPr/>
        </p:nvSpPr>
        <p:spPr>
          <a:xfrm>
            <a:off x="8857456" y="6672808"/>
            <a:ext cx="1680268" cy="276999"/>
          </a:xfrm>
          <a:prstGeom prst="rect">
            <a:avLst/>
          </a:prstGeom>
          <a:noFill/>
        </p:spPr>
        <p:txBody>
          <a:bodyPr wrap="none" rtlCol="0">
            <a:spAutoFit/>
          </a:bodyPr>
          <a:lstStyle/>
          <a:p>
            <a:r>
              <a:rPr lang="ja-JP" altLang="en-US" sz="1200" dirty="0"/>
              <a:t>前期難波宮、</a:t>
            </a:r>
            <a:r>
              <a:rPr lang="en-US" altLang="ja-JP" sz="1200" dirty="0"/>
              <a:t>Wikipedia</a:t>
            </a:r>
            <a:endParaRPr kumimoji="1" lang="ja-JP" altLang="en-US" sz="1200" dirty="0"/>
          </a:p>
        </p:txBody>
      </p:sp>
      <p:sp>
        <p:nvSpPr>
          <p:cNvPr id="10" name="テキスト ボックス 9"/>
          <p:cNvSpPr txBox="1"/>
          <p:nvPr/>
        </p:nvSpPr>
        <p:spPr>
          <a:xfrm>
            <a:off x="1576264" y="1285265"/>
            <a:ext cx="5847681" cy="5324535"/>
          </a:xfrm>
          <a:prstGeom prst="rect">
            <a:avLst/>
          </a:prstGeom>
          <a:noFill/>
          <a:ln>
            <a:solidFill>
              <a:schemeClr val="accent1"/>
            </a:solidFill>
          </a:ln>
        </p:spPr>
        <p:txBody>
          <a:bodyPr wrap="square" rtlCol="0">
            <a:spAutoFit/>
          </a:bodyPr>
          <a:lstStyle/>
          <a:p>
            <a:r>
              <a:rPr lang="ja-JP" altLang="en-US" sz="1400" b="1" dirty="0"/>
              <a:t>前期難波宮</a:t>
            </a:r>
            <a:endParaRPr lang="en-US" altLang="ja-JP" sz="1400" b="1" dirty="0"/>
          </a:p>
          <a:p>
            <a:r>
              <a:rPr lang="ja-JP" altLang="en-US" sz="1200" dirty="0"/>
              <a:t>　乙巳の変ののち、</a:t>
            </a:r>
            <a:r>
              <a:rPr lang="en-US" altLang="ja-JP" sz="1200" dirty="0"/>
              <a:t>645</a:t>
            </a:r>
            <a:r>
              <a:rPr lang="ja-JP" altLang="en-US" sz="1200" dirty="0"/>
              <a:t>年に孝徳天皇は難波（難波長柄豊崎宮）に遷都し、宮殿は</a:t>
            </a:r>
            <a:r>
              <a:rPr lang="en-US" altLang="ja-JP" sz="1200" dirty="0"/>
              <a:t>652</a:t>
            </a:r>
            <a:r>
              <a:rPr lang="ja-JP" altLang="en-US" sz="1200" dirty="0"/>
              <a:t>年に完成した。元号の始まりである大化の改新とよばれる革新政治はこの宮でおこなわれた。この宮は建物がすべて掘立柱建物から成り、草葺屋根であった。</a:t>
            </a:r>
            <a:r>
              <a:rPr lang="en-US" altLang="ja-JP" sz="1200" dirty="0"/>
              <a:t>『</a:t>
            </a:r>
            <a:r>
              <a:rPr lang="ja-JP" altLang="en-US" sz="1200" dirty="0"/>
              <a:t>日本書紀</a:t>
            </a:r>
            <a:r>
              <a:rPr lang="en-US" altLang="ja-JP" sz="1200" dirty="0"/>
              <a:t>』</a:t>
            </a:r>
            <a:r>
              <a:rPr lang="ja-JP" altLang="en-US" sz="1200" dirty="0"/>
              <a:t>には「その宮殿の状、殫（ことごとくに）諭（い）</a:t>
            </a:r>
            <a:r>
              <a:rPr lang="ja-JP" altLang="en-US" sz="1200" dirty="0" err="1"/>
              <a:t>ふべ</a:t>
            </a:r>
            <a:r>
              <a:rPr lang="ja-JP" altLang="en-US" sz="1200" dirty="0"/>
              <a:t>からず」と記されており、ことばでは言い尽くせないほどの偉容をほこる宮殿であった。</a:t>
            </a:r>
            <a:endParaRPr lang="en-US" altLang="ja-JP" sz="1200" dirty="0"/>
          </a:p>
          <a:p>
            <a:r>
              <a:rPr lang="ja-JP" altLang="en-US" sz="1200" dirty="0"/>
              <a:t>　孝徳天皇を残し飛鳥（現在の奈良県）に戻っていた皇祖母尊（皇極天皇）は、天皇が没した後、</a:t>
            </a:r>
            <a:r>
              <a:rPr lang="en-US" altLang="ja-JP" sz="1200" dirty="0"/>
              <a:t>655</a:t>
            </a:r>
            <a:r>
              <a:rPr lang="ja-JP" altLang="en-US" sz="1200" dirty="0"/>
              <a:t>年</a:t>
            </a:r>
            <a:r>
              <a:rPr lang="en-US" altLang="ja-JP" sz="1200" dirty="0"/>
              <a:t>1</a:t>
            </a:r>
            <a:r>
              <a:rPr lang="ja-JP" altLang="en-US" sz="1200" dirty="0"/>
              <a:t>月に飛鳥板蓋宮で再び即位（重祚）し斉明天皇となった。</a:t>
            </a:r>
          </a:p>
          <a:p>
            <a:r>
              <a:rPr lang="ja-JP" altLang="en-US" sz="1200" dirty="0"/>
              <a:t>　</a:t>
            </a:r>
            <a:r>
              <a:rPr lang="en-US" altLang="ja-JP" sz="1200" dirty="0"/>
              <a:t>683</a:t>
            </a:r>
            <a:r>
              <a:rPr lang="ja-JP" altLang="en-US" sz="1200" dirty="0"/>
              <a:t>年（天武</a:t>
            </a:r>
            <a:r>
              <a:rPr lang="en-US" altLang="ja-JP" sz="1200" dirty="0"/>
              <a:t>12</a:t>
            </a:r>
            <a:r>
              <a:rPr lang="ja-JP" altLang="en-US" sz="1200" dirty="0"/>
              <a:t>年）には天武天皇が複都制の詔により、飛鳥とともに難波を都としたが、</a:t>
            </a:r>
            <a:r>
              <a:rPr lang="en-US" altLang="ja-JP" sz="1200" dirty="0"/>
              <a:t>686</a:t>
            </a:r>
            <a:r>
              <a:rPr lang="ja-JP" altLang="en-US" sz="1200" dirty="0"/>
              <a:t>年（朱鳥元）正月に難波の宮室が全焼してしまった。</a:t>
            </a:r>
          </a:p>
          <a:p>
            <a:endParaRPr lang="en-US" altLang="ja-JP" sz="1200" dirty="0"/>
          </a:p>
          <a:p>
            <a:r>
              <a:rPr lang="ja-JP" altLang="en-US" sz="1400" b="1" dirty="0"/>
              <a:t>後期難波宮</a:t>
            </a:r>
            <a:endParaRPr lang="en-US" altLang="ja-JP" sz="1400" b="1" dirty="0"/>
          </a:p>
          <a:p>
            <a:r>
              <a:rPr lang="ja-JP" altLang="en-US" sz="1200" dirty="0"/>
              <a:t>　奈良時代の神亀</a:t>
            </a:r>
            <a:r>
              <a:rPr lang="en-US" altLang="ja-JP" sz="1200" dirty="0"/>
              <a:t>3</a:t>
            </a:r>
            <a:r>
              <a:rPr lang="ja-JP" altLang="en-US" sz="1200" dirty="0"/>
              <a:t>年（</a:t>
            </a:r>
            <a:r>
              <a:rPr lang="en-US" altLang="ja-JP" sz="1200" dirty="0"/>
              <a:t>726</a:t>
            </a:r>
            <a:r>
              <a:rPr lang="ja-JP" altLang="en-US" sz="1200" dirty="0"/>
              <a:t>年）に聖武天皇が藤原宇合を知造難波宮事に任命して難波京の造営に着手させ、平城京の副都とした。中国の技法である礎石建、瓦葺屋根の宮殿が造られた。</a:t>
            </a:r>
          </a:p>
          <a:p>
            <a:r>
              <a:rPr lang="ja-JP" altLang="en-US" sz="1200" dirty="0"/>
              <a:t>　その後、聖武天皇は平城京から恭仁京へ遷都を行っているが、天平</a:t>
            </a:r>
            <a:r>
              <a:rPr lang="en-US" altLang="ja-JP" sz="1200" dirty="0"/>
              <a:t>16</a:t>
            </a:r>
            <a:r>
              <a:rPr lang="ja-JP" altLang="en-US" sz="1200" dirty="0"/>
              <a:t>年（</a:t>
            </a:r>
            <a:r>
              <a:rPr lang="en-US" altLang="ja-JP" sz="1200" dirty="0"/>
              <a:t>744</a:t>
            </a:r>
            <a:r>
              <a:rPr lang="ja-JP" altLang="en-US" sz="1200" dirty="0"/>
              <a:t>年）に入ると難波京への再遷都を考えるようになる。この年の閏</a:t>
            </a:r>
            <a:r>
              <a:rPr lang="en-US" altLang="ja-JP" sz="1200" dirty="0"/>
              <a:t>1</a:t>
            </a:r>
            <a:r>
              <a:rPr lang="ja-JP" altLang="en-US" sz="1200" dirty="0"/>
              <a:t>月</a:t>
            </a:r>
            <a:r>
              <a:rPr lang="en-US" altLang="ja-JP" sz="1200" dirty="0"/>
              <a:t>11</a:t>
            </a:r>
            <a:r>
              <a:rPr lang="ja-JP" altLang="en-US" sz="1200" dirty="0"/>
              <a:t>日、聖武天皇は行幸を名目に難波宮に入り、</a:t>
            </a:r>
            <a:r>
              <a:rPr lang="en-US" altLang="ja-JP" sz="1200" dirty="0"/>
              <a:t>2</a:t>
            </a:r>
            <a:r>
              <a:rPr lang="ja-JP" altLang="en-US" sz="1200" dirty="0"/>
              <a:t>月</a:t>
            </a:r>
            <a:r>
              <a:rPr lang="en-US" altLang="ja-JP" sz="1200" dirty="0"/>
              <a:t>26</a:t>
            </a:r>
            <a:r>
              <a:rPr lang="ja-JP" altLang="en-US" sz="1200" dirty="0"/>
              <a:t>日に難波京への遷都の詔が正式に発表された。もっとも、その</a:t>
            </a:r>
            <a:r>
              <a:rPr lang="en-US" altLang="ja-JP" sz="1200" dirty="0"/>
              <a:t>2</a:t>
            </a:r>
            <a:r>
              <a:rPr lang="ja-JP" altLang="en-US" sz="1200" dirty="0"/>
              <a:t>日前に聖武天皇は再々遷都を視野に入れて紫香楽宮に行幸しており、難波宮には元正上皇と左大臣橘諸兄が残された。このため、聖武天皇と元正上皇との間の政治的対立を想定する説や難波遷都は紫香楽宮の都城設備が完成するまでの一時的な措置であったとする説もある。</a:t>
            </a:r>
          </a:p>
          <a:p>
            <a:r>
              <a:rPr lang="ja-JP" altLang="en-US" sz="1200" dirty="0"/>
              <a:t>　最終的に翌天平</a:t>
            </a:r>
            <a:r>
              <a:rPr lang="en-US" altLang="ja-JP" sz="1200" dirty="0"/>
              <a:t>17</a:t>
            </a:r>
            <a:r>
              <a:rPr lang="ja-JP" altLang="en-US" sz="1200" dirty="0"/>
              <a:t>年</a:t>
            </a:r>
            <a:r>
              <a:rPr lang="en-US" altLang="ja-JP" sz="1200" dirty="0"/>
              <a:t>1</a:t>
            </a:r>
            <a:r>
              <a:rPr lang="ja-JP" altLang="en-US" sz="1200" dirty="0"/>
              <a:t>月</a:t>
            </a:r>
            <a:r>
              <a:rPr lang="en-US" altLang="ja-JP" sz="1200" dirty="0"/>
              <a:t>1</a:t>
            </a:r>
            <a:r>
              <a:rPr lang="ja-JP" altLang="en-US" sz="1200" dirty="0"/>
              <a:t>日、難波京から紫香楽宮へ遷都が正式に発表された。難波遷都も紫香楽遷都も聖武天皇の意向であったと考えられ、短期間での方針変更が混乱を招いたと言えよう。</a:t>
            </a:r>
          </a:p>
          <a:p>
            <a:r>
              <a:rPr lang="ja-JP" altLang="en-US" sz="1200" dirty="0"/>
              <a:t>　</a:t>
            </a:r>
            <a:r>
              <a:rPr lang="en-US" altLang="ja-JP" sz="1200" dirty="0"/>
              <a:t>784</a:t>
            </a:r>
            <a:r>
              <a:rPr lang="ja-JP" altLang="en-US" sz="1200" dirty="0"/>
              <a:t>年、桓武天皇により長岡京に遷都</a:t>
            </a:r>
            <a:r>
              <a:rPr lang="en-US" altLang="ja-JP" sz="1200" dirty="0"/>
              <a:t>[7]</a:t>
            </a:r>
            <a:r>
              <a:rPr lang="ja-JP" altLang="en-US" sz="1200" dirty="0"/>
              <a:t>された際、大極殿などの建物が長岡京に移築された。</a:t>
            </a:r>
            <a:endParaRPr lang="en-US" altLang="ja-JP" sz="1200" dirty="0"/>
          </a:p>
          <a:p>
            <a:r>
              <a:rPr lang="ja-JP" altLang="en-US" sz="1200" dirty="0"/>
              <a:t>（</a:t>
            </a:r>
            <a:r>
              <a:rPr lang="en-US" altLang="ja-JP" sz="1200" dirty="0"/>
              <a:t>Wikipedia</a:t>
            </a:r>
            <a:r>
              <a:rPr lang="ja-JP" altLang="en-US" sz="1200" dirty="0"/>
              <a:t>抜粋）</a:t>
            </a:r>
          </a:p>
        </p:txBody>
      </p:sp>
      <p:sp>
        <p:nvSpPr>
          <p:cNvPr id="11" name="テキスト ボックス 10"/>
          <p:cNvSpPr txBox="1"/>
          <p:nvPr/>
        </p:nvSpPr>
        <p:spPr>
          <a:xfrm>
            <a:off x="1594128" y="477105"/>
            <a:ext cx="1146468" cy="477054"/>
          </a:xfrm>
          <a:prstGeom prst="rect">
            <a:avLst/>
          </a:prstGeom>
          <a:noFill/>
        </p:spPr>
        <p:txBody>
          <a:bodyPr wrap="none" rtlCol="0">
            <a:spAutoFit/>
          </a:bodyPr>
          <a:lstStyle/>
          <a:p>
            <a:r>
              <a:rPr kumimoji="1" lang="ja-JP" altLang="en-US" b="1" dirty="0"/>
              <a:t>難波宮</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51357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837928" y="768152"/>
            <a:ext cx="3240360" cy="5632311"/>
          </a:xfrm>
          <a:prstGeom prst="rect">
            <a:avLst/>
          </a:prstGeom>
          <a:noFill/>
          <a:ln>
            <a:solidFill>
              <a:schemeClr val="accent1"/>
            </a:solidFill>
          </a:ln>
        </p:spPr>
        <p:txBody>
          <a:bodyPr wrap="square" rtlCol="0">
            <a:spAutoFit/>
          </a:bodyPr>
          <a:lstStyle/>
          <a:p>
            <a:r>
              <a:rPr kumimoji="1" lang="ja-JP" altLang="en-US" sz="2400" b="1" dirty="0"/>
              <a:t>律令国家の地方制度</a:t>
            </a:r>
            <a:endParaRPr kumimoji="1" lang="en-US" altLang="ja-JP" sz="2400" b="1" dirty="0"/>
          </a:p>
          <a:p>
            <a:r>
              <a:rPr lang="ja-JP" altLang="en-US" sz="1400" dirty="0"/>
              <a:t>　律令国家では、地方のすみずみに</a:t>
            </a:r>
            <a:r>
              <a:rPr lang="ja-JP" altLang="en-US" sz="1400" dirty="0" err="1"/>
              <a:t>まで</a:t>
            </a:r>
            <a:r>
              <a:rPr lang="ja-JP" altLang="en-US" sz="1400" dirty="0"/>
              <a:t>中央の支配を行きわたらせるべく、行政区画などを含めた地方の強制組織全体を編成し直す必要が生じた。そのため、全国は国、郡、里の３ランクの行政組織ないしは区画に整理され、それぞれ国司、郡司、里長により管轄統治されることとなった。現在でも地方などに残る旧国名は、その殆どがこの時期に生まれたものである。</a:t>
            </a:r>
            <a:endParaRPr lang="en-US" altLang="ja-JP" sz="1400" dirty="0"/>
          </a:p>
          <a:p>
            <a:r>
              <a:rPr lang="ja-JP" altLang="en-US" sz="1400" dirty="0"/>
              <a:t>　国司は中央から派遣され、数年おきに交替して各国の支配に当たった。一方、郡司は在地の有力者（豪族）が務め、終身で世襲も認められていた。また、里長は有力農民のなかから選ばれ、行政の末端で徴税などの業務を行った。</a:t>
            </a:r>
            <a:endParaRPr lang="en-US" altLang="ja-JP" sz="1400" dirty="0"/>
          </a:p>
          <a:p>
            <a:r>
              <a:rPr lang="ja-JP" altLang="en-US" sz="1400" dirty="0"/>
              <a:t>　幹線道路としての官道の整備も進められた。諸国は官道沿いに畿内・七道にまとめられ、対外的に最も重要な筑前国には大宰府が置かれた。また、畿内から東国への出口には３つの関所（不破の関、愛発（あらちの）関、鈴鹿の関が設置された。</a:t>
            </a:r>
            <a:endParaRPr lang="en-US" altLang="ja-JP" sz="1400" dirty="0"/>
          </a:p>
          <a:p>
            <a:r>
              <a:rPr lang="ja-JP" altLang="en-US" sz="1400" dirty="0"/>
              <a:t>（図解　古代史、成美堂出版）</a:t>
            </a:r>
            <a:endParaRPr lang="en-US" altLang="ja-JP" sz="1400" dirty="0"/>
          </a:p>
        </p:txBody>
      </p:sp>
      <p:pic>
        <p:nvPicPr>
          <p:cNvPr id="1026" name="Picture 2" descr="C:\Users\NEC-PCuser\Desktop\img20171115_142315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80075" y="6807222"/>
            <a:ext cx="3756066" cy="25815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1115_14224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281254" y="7020375"/>
            <a:ext cx="4051048" cy="231672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NEC-PCuser\Desktop\img20171115_142036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417023" y="568827"/>
            <a:ext cx="3483025" cy="88717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EC-PCuser\Desktop\img20171115_141608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0600" y="463272"/>
            <a:ext cx="3412356" cy="6495024"/>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290991" y="9250321"/>
            <a:ext cx="2082621" cy="276999"/>
          </a:xfrm>
          <a:prstGeom prst="rect">
            <a:avLst/>
          </a:prstGeom>
          <a:noFill/>
        </p:spPr>
        <p:txBody>
          <a:bodyPr wrap="none" rtlCol="0">
            <a:spAutoFit/>
          </a:bodyPr>
          <a:lstStyle/>
          <a:p>
            <a:r>
              <a:rPr kumimoji="1" lang="ja-JP" altLang="en-US" sz="1200" dirty="0"/>
              <a:t>（図説　古代史、成美堂出版）</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885861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7" name="Picture 4" descr="C:\Users\NEC-PCuser\Desktop\img20171115_142158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912968" y="4446000"/>
            <a:ext cx="2175322" cy="4971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Yasutaro\Desktop\古代史(倭から日本へ）\古代の行政区分.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944" y="813513"/>
            <a:ext cx="3971806" cy="3056424"/>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360240" y="1525185"/>
            <a:ext cx="5096981" cy="1415772"/>
          </a:xfrm>
          <a:prstGeom prst="rect">
            <a:avLst/>
          </a:prstGeom>
          <a:noFill/>
          <a:ln>
            <a:solidFill>
              <a:schemeClr val="tx2"/>
            </a:solidFill>
          </a:ln>
        </p:spPr>
        <p:txBody>
          <a:bodyPr wrap="square" rtlCol="0">
            <a:spAutoFit/>
          </a:bodyPr>
          <a:lstStyle/>
          <a:p>
            <a:r>
              <a:rPr lang="ja-JP" altLang="en-US" sz="1400" b="1" dirty="0"/>
              <a:t>古代の行政区分</a:t>
            </a:r>
            <a:endParaRPr lang="en-US" altLang="ja-JP" sz="1400" b="1" dirty="0"/>
          </a:p>
          <a:p>
            <a:r>
              <a:rPr kumimoji="1" lang="ja-JP" altLang="en-US" sz="1200" dirty="0"/>
              <a:t>　天武天皇により、日本および天皇の称号が決められ、古代の道名や国名の命名に関わった。図のように近江を畿内から</a:t>
            </a:r>
            <a:r>
              <a:rPr lang="ja-JP" altLang="en-US" sz="1200" dirty="0"/>
              <a:t>外し、山陽と山陰を併せて中国とし、山陽を高天原を示すと思われ、山陰は黄泉の国に近いイメージであろう。</a:t>
            </a:r>
            <a:endParaRPr lang="en-US" altLang="ja-JP" sz="1200" dirty="0"/>
          </a:p>
          <a:p>
            <a:r>
              <a:rPr lang="ja-JP" altLang="en-US" sz="1200" dirty="0"/>
              <a:t>畿内をなした五国は、山城、大和、河内、和泉、摂津であり、ツングース諸族や扶余系民族の場合のように、東西南北中の</a:t>
            </a:r>
            <a:r>
              <a:rPr lang="en-US" altLang="ja-JP" sz="1200" dirty="0"/>
              <a:t>5</a:t>
            </a:r>
            <a:r>
              <a:rPr lang="ja-JP" altLang="en-US" sz="1200" dirty="0"/>
              <a:t>部制に由来するもので、河内が中心となる。（古代日本異族伝説の謎、田中勝也）</a:t>
            </a:r>
            <a:endParaRPr lang="en-US" altLang="ja-JP" sz="1200" dirty="0"/>
          </a:p>
        </p:txBody>
      </p:sp>
      <p:sp>
        <p:nvSpPr>
          <p:cNvPr id="16" name="テキスト ボックス 15"/>
          <p:cNvSpPr txBox="1"/>
          <p:nvPr/>
        </p:nvSpPr>
        <p:spPr>
          <a:xfrm>
            <a:off x="1383770" y="3077974"/>
            <a:ext cx="5096980" cy="2492990"/>
          </a:xfrm>
          <a:prstGeom prst="rect">
            <a:avLst/>
          </a:prstGeom>
          <a:noFill/>
          <a:ln>
            <a:solidFill>
              <a:schemeClr val="accent1"/>
            </a:solidFill>
          </a:ln>
        </p:spPr>
        <p:txBody>
          <a:bodyPr wrap="square" rtlCol="0">
            <a:spAutoFit/>
          </a:bodyPr>
          <a:lstStyle/>
          <a:p>
            <a:r>
              <a:rPr lang="ja-JP" altLang="en-US" sz="1200" b="1" dirty="0"/>
              <a:t>五畿七道（天武天皇の時代に成立）</a:t>
            </a:r>
          </a:p>
          <a:p>
            <a:r>
              <a:rPr lang="ja-JP" altLang="en-US" sz="1200" dirty="0"/>
              <a:t>日本の畿内七道は、畿内と東海道、東山道、西海道、南海道、北陸道、山陽道、山陰道の七道からなる。これを東西南北に分ければ、東海道と東山道が「東国」、西海道が「西国」、南海道が「南国」北陸道が「北国」という分類になる。七道のうち、「東西南北」の文字が含まれていない「山陽道と山陰道」は、中心の国を意味する「中国」と呼ぶ。</a:t>
            </a:r>
          </a:p>
          <a:p>
            <a:r>
              <a:rPr lang="ja-JP" altLang="en-US" sz="1200" dirty="0"/>
              <a:t>中国の山陽道の「陽」は、「日＝太陽＝天道」にほかならない。これに対して、山陰は同じ中国でも、まったく正反対の陽のあたらない日陰の山の意味が与えられている。したがって、山陽道の名付け方が高天原に近いというなら山陰道のイメージは黄泉の国に近いといえる。そして、古代の山陽を代表する国はのちに備前、備中、備後、美作に分類された大国の吉備であり、五畿七道は</a:t>
            </a:r>
            <a:r>
              <a:rPr lang="ja-JP" altLang="en-US" sz="1200" u="sng" dirty="0"/>
              <a:t>吉備を中心において設定</a:t>
            </a:r>
            <a:r>
              <a:rPr lang="ja-JP" altLang="en-US" sz="1200" dirty="0"/>
              <a:t>されたと考えられる。</a:t>
            </a:r>
          </a:p>
          <a:p>
            <a:r>
              <a:rPr kumimoji="1" lang="ja-JP" altLang="en-US" sz="1200" dirty="0"/>
              <a:t>（大国主対物部氏、藤井）</a:t>
            </a:r>
          </a:p>
        </p:txBody>
      </p:sp>
      <p:sp>
        <p:nvSpPr>
          <p:cNvPr id="17" name="テキスト ボックス 16"/>
          <p:cNvSpPr txBox="1"/>
          <p:nvPr/>
        </p:nvSpPr>
        <p:spPr>
          <a:xfrm>
            <a:off x="10108372" y="7464896"/>
            <a:ext cx="2082621" cy="276999"/>
          </a:xfrm>
          <a:prstGeom prst="rect">
            <a:avLst/>
          </a:prstGeom>
          <a:noFill/>
        </p:spPr>
        <p:txBody>
          <a:bodyPr wrap="none" rtlCol="0">
            <a:spAutoFit/>
          </a:bodyPr>
          <a:lstStyle/>
          <a:p>
            <a:r>
              <a:rPr kumimoji="1" lang="ja-JP" altLang="en-US" sz="1200" dirty="0"/>
              <a:t>（図説　古代史、成美堂出版）</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1419719" y="840160"/>
            <a:ext cx="1627369" cy="523220"/>
          </a:xfrm>
          <a:prstGeom prst="rect">
            <a:avLst/>
          </a:prstGeom>
        </p:spPr>
        <p:txBody>
          <a:bodyPr wrap="none">
            <a:spAutoFit/>
          </a:bodyPr>
          <a:lstStyle/>
          <a:p>
            <a:r>
              <a:rPr lang="ja-JP" altLang="en-US" sz="2800" b="1" dirty="0"/>
              <a:t>五畿七道</a:t>
            </a:r>
            <a:endParaRPr lang="ja-JP" altLang="en-US" dirty="0"/>
          </a:p>
        </p:txBody>
      </p:sp>
    </p:spTree>
    <p:extLst>
      <p:ext uri="{BB962C8B-B14F-4D97-AF65-F5344CB8AC3E}">
        <p14:creationId xmlns:p14="http://schemas.microsoft.com/office/powerpoint/2010/main" val="3654898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grpSp>
        <p:nvGrpSpPr>
          <p:cNvPr id="13" name="グループ化 12"/>
          <p:cNvGrpSpPr/>
          <p:nvPr/>
        </p:nvGrpSpPr>
        <p:grpSpPr>
          <a:xfrm>
            <a:off x="1288232" y="1400735"/>
            <a:ext cx="7128792" cy="6552728"/>
            <a:chOff x="4456584" y="480120"/>
            <a:chExt cx="7128792" cy="6552728"/>
          </a:xfrm>
        </p:grpSpPr>
        <p:pic>
          <p:nvPicPr>
            <p:cNvPr id="14" name="Picture 2" descr="C:\Users\NEC-PCuser\Desktop\img20171117_113405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4456584" y="480120"/>
              <a:ext cx="6989762" cy="6434138"/>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8777064" y="2843991"/>
              <a:ext cx="2808312" cy="418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 name="テキスト ボックス 15"/>
          <p:cNvSpPr txBox="1"/>
          <p:nvPr/>
        </p:nvSpPr>
        <p:spPr>
          <a:xfrm>
            <a:off x="6061117" y="4617804"/>
            <a:ext cx="92366" cy="477054"/>
          </a:xfrm>
          <a:prstGeom prst="rect">
            <a:avLst/>
          </a:prstGeom>
          <a:noFill/>
        </p:spPr>
        <p:txBody>
          <a:bodyPr wrap="square" rtlCol="0">
            <a:spAutoFit/>
          </a:bodyPr>
          <a:lstStyle/>
          <a:p>
            <a:endParaRPr kumimoji="1" lang="ja-JP" altLang="en-US" dirty="0"/>
          </a:p>
        </p:txBody>
      </p:sp>
      <p:sp>
        <p:nvSpPr>
          <p:cNvPr id="18" name="テキスト ボックス 17"/>
          <p:cNvSpPr txBox="1"/>
          <p:nvPr/>
        </p:nvSpPr>
        <p:spPr>
          <a:xfrm>
            <a:off x="5824736" y="4453995"/>
            <a:ext cx="3292011" cy="2677656"/>
          </a:xfrm>
          <a:prstGeom prst="rect">
            <a:avLst/>
          </a:prstGeom>
          <a:noFill/>
          <a:ln>
            <a:solidFill>
              <a:srgbClr val="0070C0"/>
            </a:solidFill>
          </a:ln>
        </p:spPr>
        <p:txBody>
          <a:bodyPr wrap="square" rtlCol="0">
            <a:spAutoFit/>
          </a:bodyPr>
          <a:lstStyle/>
          <a:p>
            <a:r>
              <a:rPr lang="ja-JP" altLang="en-US" sz="1200" b="1" dirty="0"/>
              <a:t>太平洋側の平定</a:t>
            </a:r>
            <a:endParaRPr lang="en-US" altLang="ja-JP" sz="1200" b="1" dirty="0"/>
          </a:p>
          <a:p>
            <a:r>
              <a:rPr lang="ja-JP" altLang="en-US" sz="1200" dirty="0"/>
              <a:t>坂上田村麻呂</a:t>
            </a:r>
            <a:endParaRPr lang="en-US" altLang="ja-JP" sz="1200" dirty="0"/>
          </a:p>
          <a:p>
            <a:r>
              <a:rPr lang="ja-JP" altLang="en-US" sz="1200" dirty="0"/>
              <a:t>　田村麻呂が若年の頃から陸奥国では蝦夷との戦争が激化しており（蝦夷征討）、延暦</a:t>
            </a:r>
            <a:r>
              <a:rPr lang="en-US" altLang="ja-JP" sz="1200" dirty="0"/>
              <a:t>8</a:t>
            </a:r>
            <a:r>
              <a:rPr lang="ja-JP" altLang="en-US" sz="1200" dirty="0"/>
              <a:t>年（</a:t>
            </a:r>
            <a:r>
              <a:rPr lang="en-US" altLang="ja-JP" sz="1200" dirty="0"/>
              <a:t>789</a:t>
            </a:r>
            <a:r>
              <a:rPr lang="ja-JP" altLang="en-US" sz="1200" dirty="0"/>
              <a:t>年）には紀古佐美の率いる官軍が阿弖流為の率いる蝦夷軍に大敗した。田村麻呂はその次の征討軍の準備に加わり、延暦</a:t>
            </a:r>
            <a:r>
              <a:rPr lang="en-US" altLang="ja-JP" sz="1200" dirty="0"/>
              <a:t>11</a:t>
            </a:r>
            <a:r>
              <a:rPr lang="ja-JP" altLang="en-US" sz="1200" dirty="0"/>
              <a:t>年（</a:t>
            </a:r>
            <a:r>
              <a:rPr lang="en-US" altLang="ja-JP" sz="1200" dirty="0"/>
              <a:t>792</a:t>
            </a:r>
            <a:r>
              <a:rPr lang="ja-JP" altLang="en-US" sz="1200" dirty="0"/>
              <a:t>年）に大伴弟麻呂を補佐する征東副使に任じられ、翌延暦</a:t>
            </a:r>
            <a:r>
              <a:rPr lang="en-US" altLang="ja-JP" sz="1200" dirty="0"/>
              <a:t>12</a:t>
            </a:r>
            <a:r>
              <a:rPr lang="ja-JP" altLang="en-US" sz="1200" dirty="0"/>
              <a:t>年（</a:t>
            </a:r>
            <a:r>
              <a:rPr lang="en-US" altLang="ja-JP" sz="1200" dirty="0"/>
              <a:t>793</a:t>
            </a:r>
            <a:r>
              <a:rPr lang="ja-JP" altLang="en-US" sz="1200" dirty="0"/>
              <a:t>年）に軍を進発させた。この戦役については</a:t>
            </a:r>
            <a:r>
              <a:rPr lang="en-US" altLang="ja-JP" sz="1200" dirty="0"/>
              <a:t>『</a:t>
            </a:r>
            <a:r>
              <a:rPr lang="ja-JP" altLang="en-US" sz="1200" dirty="0"/>
              <a:t>類聚国史</a:t>
            </a:r>
            <a:r>
              <a:rPr lang="en-US" altLang="ja-JP" sz="1200" dirty="0"/>
              <a:t>』</a:t>
            </a:r>
            <a:r>
              <a:rPr lang="ja-JP" altLang="en-US" sz="1200" dirty="0"/>
              <a:t>に「征東副将軍坂上大宿禰田村麿已下蝦夷を征す」とだけあり、田村麻呂は</a:t>
            </a:r>
            <a:r>
              <a:rPr lang="en-US" altLang="ja-JP" sz="1200" dirty="0"/>
              <a:t>4</a:t>
            </a:r>
            <a:r>
              <a:rPr lang="ja-JP" altLang="en-US" sz="1200" dirty="0"/>
              <a:t>人の副使（副将軍）の</a:t>
            </a:r>
            <a:r>
              <a:rPr lang="en-US" altLang="ja-JP" sz="1200" dirty="0"/>
              <a:t>1</a:t>
            </a:r>
            <a:r>
              <a:rPr lang="ja-JP" altLang="en-US" sz="1200" dirty="0"/>
              <a:t>人ながら中心的な役割を果たしたとされる。</a:t>
            </a:r>
            <a:endParaRPr lang="en-US" altLang="ja-JP" sz="1200" dirty="0"/>
          </a:p>
          <a:p>
            <a:r>
              <a:rPr kumimoji="1" lang="ja-JP" altLang="en-US" sz="1200" dirty="0"/>
              <a:t>（</a:t>
            </a:r>
            <a:r>
              <a:rPr kumimoji="1" lang="en-US" altLang="ja-JP" sz="1200" dirty="0"/>
              <a:t>Wikipedia</a:t>
            </a:r>
            <a:r>
              <a:rPr kumimoji="1" lang="ja-JP" altLang="en-US" sz="1200" dirty="0"/>
              <a:t>抜粋</a:t>
            </a:r>
            <a:r>
              <a:rPr kumimoji="1" lang="en-US" altLang="ja-JP" sz="1200" dirty="0"/>
              <a:t>)</a:t>
            </a:r>
            <a:endParaRPr kumimoji="1" lang="ja-JP" altLang="en-US" sz="1200" dirty="0"/>
          </a:p>
        </p:txBody>
      </p:sp>
      <p:cxnSp>
        <p:nvCxnSpPr>
          <p:cNvPr id="19" name="直線矢印コネクタ 18"/>
          <p:cNvCxnSpPr/>
          <p:nvPr/>
        </p:nvCxnSpPr>
        <p:spPr>
          <a:xfrm flipH="1">
            <a:off x="3520480" y="4856331"/>
            <a:ext cx="2304256" cy="7208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872408" y="7835969"/>
            <a:ext cx="2082621" cy="276999"/>
          </a:xfrm>
          <a:prstGeom prst="rect">
            <a:avLst/>
          </a:prstGeom>
          <a:noFill/>
        </p:spPr>
        <p:txBody>
          <a:bodyPr wrap="none" rtlCol="0">
            <a:spAutoFit/>
          </a:bodyPr>
          <a:lstStyle/>
          <a:p>
            <a:r>
              <a:rPr kumimoji="1" lang="ja-JP" altLang="en-US" sz="1200" dirty="0"/>
              <a:t>（図説　古代史、成美堂出版）</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477348" y="723146"/>
            <a:ext cx="1467068" cy="477054"/>
          </a:xfrm>
          <a:prstGeom prst="rect">
            <a:avLst/>
          </a:prstGeom>
          <a:noFill/>
        </p:spPr>
        <p:txBody>
          <a:bodyPr wrap="none" rtlCol="0">
            <a:spAutoFit/>
          </a:bodyPr>
          <a:lstStyle/>
          <a:p>
            <a:r>
              <a:rPr kumimoji="1" lang="ja-JP" altLang="en-US" b="1" dirty="0"/>
              <a:t>東北平定</a:t>
            </a:r>
          </a:p>
        </p:txBody>
      </p:sp>
    </p:spTree>
    <p:extLst>
      <p:ext uri="{BB962C8B-B14F-4D97-AF65-F5344CB8AC3E}">
        <p14:creationId xmlns:p14="http://schemas.microsoft.com/office/powerpoint/2010/main" val="2456891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20" y="755833"/>
            <a:ext cx="7239000" cy="742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485366" y="8689032"/>
            <a:ext cx="5723746" cy="307777"/>
          </a:xfrm>
          <a:prstGeom prst="rect">
            <a:avLst/>
          </a:prstGeom>
          <a:noFill/>
        </p:spPr>
        <p:txBody>
          <a:bodyPr wrap="none" rtlCol="0">
            <a:spAutoFit/>
          </a:bodyPr>
          <a:lstStyle/>
          <a:p>
            <a:r>
              <a:rPr lang="en-US" altLang="ja-JP" sz="1400" dirty="0"/>
              <a:t>http://blog-imgs-61.fc2.com/t/w/e/tweettvjp/1470_old-province-name1.gif</a:t>
            </a:r>
            <a:endParaRPr kumimoji="1" lang="ja-JP" altLang="en-US" sz="1400" dirty="0"/>
          </a:p>
        </p:txBody>
      </p:sp>
      <p:sp>
        <p:nvSpPr>
          <p:cNvPr id="9" name="正方形/長方形 8"/>
          <p:cNvSpPr/>
          <p:nvPr/>
        </p:nvSpPr>
        <p:spPr>
          <a:xfrm>
            <a:off x="7984976" y="341132"/>
            <a:ext cx="2448272" cy="8048357"/>
          </a:xfrm>
          <a:prstGeom prst="rect">
            <a:avLst/>
          </a:prstGeom>
        </p:spPr>
        <p:txBody>
          <a:bodyPr wrap="square">
            <a:spAutoFit/>
          </a:bodyPr>
          <a:lstStyle/>
          <a:p>
            <a:r>
              <a:rPr lang="ja-JP" altLang="en-US" sz="1100" b="1" dirty="0">
                <a:latin typeface="+mn-ea"/>
              </a:rPr>
              <a:t>畿内</a:t>
            </a:r>
            <a:endParaRPr lang="en-US" altLang="ja-JP" sz="1100" b="1" dirty="0">
              <a:latin typeface="+mn-ea"/>
            </a:endParaRPr>
          </a:p>
          <a:p>
            <a:r>
              <a:rPr lang="ja-JP" altLang="en-US" sz="1100" dirty="0">
                <a:latin typeface="+mn-ea"/>
              </a:rPr>
              <a:t>山城国 やましろ（山州）</a:t>
            </a:r>
          </a:p>
          <a:p>
            <a:r>
              <a:rPr lang="ja-JP" altLang="en-US" sz="1100" dirty="0">
                <a:latin typeface="+mn-ea"/>
              </a:rPr>
              <a:t>河内国 かわち（河州）</a:t>
            </a:r>
          </a:p>
          <a:p>
            <a:r>
              <a:rPr lang="ja-JP" altLang="en-US" sz="1100" dirty="0">
                <a:latin typeface="+mn-ea"/>
              </a:rPr>
              <a:t>和泉国 いずみ（泉州）</a:t>
            </a:r>
          </a:p>
          <a:p>
            <a:r>
              <a:rPr lang="ja-JP" altLang="en-US" sz="1100" dirty="0">
                <a:latin typeface="+mn-ea"/>
              </a:rPr>
              <a:t>摂津国 せっつ（摂州）</a:t>
            </a:r>
          </a:p>
          <a:p>
            <a:r>
              <a:rPr lang="ja-JP" altLang="en-US" sz="1100" b="1" dirty="0">
                <a:latin typeface="+mn-ea"/>
              </a:rPr>
              <a:t>東海道</a:t>
            </a:r>
            <a:endParaRPr lang="en-US" altLang="ja-JP" sz="1100" b="1" dirty="0">
              <a:latin typeface="+mn-ea"/>
            </a:endParaRPr>
          </a:p>
          <a:p>
            <a:r>
              <a:rPr lang="ja-JP" altLang="en-US" sz="1100" dirty="0">
                <a:latin typeface="+mn-ea"/>
              </a:rPr>
              <a:t>伊賀国 いが（伊州）</a:t>
            </a:r>
          </a:p>
          <a:p>
            <a:r>
              <a:rPr lang="ja-JP" altLang="en-US" sz="1100" dirty="0">
                <a:latin typeface="+mn-ea"/>
              </a:rPr>
              <a:t>伊勢国 いせ（勢州）</a:t>
            </a:r>
          </a:p>
          <a:p>
            <a:r>
              <a:rPr lang="ja-JP" altLang="en-US" sz="1100" dirty="0">
                <a:latin typeface="+mn-ea"/>
              </a:rPr>
              <a:t>志摩国 しま（志州） </a:t>
            </a:r>
          </a:p>
          <a:p>
            <a:r>
              <a:rPr lang="ja-JP" altLang="en-US" sz="1100" dirty="0">
                <a:latin typeface="+mn-ea"/>
              </a:rPr>
              <a:t>尾張国 おわり（尾州）</a:t>
            </a:r>
          </a:p>
          <a:p>
            <a:r>
              <a:rPr lang="ja-JP" altLang="en-US" sz="1100" dirty="0">
                <a:latin typeface="+mn-ea"/>
              </a:rPr>
              <a:t>三河国 みかわ（三州）</a:t>
            </a:r>
          </a:p>
          <a:p>
            <a:r>
              <a:rPr lang="ja-JP" altLang="en-US" sz="1100" dirty="0">
                <a:latin typeface="+mn-ea"/>
              </a:rPr>
              <a:t>遠江国 とおとうみ（遠州）</a:t>
            </a:r>
          </a:p>
          <a:p>
            <a:r>
              <a:rPr lang="ja-JP" altLang="en-US" sz="1100" dirty="0">
                <a:latin typeface="+mn-ea"/>
              </a:rPr>
              <a:t>駿河国 するが（駿州）</a:t>
            </a:r>
          </a:p>
          <a:p>
            <a:r>
              <a:rPr lang="ja-JP" altLang="en-US" sz="1100" dirty="0">
                <a:latin typeface="+mn-ea"/>
              </a:rPr>
              <a:t>伊豆国 いず（豆州） </a:t>
            </a:r>
            <a:endParaRPr lang="en-US" altLang="ja-JP" sz="1100" dirty="0">
              <a:latin typeface="+mn-ea"/>
            </a:endParaRPr>
          </a:p>
          <a:p>
            <a:r>
              <a:rPr lang="ja-JP" altLang="en-US" sz="1100" dirty="0">
                <a:latin typeface="+mn-ea"/>
              </a:rPr>
              <a:t>甲斐国 かい（甲州）</a:t>
            </a:r>
          </a:p>
          <a:p>
            <a:r>
              <a:rPr lang="ja-JP" altLang="en-US" sz="1100" dirty="0">
                <a:latin typeface="+mn-ea"/>
              </a:rPr>
              <a:t>相模国 さがみ（相州）</a:t>
            </a:r>
          </a:p>
          <a:p>
            <a:r>
              <a:rPr lang="ja-JP" altLang="en-US" sz="1100" dirty="0">
                <a:latin typeface="+mn-ea"/>
              </a:rPr>
              <a:t>武蔵国 むさし（武州） </a:t>
            </a:r>
          </a:p>
          <a:p>
            <a:r>
              <a:rPr lang="ja-JP" altLang="en-US" sz="1100" dirty="0">
                <a:latin typeface="+mn-ea"/>
              </a:rPr>
              <a:t>安房国 あわ（房州） </a:t>
            </a:r>
            <a:endParaRPr lang="en-US" altLang="ja-JP" sz="1100" dirty="0">
              <a:latin typeface="+mn-ea"/>
            </a:endParaRPr>
          </a:p>
          <a:p>
            <a:r>
              <a:rPr lang="ja-JP" altLang="en-US" sz="1100" dirty="0">
                <a:latin typeface="+mn-ea"/>
              </a:rPr>
              <a:t>上総国 かずさ（総州）</a:t>
            </a:r>
          </a:p>
          <a:p>
            <a:r>
              <a:rPr lang="ja-JP" altLang="en-US" sz="1100" dirty="0">
                <a:latin typeface="+mn-ea"/>
              </a:rPr>
              <a:t>下総国 しもうさ（総州）</a:t>
            </a:r>
          </a:p>
          <a:p>
            <a:r>
              <a:rPr lang="ja-JP" altLang="en-US" sz="1100" dirty="0">
                <a:latin typeface="+mn-ea"/>
              </a:rPr>
              <a:t>常陸国 ひたち（常州）</a:t>
            </a:r>
          </a:p>
          <a:p>
            <a:r>
              <a:rPr lang="ja-JP" altLang="en-US" sz="1100" b="1" dirty="0">
                <a:latin typeface="+mn-ea"/>
              </a:rPr>
              <a:t>東山道</a:t>
            </a:r>
            <a:endParaRPr lang="en-US" altLang="ja-JP" sz="1100" b="1" dirty="0">
              <a:latin typeface="+mn-ea"/>
            </a:endParaRPr>
          </a:p>
          <a:p>
            <a:r>
              <a:rPr lang="ja-JP" altLang="en-US" sz="1100" dirty="0">
                <a:latin typeface="+mn-ea"/>
              </a:rPr>
              <a:t>近江国 おうみ（江州）</a:t>
            </a:r>
          </a:p>
          <a:p>
            <a:r>
              <a:rPr lang="ja-JP" altLang="en-US" sz="1100" dirty="0">
                <a:latin typeface="+mn-ea"/>
              </a:rPr>
              <a:t>美濃国 みの（濃州）</a:t>
            </a:r>
          </a:p>
          <a:p>
            <a:r>
              <a:rPr lang="ja-JP" altLang="en-US" sz="1100" dirty="0">
                <a:latin typeface="+mn-ea"/>
              </a:rPr>
              <a:t>飛騨国 </a:t>
            </a:r>
            <a:r>
              <a:rPr lang="ja-JP" altLang="en-US" sz="1100" dirty="0" err="1">
                <a:latin typeface="+mn-ea"/>
              </a:rPr>
              <a:t>ひだ</a:t>
            </a:r>
            <a:r>
              <a:rPr lang="ja-JP" altLang="en-US" sz="1100" dirty="0">
                <a:latin typeface="+mn-ea"/>
              </a:rPr>
              <a:t>（飛州）</a:t>
            </a:r>
          </a:p>
          <a:p>
            <a:r>
              <a:rPr lang="ja-JP" altLang="en-US" sz="1100" dirty="0">
                <a:latin typeface="+mn-ea"/>
              </a:rPr>
              <a:t>信濃国 しなの（信州） </a:t>
            </a:r>
          </a:p>
          <a:p>
            <a:r>
              <a:rPr lang="ja-JP" altLang="en-US" sz="1100" dirty="0">
                <a:latin typeface="+mn-ea"/>
              </a:rPr>
              <a:t>上野国 こうずけ（上州）</a:t>
            </a:r>
          </a:p>
          <a:p>
            <a:r>
              <a:rPr lang="ja-JP" altLang="en-US" sz="1100" dirty="0">
                <a:latin typeface="+mn-ea"/>
              </a:rPr>
              <a:t>下野国 しもつけ（野州）</a:t>
            </a:r>
          </a:p>
          <a:p>
            <a:r>
              <a:rPr lang="ja-JP" altLang="en-US" sz="1100" dirty="0">
                <a:latin typeface="+mn-ea"/>
              </a:rPr>
              <a:t>陸奥国 みちのく（奥州）  </a:t>
            </a:r>
          </a:p>
          <a:p>
            <a:r>
              <a:rPr lang="ja-JP" altLang="en-US" sz="1100" dirty="0">
                <a:latin typeface="+mn-ea"/>
              </a:rPr>
              <a:t>出羽国 でわ（羽州）</a:t>
            </a:r>
          </a:p>
          <a:p>
            <a:r>
              <a:rPr lang="ja-JP" altLang="en-US" sz="1100" b="1" dirty="0">
                <a:latin typeface="+mn-ea"/>
              </a:rPr>
              <a:t>北陸道</a:t>
            </a:r>
            <a:endParaRPr lang="en-US" altLang="ja-JP" sz="1100" b="1" dirty="0">
              <a:latin typeface="+mn-ea"/>
            </a:endParaRPr>
          </a:p>
          <a:p>
            <a:r>
              <a:rPr lang="ja-JP" altLang="en-US" sz="1100" dirty="0">
                <a:latin typeface="+mn-ea"/>
              </a:rPr>
              <a:t>若狭国 わかさ（若州）</a:t>
            </a:r>
          </a:p>
          <a:p>
            <a:r>
              <a:rPr lang="ja-JP" altLang="en-US" sz="1100" dirty="0">
                <a:latin typeface="+mn-ea"/>
              </a:rPr>
              <a:t>越前国 えちぜん（越州）</a:t>
            </a:r>
          </a:p>
          <a:p>
            <a:r>
              <a:rPr lang="ja-JP" altLang="en-US" sz="1100" dirty="0">
                <a:latin typeface="+mn-ea"/>
              </a:rPr>
              <a:t>加賀国 かが（加州） </a:t>
            </a:r>
          </a:p>
          <a:p>
            <a:r>
              <a:rPr lang="ja-JP" altLang="en-US" sz="1100" dirty="0">
                <a:latin typeface="+mn-ea"/>
              </a:rPr>
              <a:t>能登国 のと（能州） </a:t>
            </a:r>
          </a:p>
          <a:p>
            <a:r>
              <a:rPr lang="ja-JP" altLang="en-US" sz="1100" dirty="0">
                <a:latin typeface="+mn-ea"/>
              </a:rPr>
              <a:t>越中国 えっちゅう（越州）</a:t>
            </a:r>
          </a:p>
          <a:p>
            <a:r>
              <a:rPr lang="ja-JP" altLang="en-US" sz="1100" dirty="0">
                <a:latin typeface="+mn-ea"/>
              </a:rPr>
              <a:t>越後国 えちご（越州）</a:t>
            </a:r>
          </a:p>
          <a:p>
            <a:r>
              <a:rPr lang="ja-JP" altLang="en-US" sz="1100" dirty="0">
                <a:latin typeface="+mn-ea"/>
              </a:rPr>
              <a:t>佐渡国 さど（佐州） </a:t>
            </a:r>
            <a:endParaRPr lang="en-US" altLang="ja-JP" sz="1100" dirty="0">
              <a:latin typeface="+mn-ea"/>
            </a:endParaRPr>
          </a:p>
          <a:p>
            <a:r>
              <a:rPr lang="ja-JP" altLang="en-US" sz="1100" b="1" dirty="0">
                <a:latin typeface="+mn-ea"/>
              </a:rPr>
              <a:t>山陰道</a:t>
            </a:r>
            <a:endParaRPr lang="en-US" altLang="ja-JP" sz="1100" b="1" dirty="0">
              <a:latin typeface="+mn-ea"/>
            </a:endParaRPr>
          </a:p>
          <a:p>
            <a:r>
              <a:rPr lang="ja-JP" altLang="en-US" sz="1100" dirty="0">
                <a:latin typeface="+mn-ea"/>
              </a:rPr>
              <a:t>丹波国 たんば（丹州）</a:t>
            </a:r>
          </a:p>
          <a:p>
            <a:r>
              <a:rPr lang="ja-JP" altLang="en-US" sz="1100" dirty="0">
                <a:latin typeface="+mn-ea"/>
              </a:rPr>
              <a:t>丹後国 たんご（丹州）</a:t>
            </a:r>
          </a:p>
          <a:p>
            <a:r>
              <a:rPr lang="ja-JP" altLang="en-US" sz="1100" dirty="0">
                <a:latin typeface="+mn-ea"/>
              </a:rPr>
              <a:t>但馬国 たじま（但州）</a:t>
            </a:r>
          </a:p>
          <a:p>
            <a:r>
              <a:rPr lang="ja-JP" altLang="en-US" sz="1100" dirty="0">
                <a:latin typeface="+mn-ea"/>
              </a:rPr>
              <a:t>因幡国 いなば（因州）</a:t>
            </a:r>
          </a:p>
          <a:p>
            <a:r>
              <a:rPr lang="ja-JP" altLang="en-US" sz="1100" dirty="0">
                <a:latin typeface="+mn-ea"/>
              </a:rPr>
              <a:t>伯耆国 ほうき（伯州）</a:t>
            </a:r>
          </a:p>
          <a:p>
            <a:r>
              <a:rPr lang="ja-JP" altLang="en-US" sz="1100" dirty="0">
                <a:latin typeface="+mn-ea"/>
              </a:rPr>
              <a:t>出雲国 いずも（雲州）</a:t>
            </a:r>
          </a:p>
          <a:p>
            <a:r>
              <a:rPr lang="ja-JP" altLang="en-US" sz="1100" dirty="0">
                <a:latin typeface="+mn-ea"/>
              </a:rPr>
              <a:t>石見国 いわみ（石州）</a:t>
            </a:r>
          </a:p>
          <a:p>
            <a:r>
              <a:rPr lang="ja-JP" altLang="en-US" sz="1100" dirty="0">
                <a:latin typeface="+mn-ea"/>
              </a:rPr>
              <a:t>隠岐国 おき（隠州）</a:t>
            </a:r>
          </a:p>
        </p:txBody>
      </p:sp>
      <p:sp>
        <p:nvSpPr>
          <p:cNvPr id="13" name="正方形/長方形 12"/>
          <p:cNvSpPr/>
          <p:nvPr/>
        </p:nvSpPr>
        <p:spPr>
          <a:xfrm>
            <a:off x="9713168" y="330395"/>
            <a:ext cx="2448272" cy="4832092"/>
          </a:xfrm>
          <a:prstGeom prst="rect">
            <a:avLst/>
          </a:prstGeom>
        </p:spPr>
        <p:txBody>
          <a:bodyPr wrap="square">
            <a:spAutoFit/>
          </a:bodyPr>
          <a:lstStyle/>
          <a:p>
            <a:r>
              <a:rPr lang="ja-JP" altLang="en-US" sz="1100" dirty="0">
                <a:latin typeface="+mn-ea"/>
              </a:rPr>
              <a:t>畿内</a:t>
            </a:r>
            <a:endParaRPr lang="en-US" altLang="ja-JP" sz="1100" dirty="0">
              <a:latin typeface="+mn-ea"/>
            </a:endParaRPr>
          </a:p>
          <a:p>
            <a:r>
              <a:rPr lang="ja-JP" altLang="en-US" sz="1100" b="1" dirty="0">
                <a:latin typeface="+mn-ea"/>
              </a:rPr>
              <a:t>山陽道</a:t>
            </a:r>
            <a:endParaRPr lang="en-US" altLang="ja-JP" sz="1100" b="1" dirty="0">
              <a:latin typeface="+mn-ea"/>
            </a:endParaRPr>
          </a:p>
          <a:p>
            <a:r>
              <a:rPr lang="ja-JP" altLang="en-US" sz="1100" dirty="0">
                <a:latin typeface="+mn-ea"/>
              </a:rPr>
              <a:t>播磨国 はりま（播州）</a:t>
            </a:r>
          </a:p>
          <a:p>
            <a:r>
              <a:rPr lang="ja-JP" altLang="en-US" sz="1100" dirty="0">
                <a:latin typeface="+mn-ea"/>
              </a:rPr>
              <a:t>美作国 みまさか（作州）</a:t>
            </a:r>
          </a:p>
          <a:p>
            <a:r>
              <a:rPr lang="ja-JP" altLang="en-US" sz="1100" dirty="0">
                <a:latin typeface="+mn-ea"/>
              </a:rPr>
              <a:t>備前国 びぜん（備州）</a:t>
            </a:r>
          </a:p>
          <a:p>
            <a:r>
              <a:rPr lang="ja-JP" altLang="en-US" sz="1100" dirty="0">
                <a:latin typeface="+mn-ea"/>
              </a:rPr>
              <a:t>備中国 </a:t>
            </a:r>
            <a:r>
              <a:rPr lang="ja-JP" altLang="en-US" sz="1100" dirty="0" err="1">
                <a:latin typeface="+mn-ea"/>
              </a:rPr>
              <a:t>びっ</a:t>
            </a:r>
            <a:r>
              <a:rPr lang="ja-JP" altLang="en-US" sz="1100" dirty="0">
                <a:latin typeface="+mn-ea"/>
              </a:rPr>
              <a:t>ちゅう（備州）</a:t>
            </a:r>
          </a:p>
          <a:p>
            <a:r>
              <a:rPr lang="ja-JP" altLang="en-US" sz="1100" dirty="0">
                <a:latin typeface="+mn-ea"/>
              </a:rPr>
              <a:t>備後国 びんご（備州）</a:t>
            </a:r>
          </a:p>
          <a:p>
            <a:r>
              <a:rPr lang="ja-JP" altLang="en-US" sz="1100" dirty="0">
                <a:latin typeface="+mn-ea"/>
              </a:rPr>
              <a:t>安芸国 あき（芸州）</a:t>
            </a:r>
          </a:p>
          <a:p>
            <a:r>
              <a:rPr lang="ja-JP" altLang="en-US" sz="1100" dirty="0">
                <a:latin typeface="+mn-ea"/>
              </a:rPr>
              <a:t>周防国 すおう（防州）</a:t>
            </a:r>
          </a:p>
          <a:p>
            <a:r>
              <a:rPr lang="ja-JP" altLang="en-US" sz="1100" dirty="0">
                <a:latin typeface="+mn-ea"/>
              </a:rPr>
              <a:t>長門国 ながと（長州）</a:t>
            </a:r>
          </a:p>
          <a:p>
            <a:r>
              <a:rPr lang="ja-JP" altLang="en-US" sz="1100" b="1" dirty="0">
                <a:latin typeface="+mn-ea"/>
              </a:rPr>
              <a:t>南海道</a:t>
            </a:r>
            <a:endParaRPr lang="en-US" altLang="ja-JP" sz="1100" b="1" dirty="0">
              <a:latin typeface="+mn-ea"/>
            </a:endParaRPr>
          </a:p>
          <a:p>
            <a:r>
              <a:rPr lang="ja-JP" altLang="en-US" sz="1100" dirty="0">
                <a:latin typeface="+mn-ea"/>
              </a:rPr>
              <a:t>紀伊国 きい（紀州）</a:t>
            </a:r>
          </a:p>
          <a:p>
            <a:r>
              <a:rPr lang="ja-JP" altLang="en-US" sz="1100" dirty="0">
                <a:latin typeface="+mn-ea"/>
              </a:rPr>
              <a:t>淡路国 あわじ（淡州）</a:t>
            </a:r>
          </a:p>
          <a:p>
            <a:r>
              <a:rPr lang="ja-JP" altLang="en-US" sz="1100" dirty="0">
                <a:latin typeface="+mn-ea"/>
              </a:rPr>
              <a:t>阿波国 あわ（阿州）</a:t>
            </a:r>
          </a:p>
          <a:p>
            <a:r>
              <a:rPr lang="ja-JP" altLang="en-US" sz="1100" dirty="0">
                <a:latin typeface="+mn-ea"/>
              </a:rPr>
              <a:t>讃岐国 さぬき（讃州）</a:t>
            </a:r>
          </a:p>
          <a:p>
            <a:r>
              <a:rPr lang="ja-JP" altLang="en-US" sz="1100" dirty="0">
                <a:latin typeface="+mn-ea"/>
              </a:rPr>
              <a:t>伊予国 いよ（予州）</a:t>
            </a:r>
          </a:p>
          <a:p>
            <a:r>
              <a:rPr lang="ja-JP" altLang="en-US" sz="1100" dirty="0">
                <a:latin typeface="+mn-ea"/>
              </a:rPr>
              <a:t>土佐国 とさ（土州）</a:t>
            </a:r>
          </a:p>
          <a:p>
            <a:r>
              <a:rPr lang="ja-JP" altLang="en-US" sz="1100" b="1" dirty="0">
                <a:latin typeface="+mn-ea"/>
              </a:rPr>
              <a:t>西海道</a:t>
            </a:r>
            <a:endParaRPr lang="en-US" altLang="ja-JP" sz="1100" b="1" dirty="0">
              <a:latin typeface="+mn-ea"/>
            </a:endParaRPr>
          </a:p>
          <a:p>
            <a:r>
              <a:rPr lang="ja-JP" altLang="en-US" sz="1100" dirty="0">
                <a:latin typeface="+mn-ea"/>
              </a:rPr>
              <a:t>筑前国 ちくぜん（筑州）</a:t>
            </a:r>
          </a:p>
          <a:p>
            <a:r>
              <a:rPr lang="ja-JP" altLang="en-US" sz="1100" dirty="0">
                <a:latin typeface="+mn-ea"/>
              </a:rPr>
              <a:t>筑後国 ちくご（筑州）</a:t>
            </a:r>
          </a:p>
          <a:p>
            <a:r>
              <a:rPr lang="ja-JP" altLang="en-US" sz="1100" dirty="0">
                <a:latin typeface="+mn-ea"/>
              </a:rPr>
              <a:t>豊前国 ぶぜん（豊州）</a:t>
            </a:r>
          </a:p>
          <a:p>
            <a:r>
              <a:rPr lang="ja-JP" altLang="en-US" sz="1100" dirty="0">
                <a:latin typeface="+mn-ea"/>
              </a:rPr>
              <a:t>豊後国 ぶんご（豊州）</a:t>
            </a:r>
          </a:p>
          <a:p>
            <a:r>
              <a:rPr lang="ja-JP" altLang="en-US" sz="1100" dirty="0">
                <a:latin typeface="+mn-ea"/>
              </a:rPr>
              <a:t>肥前国 ひぜん（肥州） </a:t>
            </a:r>
          </a:p>
          <a:p>
            <a:r>
              <a:rPr lang="ja-JP" altLang="en-US" sz="1100" dirty="0">
                <a:latin typeface="+mn-ea"/>
              </a:rPr>
              <a:t>肥後国 ひご（肥州）</a:t>
            </a:r>
          </a:p>
          <a:p>
            <a:r>
              <a:rPr lang="ja-JP" altLang="en-US" sz="1100" dirty="0">
                <a:latin typeface="+mn-ea"/>
              </a:rPr>
              <a:t>日向国 ひゅうが（日州）</a:t>
            </a:r>
          </a:p>
          <a:p>
            <a:r>
              <a:rPr lang="ja-JP" altLang="en-US" sz="1100" dirty="0">
                <a:latin typeface="+mn-ea"/>
              </a:rPr>
              <a:t>薩摩国 さつま（薩州）</a:t>
            </a:r>
          </a:p>
          <a:p>
            <a:r>
              <a:rPr lang="ja-JP" altLang="en-US" sz="1100" dirty="0">
                <a:latin typeface="+mn-ea"/>
              </a:rPr>
              <a:t>壱岐国 いき（壱州） </a:t>
            </a:r>
            <a:endParaRPr lang="en-US" altLang="ja-JP" sz="1100" dirty="0">
              <a:latin typeface="+mn-ea"/>
            </a:endParaRPr>
          </a:p>
          <a:p>
            <a:r>
              <a:rPr lang="ja-JP" altLang="en-US" sz="1100" dirty="0">
                <a:latin typeface="+mn-ea"/>
              </a:rPr>
              <a:t>対馬国 つしま（対州）</a:t>
            </a:r>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511585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81230" y="1077772"/>
            <a:ext cx="3558451" cy="5816977"/>
          </a:xfrm>
          <a:prstGeom prst="rect">
            <a:avLst/>
          </a:prstGeom>
          <a:noFill/>
          <a:ln w="28575">
            <a:solidFill>
              <a:srgbClr val="FF0000"/>
            </a:solidFill>
          </a:ln>
        </p:spPr>
        <p:txBody>
          <a:bodyPr wrap="square" rtlCol="0">
            <a:spAutoFit/>
          </a:bodyPr>
          <a:lstStyle/>
          <a:p>
            <a:r>
              <a:rPr lang="en-US" altLang="ja-JP" sz="1400" b="1" dirty="0"/>
              <a:t>『</a:t>
            </a:r>
            <a:r>
              <a:rPr lang="ja-JP" altLang="en-US" sz="1400" b="1" dirty="0"/>
              <a:t>古事記</a:t>
            </a:r>
            <a:r>
              <a:rPr lang="en-US" altLang="ja-JP" sz="1400" b="1" dirty="0"/>
              <a:t>』</a:t>
            </a:r>
            <a:r>
              <a:rPr lang="ja-JP" altLang="en-US" sz="1400" b="1" dirty="0"/>
              <a:t>と</a:t>
            </a:r>
            <a:r>
              <a:rPr lang="en-US" altLang="ja-JP" sz="1400" b="1" dirty="0"/>
              <a:t>『</a:t>
            </a:r>
            <a:r>
              <a:rPr lang="ja-JP" altLang="en-US" sz="1400" b="1" dirty="0"/>
              <a:t>日本書紀</a:t>
            </a:r>
            <a:r>
              <a:rPr lang="en-US" altLang="ja-JP" sz="1400" b="1" dirty="0"/>
              <a:t>』</a:t>
            </a:r>
            <a:endParaRPr lang="ja-JP" altLang="en-US" sz="1400" b="1" dirty="0"/>
          </a:p>
          <a:p>
            <a:r>
              <a:rPr lang="ja-JP" altLang="en-US" sz="1200" b="1" dirty="0"/>
              <a:t>　</a:t>
            </a:r>
            <a:r>
              <a:rPr lang="en-US" altLang="ja-JP" sz="1200" b="1" dirty="0"/>
              <a:t>『</a:t>
            </a:r>
            <a:r>
              <a:rPr lang="ja-JP" altLang="en-US" sz="1200" b="1" dirty="0"/>
              <a:t>古事記</a:t>
            </a:r>
            <a:r>
              <a:rPr lang="en-US" altLang="ja-JP" sz="1200" b="1" dirty="0"/>
              <a:t>』</a:t>
            </a:r>
            <a:r>
              <a:rPr lang="ja-JP" altLang="en-US" sz="1200" b="1" dirty="0"/>
              <a:t>と</a:t>
            </a:r>
            <a:r>
              <a:rPr lang="en-US" altLang="ja-JP" sz="1200" b="1" dirty="0"/>
              <a:t>『</a:t>
            </a:r>
            <a:r>
              <a:rPr lang="ja-JP" altLang="en-US" sz="1200" b="1" dirty="0"/>
              <a:t>日本書紀</a:t>
            </a:r>
            <a:r>
              <a:rPr lang="en-US" altLang="ja-JP" sz="1200" b="1" dirty="0"/>
              <a:t>』</a:t>
            </a:r>
            <a:r>
              <a:rPr lang="ja-JP" altLang="en-US" sz="1200" b="1" dirty="0"/>
              <a:t>は、８世紀以降の律令制国家の樹立のための歴史的な理論的根拠と基盤となった。</a:t>
            </a:r>
            <a:r>
              <a:rPr lang="en-US" altLang="ja-JP" sz="1200" b="1" dirty="0"/>
              <a:t>『</a:t>
            </a:r>
            <a:r>
              <a:rPr lang="ja-JP" altLang="en-US" sz="1200" b="1" dirty="0"/>
              <a:t>古事記</a:t>
            </a:r>
            <a:r>
              <a:rPr lang="en-US" altLang="ja-JP" sz="1200" b="1" dirty="0"/>
              <a:t>』</a:t>
            </a:r>
            <a:r>
              <a:rPr lang="ja-JP" altLang="en-US" sz="1200" b="1" dirty="0"/>
              <a:t>は、７１２年、太朝臣安萬侶によって献上された。また、</a:t>
            </a:r>
            <a:r>
              <a:rPr lang="en-US" altLang="ja-JP" sz="1200" b="1" dirty="0"/>
              <a:t>『</a:t>
            </a:r>
            <a:r>
              <a:rPr lang="ja-JP" altLang="en-US" sz="1200" b="1" dirty="0"/>
              <a:t>日本書紀</a:t>
            </a:r>
            <a:r>
              <a:rPr lang="en-US" altLang="ja-JP" sz="1200" b="1" dirty="0"/>
              <a:t>』</a:t>
            </a:r>
            <a:r>
              <a:rPr lang="ja-JP" altLang="en-US" sz="1200" b="1" dirty="0"/>
              <a:t>は、７２０年、舎人親王らの撰で完成した。７０８年、右大臣正二位石上朝臣麻呂は長く空席であった左大臣に、藤原不比等が後継の右大臣に任ぜられた。この頃実際に政治を主導したのは、不比等だったと考えられている。藤原不比等と石上朝臣麻呂が</a:t>
            </a:r>
            <a:r>
              <a:rPr lang="en-US" altLang="ja-JP" sz="1200" b="1" dirty="0"/>
              <a:t>『</a:t>
            </a:r>
            <a:r>
              <a:rPr lang="ja-JP" altLang="en-US" sz="1200" b="1" dirty="0"/>
              <a:t>古事記</a:t>
            </a:r>
            <a:r>
              <a:rPr lang="en-US" altLang="ja-JP" sz="1200" b="1" dirty="0"/>
              <a:t>』</a:t>
            </a:r>
            <a:r>
              <a:rPr lang="ja-JP" altLang="en-US" sz="1200" b="1" dirty="0"/>
              <a:t>と</a:t>
            </a:r>
            <a:r>
              <a:rPr lang="en-US" altLang="ja-JP" sz="1200" b="1" dirty="0"/>
              <a:t>『</a:t>
            </a:r>
            <a:r>
              <a:rPr lang="ja-JP" altLang="en-US" sz="1200" b="1" dirty="0"/>
              <a:t>日本書紀</a:t>
            </a:r>
            <a:r>
              <a:rPr lang="en-US" altLang="ja-JP" sz="1200" b="1" dirty="0"/>
              <a:t>』</a:t>
            </a:r>
            <a:r>
              <a:rPr lang="ja-JP" altLang="en-US" sz="1200" b="1" dirty="0"/>
              <a:t>の編纂を牽引したと考えられる。藤原氏は中臣氏の出自とされ、石上麻呂は物部氏の出自である。したがって、葦原中国平定で中臣氏の祭神である建御雷と物部氏の祭神の経津主神が主たる役割を果たしたように物語れていることがよく理解できる。物部氏は吉備より河内を経由して大和に進出したと思われ、南韓の出自と思われる中臣氏は崇神東征に同伴したと思われ、物部氏と中臣氏は共に河内を本拠とした。そのため、国生み神話が淡路島から始まり、また河内が畿内の中心になったことも理解できる。さらに、伊都国の勢力が南九州におよび、崇神東征に久米人や隼人が同伴した。そのため、日向が天孫降臨の舞台にされたと思う。</a:t>
            </a:r>
          </a:p>
          <a:p>
            <a:r>
              <a:rPr lang="ja-JP" altLang="en-US" sz="1200" b="1" dirty="0"/>
              <a:t>　尚、</a:t>
            </a:r>
            <a:r>
              <a:rPr lang="en-US" altLang="ja-JP" sz="1200" b="1" dirty="0"/>
              <a:t>『</a:t>
            </a:r>
            <a:r>
              <a:rPr lang="ja-JP" altLang="en-US" sz="1200" b="1" dirty="0"/>
              <a:t>古事記</a:t>
            </a:r>
            <a:r>
              <a:rPr lang="en-US" altLang="ja-JP" sz="1200" b="1" dirty="0"/>
              <a:t>』</a:t>
            </a:r>
            <a:r>
              <a:rPr lang="ja-JP" altLang="en-US" sz="1200" b="1" dirty="0"/>
              <a:t>や</a:t>
            </a:r>
            <a:r>
              <a:rPr lang="en-US" altLang="ja-JP" sz="1200" b="1" dirty="0"/>
              <a:t>『</a:t>
            </a:r>
            <a:r>
              <a:rPr lang="ja-JP" altLang="en-US" sz="1200" b="1" dirty="0"/>
              <a:t>日本書紀</a:t>
            </a:r>
            <a:r>
              <a:rPr lang="en-US" altLang="ja-JP" sz="1200" b="1" dirty="0"/>
              <a:t>』</a:t>
            </a:r>
            <a:r>
              <a:rPr lang="ja-JP" altLang="en-US" sz="1200" b="1" dirty="0"/>
              <a:t>の編纂が、天智天皇の弟である天武天皇の命により行われ、さらに天武天皇の崩御後、即位した持統天皇は、天武天皇の政策を引き継ぎ、完成させた。当然、</a:t>
            </a:r>
            <a:r>
              <a:rPr lang="en-US" altLang="ja-JP" sz="1200" b="1" dirty="0"/>
              <a:t> 『</a:t>
            </a:r>
            <a:r>
              <a:rPr lang="ja-JP" altLang="en-US" sz="1200" b="1" dirty="0"/>
              <a:t>古事記</a:t>
            </a:r>
            <a:r>
              <a:rPr lang="en-US" altLang="ja-JP" sz="1200" b="1" dirty="0"/>
              <a:t>』</a:t>
            </a:r>
            <a:r>
              <a:rPr lang="ja-JP" altLang="en-US" sz="1200" b="1" dirty="0"/>
              <a:t>や</a:t>
            </a:r>
            <a:r>
              <a:rPr lang="en-US" altLang="ja-JP" sz="1200" b="1" dirty="0"/>
              <a:t>『</a:t>
            </a:r>
            <a:r>
              <a:rPr lang="ja-JP" altLang="en-US" sz="1200" b="1" dirty="0"/>
              <a:t>日本書紀</a:t>
            </a:r>
            <a:r>
              <a:rPr lang="en-US" altLang="ja-JP" sz="1200" b="1" dirty="0"/>
              <a:t>』</a:t>
            </a:r>
            <a:r>
              <a:rPr lang="ja-JP" altLang="en-US" sz="1200" b="1" dirty="0"/>
              <a:t>の編纂にも持統天皇の意向が影響していると思われる。最高神、天照大神は、女帝の持統天皇の反映とも考えることができる。</a:t>
            </a:r>
            <a:endParaRPr lang="en-US" altLang="ja-JP" sz="1200" b="1" dirty="0"/>
          </a:p>
          <a:p>
            <a:r>
              <a:rPr lang="ja-JP" altLang="en-US" sz="1200" b="1" dirty="0"/>
              <a:t>（藤田）</a:t>
            </a:r>
            <a:endParaRPr lang="en-US" altLang="ja-JP" sz="1200" b="1" dirty="0"/>
          </a:p>
        </p:txBody>
      </p:sp>
      <p:sp>
        <p:nvSpPr>
          <p:cNvPr id="5" name="テキスト ボックス 4"/>
          <p:cNvSpPr txBox="1"/>
          <p:nvPr/>
        </p:nvSpPr>
        <p:spPr>
          <a:xfrm>
            <a:off x="4019987" y="1072516"/>
            <a:ext cx="3256676" cy="5847755"/>
          </a:xfrm>
          <a:prstGeom prst="rect">
            <a:avLst/>
          </a:prstGeom>
          <a:noFill/>
          <a:ln w="28575">
            <a:solidFill>
              <a:srgbClr val="002060"/>
            </a:solidFill>
          </a:ln>
        </p:spPr>
        <p:txBody>
          <a:bodyPr wrap="square" rtlCol="0">
            <a:spAutoFit/>
          </a:bodyPr>
          <a:lstStyle/>
          <a:p>
            <a:r>
              <a:rPr kumimoji="1" lang="en-US" altLang="ja-JP" sz="1400" b="1" dirty="0"/>
              <a:t>『</a:t>
            </a:r>
            <a:r>
              <a:rPr kumimoji="1" lang="ja-JP" altLang="en-US" sz="1400" b="1" dirty="0"/>
              <a:t>記紀</a:t>
            </a:r>
            <a:r>
              <a:rPr kumimoji="1" lang="en-US" altLang="ja-JP" sz="1400" b="1" dirty="0"/>
              <a:t>』</a:t>
            </a:r>
            <a:r>
              <a:rPr kumimoji="1" lang="ja-JP" altLang="en-US" sz="1400" b="1" dirty="0"/>
              <a:t>の時代的背景</a:t>
            </a:r>
            <a:endParaRPr kumimoji="1" lang="en-US" altLang="ja-JP" sz="1400" b="1" dirty="0"/>
          </a:p>
          <a:p>
            <a:r>
              <a:rPr kumimoji="1" lang="ja-JP" altLang="en-US" sz="1200" b="1" dirty="0"/>
              <a:t>　奈良時代の貴族は、ヤマト王権の歴史をどのように捉えていたのだろうか。それはなかでも</a:t>
            </a:r>
            <a:r>
              <a:rPr kumimoji="1" lang="en-US" altLang="ja-JP" sz="1200" b="1" dirty="0"/>
              <a:t>『</a:t>
            </a:r>
            <a:r>
              <a:rPr kumimoji="1" lang="ja-JP" altLang="en-US" sz="1200" b="1" dirty="0"/>
              <a:t>古事記</a:t>
            </a:r>
            <a:r>
              <a:rPr kumimoji="1" lang="en-US" altLang="ja-JP" sz="1200" b="1" dirty="0"/>
              <a:t>』</a:t>
            </a:r>
            <a:r>
              <a:rPr lang="ja-JP" altLang="en-US" sz="1200" b="1" dirty="0"/>
              <a:t>の上巻の序文</a:t>
            </a:r>
            <a:r>
              <a:rPr kumimoji="1" lang="ja-JP" altLang="en-US" sz="1200" b="1" dirty="0"/>
              <a:t>にあらわれている。</a:t>
            </a:r>
            <a:r>
              <a:rPr kumimoji="1" lang="en-US" altLang="ja-JP" sz="1200" b="1" dirty="0"/>
              <a:t>『</a:t>
            </a:r>
            <a:r>
              <a:rPr kumimoji="1" lang="ja-JP" altLang="en-US" sz="1200" b="1" dirty="0"/>
              <a:t>古事記</a:t>
            </a:r>
            <a:r>
              <a:rPr kumimoji="1" lang="en-US" altLang="ja-JP" sz="1200" b="1" dirty="0"/>
              <a:t>』</a:t>
            </a:r>
            <a:r>
              <a:rPr kumimoji="1" lang="ja-JP" altLang="en-US" sz="1200" b="1" dirty="0"/>
              <a:t>上巻の序文には、神代に記された神話のあらましと、推古天皇までの歴代の天皇とその治績があげられている。注目したいのはそこに選ばれた天皇とその事績は、神武・崇神・仁徳・成務・允恭天皇の５人とその事績である。神武天皇と崇神天皇はともに「はつくにしらすスメラミコト」すなわち「はじめてこの国を統治した天皇」と評価されている。次の仁徳天皇は「聖帝」と伝承されたとあり、漢風諡号に儒教的徳目「仁」と「徳」を用いて表現されている。それ故、天皇史のうえで「偉大な天皇」として選ばれたことは納得できる。</a:t>
            </a:r>
            <a:endParaRPr kumimoji="1" lang="en-US" altLang="ja-JP" sz="1200" b="1" dirty="0"/>
          </a:p>
          <a:p>
            <a:r>
              <a:rPr lang="ja-JP" altLang="en-US" sz="1200" b="1" dirty="0"/>
              <a:t>　問題は、成務天皇と允恭天皇である。必ずしも馴染のある天皇ではなく、この二人の天皇が選ばれたことには、</a:t>
            </a:r>
            <a:r>
              <a:rPr lang="en-US" altLang="ja-JP" sz="1200" b="1" dirty="0"/>
              <a:t>『</a:t>
            </a:r>
            <a:r>
              <a:rPr lang="ja-JP" altLang="en-US" sz="1200" b="1" dirty="0"/>
              <a:t>古事記</a:t>
            </a:r>
            <a:r>
              <a:rPr lang="en-US" altLang="ja-JP" sz="1200" b="1" dirty="0"/>
              <a:t>』</a:t>
            </a:r>
            <a:r>
              <a:rPr lang="ja-JP" altLang="en-US" sz="1200" b="1" dirty="0"/>
              <a:t>が撰述された時代の歴史観があらわれているはずである。</a:t>
            </a:r>
            <a:r>
              <a:rPr lang="en-US" altLang="ja-JP" sz="1200" b="1" dirty="0"/>
              <a:t>『</a:t>
            </a:r>
            <a:r>
              <a:rPr lang="ja-JP" altLang="en-US" sz="1200" b="1" dirty="0"/>
              <a:t>古事記</a:t>
            </a:r>
            <a:r>
              <a:rPr lang="en-US" altLang="ja-JP" sz="1200" b="1" dirty="0"/>
              <a:t>』</a:t>
            </a:r>
            <a:r>
              <a:rPr lang="ja-JP" altLang="en-US" sz="1200" b="1" dirty="0"/>
              <a:t>序文に成務天皇は「境を定め邦を開きて、近淡海に制したまいき」、允恭天皇は「姓を正し氏を択び</a:t>
            </a:r>
            <a:r>
              <a:rPr lang="ja-JP" altLang="en-US" sz="1200" b="1" dirty="0" err="1"/>
              <a:t>て</a:t>
            </a:r>
            <a:r>
              <a:rPr lang="ja-JP" altLang="en-US" sz="1200" b="1" dirty="0"/>
              <a:t>、遠飛鳥にしらしたまいき」と書かれている。成務は</a:t>
            </a:r>
            <a:r>
              <a:rPr lang="en-US" altLang="ja-JP" sz="1200" b="1" dirty="0"/>
              <a:t>『</a:t>
            </a:r>
            <a:r>
              <a:rPr lang="ja-JP" altLang="en-US" sz="1200" b="1" dirty="0"/>
              <a:t>日本書紀</a:t>
            </a:r>
            <a:r>
              <a:rPr lang="en-US" altLang="ja-JP" sz="1200" b="1" dirty="0"/>
              <a:t>』</a:t>
            </a:r>
            <a:r>
              <a:rPr lang="ja-JP" altLang="en-US" sz="1200" b="1" dirty="0"/>
              <a:t>によれば「国群に造長（国造のこと）を立て」たという。つまり列島の地域行政組織に「国」と「県」が設置されたのであり、国土統治にうえで大きな治績と評されたのである。一方、允恭天皇は、氏・姓の氏姓制度を整えた。允恭の施策によって、貴族・百姓の身分的序列化が成し遂げられた。（ヤマト政権、吉村）</a:t>
            </a:r>
            <a:endParaRPr lang="en-US" altLang="ja-JP" sz="1200" b="1" dirty="0"/>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7" name="テキスト ボックス 6"/>
          <p:cNvSpPr txBox="1"/>
          <p:nvPr/>
        </p:nvSpPr>
        <p:spPr>
          <a:xfrm>
            <a:off x="7480920" y="1085150"/>
            <a:ext cx="5112568" cy="6555641"/>
          </a:xfrm>
          <a:prstGeom prst="rect">
            <a:avLst/>
          </a:prstGeom>
          <a:noFill/>
          <a:ln w="19050">
            <a:solidFill>
              <a:srgbClr val="FF0000"/>
            </a:solidFill>
          </a:ln>
        </p:spPr>
        <p:txBody>
          <a:bodyPr wrap="square" rtlCol="0">
            <a:spAutoFit/>
          </a:bodyPr>
          <a:lstStyle/>
          <a:p>
            <a:r>
              <a:rPr lang="en-US" altLang="ja-JP" sz="1400" b="1" dirty="0"/>
              <a:t>『</a:t>
            </a:r>
            <a:r>
              <a:rPr lang="ja-JP" altLang="ja-JP" sz="1400" b="1" dirty="0"/>
              <a:t>記紀</a:t>
            </a:r>
            <a:r>
              <a:rPr lang="en-US" altLang="ja-JP" sz="1400" b="1" dirty="0"/>
              <a:t>』</a:t>
            </a:r>
            <a:r>
              <a:rPr lang="ja-JP" altLang="en-US" sz="1400" b="1" dirty="0"/>
              <a:t>に</a:t>
            </a:r>
            <a:r>
              <a:rPr lang="ja-JP" altLang="ja-JP" sz="1400" b="1" dirty="0"/>
              <a:t>近江の古代史が殆ど記述されないわけ</a:t>
            </a:r>
          </a:p>
          <a:p>
            <a:r>
              <a:rPr lang="ja-JP" altLang="ja-JP" sz="1200" b="1" dirty="0"/>
              <a:t>　弥生時代中期・後期さらに古墳時代を通じて、近江は</a:t>
            </a:r>
            <a:r>
              <a:rPr lang="ja-JP" altLang="en-US" sz="1200" b="1" dirty="0"/>
              <a:t>、西国、東国と北国を結ぶ琵琶湖の水運を備えた交通の要衝であり、また</a:t>
            </a:r>
            <a:r>
              <a:rPr lang="ja-JP" altLang="ja-JP" sz="1200" b="1" dirty="0"/>
              <a:t>倭国のなかで最も</a:t>
            </a:r>
            <a:r>
              <a:rPr lang="ja-JP" altLang="en-US" sz="1200" b="1" dirty="0"/>
              <a:t>米</a:t>
            </a:r>
            <a:r>
              <a:rPr lang="ja-JP" altLang="ja-JP" sz="1200" b="1" dirty="0"/>
              <a:t>の収穫量が多かったと思われ、鉄器・青銅器の製造も盛んで、木工業・窯業・薬業なども発展していた</a:t>
            </a:r>
            <a:r>
              <a:rPr lang="ja-JP" altLang="en-US" sz="1200" b="1" dirty="0"/>
              <a:t>一大産業国であった</a:t>
            </a:r>
            <a:r>
              <a:rPr lang="ja-JP" altLang="ja-JP" sz="1200" b="1" dirty="0"/>
              <a:t>。しかし</a:t>
            </a:r>
            <a:r>
              <a:rPr lang="ja-JP" altLang="en-US" sz="1200" b="1" dirty="0"/>
              <a:t>ながら</a:t>
            </a:r>
            <a:r>
              <a:rPr lang="ja-JP" altLang="ja-JP" sz="1200" b="1" dirty="0"/>
              <a:t>、</a:t>
            </a:r>
            <a:r>
              <a:rPr lang="en-US" altLang="ja-JP" sz="1200" b="1" dirty="0"/>
              <a:t>『</a:t>
            </a:r>
            <a:r>
              <a:rPr lang="ja-JP" altLang="ja-JP" sz="1200" b="1" dirty="0"/>
              <a:t>記紀</a:t>
            </a:r>
            <a:r>
              <a:rPr lang="en-US" altLang="ja-JP" sz="1200" b="1" dirty="0"/>
              <a:t>』</a:t>
            </a:r>
            <a:r>
              <a:rPr lang="ja-JP" altLang="ja-JP" sz="1200" b="1" dirty="0"/>
              <a:t>には、近江の古代史が殆ど記述されていない。このことは次に列挙する理由による</a:t>
            </a:r>
            <a:r>
              <a:rPr lang="ja-JP" altLang="en-US" sz="1200" b="1" dirty="0"/>
              <a:t>と思われる</a:t>
            </a:r>
            <a:r>
              <a:rPr lang="ja-JP" altLang="ja-JP" sz="1200" b="1" dirty="0"/>
              <a:t>。</a:t>
            </a:r>
            <a:endParaRPr lang="ja-JP" altLang="ja-JP" sz="1200" dirty="0"/>
          </a:p>
          <a:p>
            <a:pPr lvl="0"/>
            <a:r>
              <a:rPr lang="ja-JP" altLang="en-US" sz="1200" b="1" dirty="0"/>
              <a:t>❶ </a:t>
            </a:r>
            <a:r>
              <a:rPr lang="ja-JP" altLang="ja-JP" sz="1200" b="1" dirty="0"/>
              <a:t>第</a:t>
            </a:r>
            <a:r>
              <a:rPr lang="en-US" altLang="ja-JP" sz="1200" b="1" dirty="0"/>
              <a:t>10</a:t>
            </a:r>
            <a:r>
              <a:rPr lang="ja-JP" altLang="ja-JP" sz="1200" b="1" dirty="0"/>
              <a:t>代崇神天皇の即位により、</a:t>
            </a:r>
            <a:r>
              <a:rPr lang="ja-JP" altLang="en-US" sz="1200" b="1" dirty="0"/>
              <a:t>ヤマト</a:t>
            </a:r>
            <a:r>
              <a:rPr lang="ja-JP" altLang="ja-JP" sz="1200" b="1" dirty="0"/>
              <a:t>王権が確立したと考えられる。</a:t>
            </a:r>
            <a:r>
              <a:rPr lang="ja-JP" altLang="en-US" sz="1200" b="1" dirty="0"/>
              <a:t>ヤマト</a:t>
            </a:r>
            <a:r>
              <a:rPr lang="ja-JP" altLang="ja-JP" sz="1200" b="1" dirty="0"/>
              <a:t>王権は、崇神東征（第</a:t>
            </a:r>
            <a:r>
              <a:rPr lang="en-US" altLang="ja-JP" sz="1200" b="1" dirty="0"/>
              <a:t>4</a:t>
            </a:r>
            <a:r>
              <a:rPr lang="ja-JP" altLang="ja-JP" sz="1200" b="1" dirty="0"/>
              <a:t>回神武東征）により、邪馬台国（ニギハヤヒの虚空見つ倭国）を乗っ取ることにより成立した。</a:t>
            </a:r>
            <a:r>
              <a:rPr lang="en-US" altLang="ja-JP" sz="1200" b="1" dirty="0"/>
              <a:t>3</a:t>
            </a:r>
            <a:r>
              <a:rPr lang="ja-JP" altLang="ja-JP" sz="1200" b="1" dirty="0"/>
              <a:t>世紀当時には、邪馬台国と並んで狗奴国が存在したが、</a:t>
            </a:r>
            <a:r>
              <a:rPr lang="en-US" altLang="ja-JP" sz="1200" b="1" dirty="0"/>
              <a:t>『</a:t>
            </a:r>
            <a:r>
              <a:rPr lang="ja-JP" altLang="ja-JP" sz="1200" b="1" dirty="0"/>
              <a:t>記紀</a:t>
            </a:r>
            <a:r>
              <a:rPr lang="en-US" altLang="ja-JP" sz="1200" b="1" dirty="0"/>
              <a:t>』</a:t>
            </a:r>
            <a:r>
              <a:rPr lang="ja-JP" altLang="ja-JP" sz="1200" b="1" dirty="0" err="1"/>
              <a:t>には</a:t>
            </a:r>
            <a:r>
              <a:rPr lang="ja-JP" altLang="ja-JP" sz="1200" b="1" dirty="0"/>
              <a:t>邪馬台国はおろか狗奴国の存在も一切記述されていない。さらには、それ以前の大国主の国と思われる浦安の国や玉牆</a:t>
            </a:r>
            <a:r>
              <a:rPr lang="ja-JP" altLang="en-US" sz="1200" b="1" dirty="0"/>
              <a:t>の</a:t>
            </a:r>
            <a:r>
              <a:rPr lang="ja-JP" altLang="ja-JP" sz="1200" b="1" dirty="0"/>
              <a:t>内国は、国名が記されているのみでその実態は全く記述</a:t>
            </a:r>
            <a:r>
              <a:rPr lang="ja-JP" altLang="en-US" sz="1200" b="1" dirty="0"/>
              <a:t>されていない</a:t>
            </a:r>
            <a:r>
              <a:rPr lang="ja-JP" altLang="ja-JP" sz="1200" b="1" dirty="0"/>
              <a:t>。</a:t>
            </a:r>
            <a:endParaRPr lang="ja-JP" altLang="ja-JP" sz="1200" dirty="0"/>
          </a:p>
          <a:p>
            <a:r>
              <a:rPr lang="ja-JP" altLang="en-US" sz="1200" b="1" dirty="0"/>
              <a:t>　</a:t>
            </a:r>
            <a:r>
              <a:rPr lang="ja-JP" altLang="ja-JP" sz="1200" b="1" dirty="0"/>
              <a:t>弥生中期から後期にかけての浦安の国さらに玉牆</a:t>
            </a:r>
            <a:r>
              <a:rPr lang="ja-JP" altLang="en-US" sz="1200" b="1" dirty="0"/>
              <a:t>の</a:t>
            </a:r>
            <a:r>
              <a:rPr lang="ja-JP" altLang="ja-JP" sz="1200" b="1" dirty="0"/>
              <a:t>内国の中核は近江にあり、大国主による緩やかな統治下にあつた。天孫族の傍流であるニギハヤヒに</a:t>
            </a:r>
            <a:r>
              <a:rPr lang="ja-JP" altLang="en-US" sz="1200" b="1" dirty="0"/>
              <a:t>より</a:t>
            </a:r>
            <a:r>
              <a:rPr lang="ja-JP" altLang="ja-JP" sz="1200" b="1" dirty="0"/>
              <a:t>引き起こされた倭国大乱</a:t>
            </a:r>
            <a:r>
              <a:rPr lang="ja-JP" altLang="en-US" sz="1200" b="1" dirty="0"/>
              <a:t>の結果</a:t>
            </a:r>
            <a:r>
              <a:rPr lang="ja-JP" altLang="ja-JP" sz="1200" b="1" dirty="0"/>
              <a:t>、倭国はニギハヤヒの支配する邪馬台国と大国主の支配する狗奴国に</a:t>
            </a:r>
            <a:r>
              <a:rPr lang="ja-JP" altLang="en-US" sz="1200" b="1" dirty="0"/>
              <a:t>二分</a:t>
            </a:r>
            <a:r>
              <a:rPr lang="ja-JP" altLang="ja-JP" sz="1200" b="1" dirty="0"/>
              <a:t>された。邪馬台国の女王の卑弥呼と台与は大国主の血脈を引いていると云われている。３世紀末に</a:t>
            </a:r>
            <a:r>
              <a:rPr lang="ja-JP" altLang="en-US" sz="1200" b="1" dirty="0"/>
              <a:t>、</a:t>
            </a:r>
            <a:r>
              <a:rPr lang="ja-JP" altLang="ja-JP" sz="1200" b="1" dirty="0"/>
              <a:t>大和王権は、天孫族スサノオの</a:t>
            </a:r>
            <a:r>
              <a:rPr lang="ja-JP" altLang="en-US" sz="1200" b="1" dirty="0"/>
              <a:t>子孫</a:t>
            </a:r>
            <a:r>
              <a:rPr lang="ja-JP" altLang="ja-JP" sz="1200" b="1" dirty="0"/>
              <a:t>が支配する任那・伊都国連合</a:t>
            </a:r>
            <a:r>
              <a:rPr lang="ja-JP" altLang="en-US" sz="1200" b="1" dirty="0"/>
              <a:t>の</a:t>
            </a:r>
            <a:r>
              <a:rPr lang="ja-JP" altLang="ja-JP" sz="1200" b="1" dirty="0"/>
              <a:t>崇神</a:t>
            </a:r>
            <a:r>
              <a:rPr lang="ja-JP" altLang="en-US" sz="1200" b="1" dirty="0"/>
              <a:t>天皇の東征（それに随伴した</a:t>
            </a:r>
            <a:r>
              <a:rPr lang="ja-JP" altLang="ja-JP" sz="1200" b="1" dirty="0"/>
              <a:t>スサノオの嫡流</a:t>
            </a:r>
            <a:r>
              <a:rPr lang="ja-JP" altLang="en-US" sz="1200" b="1" dirty="0"/>
              <a:t>の</a:t>
            </a:r>
            <a:r>
              <a:rPr lang="ja-JP" altLang="ja-JP" sz="1200" b="1" dirty="0"/>
              <a:t>息長氏、中臣氏と大伴氏</a:t>
            </a:r>
            <a:r>
              <a:rPr lang="ja-JP" altLang="en-US" sz="1200" b="1" dirty="0"/>
              <a:t>および</a:t>
            </a:r>
            <a:r>
              <a:rPr lang="ja-JP" altLang="ja-JP" sz="1200" b="1" dirty="0"/>
              <a:t>久米・隼人族</a:t>
            </a:r>
            <a:r>
              <a:rPr lang="ja-JP" altLang="en-US" sz="1200" b="1" dirty="0"/>
              <a:t>）、さらに東征に加勢した</a:t>
            </a:r>
            <a:r>
              <a:rPr lang="ja-JP" altLang="ja-JP" sz="1200" b="1" dirty="0"/>
              <a:t>ニギハヤヒを始祖とする物部氏と奴国の嫡流の</a:t>
            </a:r>
            <a:r>
              <a:rPr lang="ja-JP" altLang="en-US" sz="1200" b="1" dirty="0">
                <a:latin typeface="+mn-ea"/>
              </a:rPr>
              <a:t>和邇</a:t>
            </a:r>
            <a:r>
              <a:rPr lang="ja-JP" altLang="en-US" sz="1200" b="1" dirty="0"/>
              <a:t>氏の合力に</a:t>
            </a:r>
            <a:r>
              <a:rPr lang="ja-JP" altLang="ja-JP" sz="1200" b="1" dirty="0"/>
              <a:t>より成立した</a:t>
            </a:r>
            <a:r>
              <a:rPr lang="ja-JP" altLang="en-US" sz="1200" b="1" dirty="0"/>
              <a:t>。</a:t>
            </a:r>
            <a:r>
              <a:rPr lang="ja-JP" altLang="ja-JP" sz="1200" b="1" dirty="0"/>
              <a:t>東征により邪馬台国を</a:t>
            </a:r>
            <a:r>
              <a:rPr lang="ja-JP" altLang="en-US" sz="1200" b="1" dirty="0"/>
              <a:t>解体して、ヤマト王権が</a:t>
            </a:r>
            <a:r>
              <a:rPr lang="ja-JP" altLang="ja-JP" sz="1200" b="1" dirty="0"/>
              <a:t>成立した。</a:t>
            </a:r>
            <a:endParaRPr lang="en-US" altLang="ja-JP" sz="1200" b="1" dirty="0"/>
          </a:p>
          <a:p>
            <a:r>
              <a:rPr lang="ja-JP" altLang="en-US" sz="1200" b="1" dirty="0"/>
              <a:t>　</a:t>
            </a:r>
            <a:r>
              <a:rPr lang="en-US" altLang="ja-JP" sz="1200" b="1" dirty="0"/>
              <a:t>『</a:t>
            </a:r>
            <a:r>
              <a:rPr lang="ja-JP" altLang="ja-JP" sz="1200" b="1" dirty="0"/>
              <a:t>記紀</a:t>
            </a:r>
            <a:r>
              <a:rPr lang="en-US" altLang="ja-JP" sz="1200" b="1" dirty="0"/>
              <a:t>』</a:t>
            </a:r>
            <a:r>
              <a:rPr lang="ja-JP" altLang="en-US" sz="1200" b="1" dirty="0"/>
              <a:t>は、崇神東征で成立したヤマト</a:t>
            </a:r>
            <a:r>
              <a:rPr lang="ja-JP" altLang="ja-JP" sz="1200" b="1" dirty="0"/>
              <a:t>王権の後継者により</a:t>
            </a:r>
            <a:r>
              <a:rPr lang="ja-JP" altLang="en-US" sz="1200" b="1" dirty="0"/>
              <a:t>編纂された。ヤマト</a:t>
            </a:r>
            <a:r>
              <a:rPr lang="ja-JP" altLang="ja-JP" sz="1200" b="1" dirty="0"/>
              <a:t>王権が成立する前の倭国の</a:t>
            </a:r>
            <a:r>
              <a:rPr lang="ja-JP" altLang="en-US" sz="1200" b="1" dirty="0"/>
              <a:t>歴史は</a:t>
            </a:r>
            <a:r>
              <a:rPr lang="ja-JP" altLang="ja-JP" sz="1200" b="1" dirty="0"/>
              <a:t>神話として</a:t>
            </a:r>
            <a:r>
              <a:rPr lang="ja-JP" altLang="en-US" sz="1200" b="1" dirty="0"/>
              <a:t>曖昧に記述される</a:t>
            </a:r>
            <a:r>
              <a:rPr lang="ja-JP" altLang="ja-JP" sz="1200" b="1" dirty="0"/>
              <a:t>のみでほぼ無視されている。</a:t>
            </a:r>
            <a:r>
              <a:rPr lang="ja-JP" altLang="en-US" sz="1200" b="1" dirty="0"/>
              <a:t>従って</a:t>
            </a:r>
            <a:r>
              <a:rPr lang="ja-JP" altLang="ja-JP" sz="1200" b="1" dirty="0"/>
              <a:t>、大国主</a:t>
            </a:r>
            <a:r>
              <a:rPr lang="ja-JP" altLang="en-US" sz="1200" b="1" dirty="0"/>
              <a:t>の支配する</a:t>
            </a:r>
            <a:r>
              <a:rPr lang="ja-JP" altLang="ja-JP" sz="1200" b="1" dirty="0"/>
              <a:t>浦安の国、玉牆</a:t>
            </a:r>
            <a:r>
              <a:rPr lang="ja-JP" altLang="en-US" sz="1200" b="1" dirty="0"/>
              <a:t>の</a:t>
            </a:r>
            <a:r>
              <a:rPr lang="ja-JP" altLang="ja-JP" sz="1200" b="1" dirty="0"/>
              <a:t>内国</a:t>
            </a:r>
            <a:r>
              <a:rPr lang="ja-JP" altLang="en-US" sz="1200" b="1" dirty="0"/>
              <a:t>、さらに</a:t>
            </a:r>
            <a:r>
              <a:rPr lang="ja-JP" altLang="ja-JP" sz="1200" b="1" dirty="0"/>
              <a:t>狗奴国</a:t>
            </a:r>
            <a:r>
              <a:rPr lang="ja-JP" altLang="en-US" sz="1200" b="1" dirty="0"/>
              <a:t>の係わる</a:t>
            </a:r>
            <a:r>
              <a:rPr lang="ja-JP" altLang="ja-JP" sz="1200" b="1" dirty="0"/>
              <a:t>近江</a:t>
            </a:r>
            <a:r>
              <a:rPr lang="ja-JP" altLang="en-US" sz="1200" b="1" dirty="0"/>
              <a:t>の歴史もまた</a:t>
            </a:r>
            <a:r>
              <a:rPr lang="en-US" altLang="ja-JP" sz="1200" b="1" dirty="0"/>
              <a:t>『</a:t>
            </a:r>
            <a:r>
              <a:rPr lang="ja-JP" altLang="ja-JP" sz="1200" b="1" dirty="0"/>
              <a:t>記紀</a:t>
            </a:r>
            <a:r>
              <a:rPr lang="en-US" altLang="ja-JP" sz="1200" b="1" dirty="0"/>
              <a:t>』</a:t>
            </a:r>
            <a:r>
              <a:rPr lang="ja-JP" altLang="ja-JP" sz="1200" b="1" dirty="0"/>
              <a:t>から排除される</a:t>
            </a:r>
            <a:r>
              <a:rPr lang="ja-JP" altLang="en-US" sz="1200" b="1" dirty="0"/>
              <a:t>べき運命に</a:t>
            </a:r>
            <a:r>
              <a:rPr lang="ja-JP" altLang="ja-JP" sz="1200" b="1" dirty="0"/>
              <a:t>あったのであろう。</a:t>
            </a:r>
            <a:endParaRPr lang="ja-JP" altLang="ja-JP" sz="1200" dirty="0"/>
          </a:p>
          <a:p>
            <a:pPr lvl="0"/>
            <a:r>
              <a:rPr lang="ja-JP" altLang="en-US" sz="1200" b="1" dirty="0"/>
              <a:t>❷ </a:t>
            </a:r>
            <a:r>
              <a:rPr lang="en-US" altLang="ja-JP" sz="1200" b="1" dirty="0"/>
              <a:t>『</a:t>
            </a:r>
            <a:r>
              <a:rPr lang="ja-JP" altLang="ja-JP" sz="1200" b="1" dirty="0"/>
              <a:t>記紀</a:t>
            </a:r>
            <a:r>
              <a:rPr lang="en-US" altLang="ja-JP" sz="1200" b="1" dirty="0"/>
              <a:t>』</a:t>
            </a:r>
            <a:r>
              <a:rPr lang="ja-JP" altLang="ja-JP" sz="1200" b="1" dirty="0"/>
              <a:t>の編纂に中心的役割を果たしたのは天武天皇である。</a:t>
            </a:r>
            <a:r>
              <a:rPr lang="ja-JP" altLang="en-US" sz="1200" b="1" dirty="0"/>
              <a:t>大海人皇子（</a:t>
            </a:r>
            <a:r>
              <a:rPr lang="ja-JP" altLang="ja-JP" sz="1200" b="1" dirty="0"/>
              <a:t>天武天皇</a:t>
            </a:r>
            <a:r>
              <a:rPr lang="ja-JP" altLang="en-US" sz="1200" b="1" dirty="0"/>
              <a:t>）</a:t>
            </a:r>
            <a:r>
              <a:rPr lang="ja-JP" altLang="ja-JP" sz="1200" b="1" dirty="0"/>
              <a:t>は壬申の乱により天智天皇の後継者の大友皇子を滅ぼし、政権を掌握した。大伴皇子の率いる朝廷軍の中核をなしたのが近江軍である。</a:t>
            </a:r>
            <a:r>
              <a:rPr lang="ja-JP" altLang="en-US" sz="1200" b="1" dirty="0"/>
              <a:t>このことも</a:t>
            </a:r>
            <a:r>
              <a:rPr lang="ja-JP" altLang="ja-JP" sz="1200" b="1" dirty="0"/>
              <a:t>、</a:t>
            </a:r>
            <a:r>
              <a:rPr lang="en-US" altLang="ja-JP" sz="1200" b="1" dirty="0"/>
              <a:t>『</a:t>
            </a:r>
            <a:r>
              <a:rPr lang="ja-JP" altLang="ja-JP" sz="1200" b="1" dirty="0"/>
              <a:t>記紀</a:t>
            </a:r>
            <a:r>
              <a:rPr lang="en-US" altLang="ja-JP" sz="1200" b="1" dirty="0"/>
              <a:t>』</a:t>
            </a:r>
            <a:r>
              <a:rPr lang="ja-JP" altLang="ja-JP" sz="1200" b="1" dirty="0"/>
              <a:t>で近江が疎かにされた一因であろう。</a:t>
            </a:r>
            <a:r>
              <a:rPr lang="ja-JP" altLang="en-US" sz="1200" b="1" dirty="0"/>
              <a:t>尚</a:t>
            </a:r>
            <a:r>
              <a:rPr lang="ja-JP" altLang="ja-JP" sz="1200" b="1" dirty="0"/>
              <a:t>、</a:t>
            </a:r>
            <a:r>
              <a:rPr lang="ja-JP" altLang="en-US" sz="1200" b="1" dirty="0"/>
              <a:t>吉野、伊賀、</a:t>
            </a:r>
            <a:r>
              <a:rPr lang="ja-JP" altLang="ja-JP" sz="1200" b="1" dirty="0"/>
              <a:t>伊勢より美濃から</a:t>
            </a:r>
            <a:r>
              <a:rPr lang="ja-JP" altLang="en-US" sz="1200" b="1" dirty="0"/>
              <a:t>近江に</a:t>
            </a:r>
            <a:r>
              <a:rPr lang="ja-JP" altLang="ja-JP" sz="1200" b="1" dirty="0"/>
              <a:t>侵攻した壬申の乱</a:t>
            </a:r>
            <a:r>
              <a:rPr lang="ja-JP" altLang="en-US" sz="1200" b="1" dirty="0"/>
              <a:t>が</a:t>
            </a:r>
            <a:r>
              <a:rPr lang="ja-JP" altLang="ja-JP" sz="1200" b="1" dirty="0"/>
              <a:t>、</a:t>
            </a:r>
            <a:r>
              <a:rPr lang="ja-JP" altLang="en-US" sz="1200" b="1" dirty="0"/>
              <a:t>熊野・</a:t>
            </a:r>
            <a:r>
              <a:rPr lang="ja-JP" altLang="ja-JP" sz="1200" b="1" dirty="0"/>
              <a:t>吉野から大和に侵攻した神武天皇軍の</a:t>
            </a:r>
            <a:r>
              <a:rPr lang="ja-JP" altLang="en-US" sz="1200" b="1" dirty="0"/>
              <a:t>大和</a:t>
            </a:r>
            <a:r>
              <a:rPr lang="ja-JP" altLang="ja-JP" sz="1200" b="1" dirty="0"/>
              <a:t>制圧の過程に反映されているとの</a:t>
            </a:r>
            <a:r>
              <a:rPr lang="ja-JP" altLang="en-US" sz="1200" b="1" dirty="0"/>
              <a:t>見方も</a:t>
            </a:r>
            <a:r>
              <a:rPr lang="ja-JP" altLang="ja-JP" sz="1200" b="1" dirty="0"/>
              <a:t>ある。</a:t>
            </a:r>
            <a:endParaRPr lang="en-US" altLang="ja-JP" sz="1200" b="1" dirty="0"/>
          </a:p>
          <a:p>
            <a:pPr lvl="0"/>
            <a:r>
              <a:rPr lang="ja-JP" altLang="en-US" sz="1200" b="1" dirty="0"/>
              <a:t>（藤田）</a:t>
            </a:r>
            <a:endParaRPr lang="ja-JP" altLang="ja-JP" sz="1200" dirty="0"/>
          </a:p>
        </p:txBody>
      </p:sp>
      <p:sp>
        <p:nvSpPr>
          <p:cNvPr id="3" name="テキスト ボックス 2"/>
          <p:cNvSpPr txBox="1"/>
          <p:nvPr/>
        </p:nvSpPr>
        <p:spPr>
          <a:xfrm>
            <a:off x="1006205" y="243710"/>
            <a:ext cx="5559535" cy="477054"/>
          </a:xfrm>
          <a:prstGeom prst="rect">
            <a:avLst/>
          </a:prstGeom>
          <a:noFill/>
        </p:spPr>
        <p:txBody>
          <a:bodyPr wrap="none" rtlCol="0">
            <a:spAutoFit/>
          </a:bodyPr>
          <a:lstStyle/>
          <a:p>
            <a:r>
              <a:rPr lang="en-US" altLang="ja-JP" dirty="0"/>
              <a:t>『</a:t>
            </a:r>
            <a:r>
              <a:rPr lang="ja-JP" altLang="en-US" dirty="0"/>
              <a:t>古事記</a:t>
            </a:r>
            <a:r>
              <a:rPr lang="en-US" altLang="ja-JP" dirty="0"/>
              <a:t>』</a:t>
            </a:r>
            <a:r>
              <a:rPr lang="ja-JP" altLang="en-US" dirty="0"/>
              <a:t>と</a:t>
            </a:r>
            <a:r>
              <a:rPr lang="en-US" altLang="ja-JP" dirty="0"/>
              <a:t>『</a:t>
            </a:r>
            <a:r>
              <a:rPr lang="ja-JP" altLang="en-US" dirty="0"/>
              <a:t>日本書紀</a:t>
            </a:r>
            <a:r>
              <a:rPr lang="en-US" altLang="ja-JP" dirty="0"/>
              <a:t>』</a:t>
            </a:r>
            <a:r>
              <a:rPr lang="ja-JP" altLang="en-US" dirty="0"/>
              <a:t>（</a:t>
            </a:r>
            <a:r>
              <a:rPr lang="en-US" altLang="ja-JP" dirty="0"/>
              <a:t>『</a:t>
            </a:r>
            <a:r>
              <a:rPr lang="ja-JP" altLang="en-US" dirty="0"/>
              <a:t>記紀</a:t>
            </a:r>
            <a:r>
              <a:rPr lang="en-US" altLang="ja-JP" dirty="0"/>
              <a:t>』</a:t>
            </a:r>
            <a:r>
              <a:rPr lang="ja-JP" altLang="en-US" dirty="0"/>
              <a:t>）の考察</a:t>
            </a:r>
            <a:endParaRPr kumimoji="1" lang="ja-JP" altLang="en-US" dirty="0"/>
          </a:p>
        </p:txBody>
      </p:sp>
    </p:spTree>
    <p:extLst>
      <p:ext uri="{BB962C8B-B14F-4D97-AF65-F5344CB8AC3E}">
        <p14:creationId xmlns:p14="http://schemas.microsoft.com/office/powerpoint/2010/main" val="3753491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72208" y="728082"/>
            <a:ext cx="2250937" cy="400110"/>
          </a:xfrm>
          <a:prstGeom prst="rect">
            <a:avLst/>
          </a:prstGeom>
          <a:noFill/>
        </p:spPr>
        <p:txBody>
          <a:bodyPr wrap="none" rtlCol="0">
            <a:spAutoFit/>
          </a:bodyPr>
          <a:lstStyle/>
          <a:p>
            <a:r>
              <a:rPr kumimoji="1" lang="en-US" altLang="ja-JP" sz="2000" b="1" dirty="0"/>
              <a:t>『</a:t>
            </a:r>
            <a:r>
              <a:rPr kumimoji="1" lang="ja-JP" altLang="en-US" sz="2000" b="1" dirty="0"/>
              <a:t>記紀</a:t>
            </a:r>
            <a:r>
              <a:rPr kumimoji="1" lang="en-US" altLang="ja-JP" sz="2000" b="1" dirty="0"/>
              <a:t>』</a:t>
            </a:r>
            <a:r>
              <a:rPr kumimoji="1" lang="ja-JP" altLang="en-US" sz="2000" b="1" dirty="0"/>
              <a:t>皇統系譜考</a:t>
            </a:r>
          </a:p>
        </p:txBody>
      </p:sp>
      <p:pic>
        <p:nvPicPr>
          <p:cNvPr id="1026" name="Picture 2" descr="C:\Users\NEC-PCuser\Desktop\img20180713_11092332.jpg"/>
          <p:cNvPicPr>
            <a:picLocks noChangeAspect="1" noChangeArrowheads="1"/>
          </p:cNvPicPr>
          <p:nvPr/>
        </p:nvPicPr>
        <p:blipFill rotWithShape="1">
          <a:blip r:embed="rId2">
            <a:extLst>
              <a:ext uri="{28A0092B-C50C-407E-A947-70E740481C1C}">
                <a14:useLocalDpi xmlns:a14="http://schemas.microsoft.com/office/drawing/2010/main" val="0"/>
              </a:ext>
            </a:extLst>
          </a:blip>
          <a:srcRect r="52888"/>
          <a:stretch/>
        </p:blipFill>
        <p:spPr bwMode="auto">
          <a:xfrm rot="10800000">
            <a:off x="9284371" y="1003707"/>
            <a:ext cx="1682620" cy="587934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0598099" y="1752912"/>
            <a:ext cx="492443" cy="276999"/>
          </a:xfrm>
          <a:prstGeom prst="rect">
            <a:avLst/>
          </a:prstGeom>
          <a:noFill/>
        </p:spPr>
        <p:txBody>
          <a:bodyPr wrap="none" rtlCol="0">
            <a:spAutoFit/>
          </a:bodyPr>
          <a:lstStyle/>
          <a:p>
            <a:r>
              <a:rPr kumimoji="1" lang="ja-JP" altLang="en-US" sz="1200" dirty="0"/>
              <a:t>誓約</a:t>
            </a:r>
          </a:p>
        </p:txBody>
      </p:sp>
      <p:pic>
        <p:nvPicPr>
          <p:cNvPr id="9" name="Picture 2" descr="C:\Users\NEC-PCuser\Desktop\img20180713_11092332.jpg"/>
          <p:cNvPicPr>
            <a:picLocks noChangeAspect="1" noChangeArrowheads="1"/>
          </p:cNvPicPr>
          <p:nvPr/>
        </p:nvPicPr>
        <p:blipFill rotWithShape="1">
          <a:blip r:embed="rId2">
            <a:extLst>
              <a:ext uri="{28A0092B-C50C-407E-A947-70E740481C1C}">
                <a14:useLocalDpi xmlns:a14="http://schemas.microsoft.com/office/drawing/2010/main" val="0"/>
              </a:ext>
            </a:extLst>
          </a:blip>
          <a:srcRect l="47253"/>
          <a:stretch/>
        </p:blipFill>
        <p:spPr bwMode="auto">
          <a:xfrm rot="10800000">
            <a:off x="6650334" y="1003705"/>
            <a:ext cx="1883863" cy="587935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0968082" y="1483827"/>
            <a:ext cx="369332" cy="634148"/>
          </a:xfrm>
          <a:prstGeom prst="rect">
            <a:avLst/>
          </a:prstGeom>
          <a:noFill/>
          <a:ln>
            <a:solidFill>
              <a:schemeClr val="accent6">
                <a:lumMod val="50000"/>
              </a:schemeClr>
            </a:solidFill>
          </a:ln>
        </p:spPr>
        <p:txBody>
          <a:bodyPr vert="eaVert" wrap="none" rtlCol="0">
            <a:spAutoFit/>
          </a:bodyPr>
          <a:lstStyle/>
          <a:p>
            <a:r>
              <a:rPr kumimoji="1" lang="ja-JP" altLang="en-US" sz="1200" b="1" dirty="0"/>
              <a:t>スサノオ</a:t>
            </a:r>
          </a:p>
        </p:txBody>
      </p:sp>
      <p:pic>
        <p:nvPicPr>
          <p:cNvPr id="11" name="Picture 2" descr="C:\Users\Yasutaro\Desktop\img1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3811"/>
          <a:stretch/>
        </p:blipFill>
        <p:spPr bwMode="auto">
          <a:xfrm rot="16200000">
            <a:off x="9224951" y="4859499"/>
            <a:ext cx="4295428" cy="129565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2017424" y="6887757"/>
            <a:ext cx="372538" cy="1009187"/>
          </a:xfrm>
          <a:prstGeom prst="rect">
            <a:avLst/>
          </a:prstGeom>
          <a:noFill/>
        </p:spPr>
        <p:txBody>
          <a:bodyPr vert="eaVert" wrap="none" rtlCol="0">
            <a:spAutoFit/>
          </a:bodyPr>
          <a:lstStyle/>
          <a:p>
            <a:r>
              <a:rPr kumimoji="1" lang="ja-JP" altLang="en-US" sz="1200" b="1" dirty="0"/>
              <a:t>ウガヤ朝</a:t>
            </a:r>
            <a:r>
              <a:rPr kumimoji="1" lang="en-US" altLang="ja-JP" sz="1200" b="1" dirty="0"/>
              <a:t>10</a:t>
            </a:r>
            <a:r>
              <a:rPr kumimoji="1" lang="ja-JP" altLang="en-US" sz="1200" b="1" dirty="0"/>
              <a:t>代</a:t>
            </a:r>
          </a:p>
        </p:txBody>
      </p:sp>
      <p:cxnSp>
        <p:nvCxnSpPr>
          <p:cNvPr id="13" name="直線コネクタ 12"/>
          <p:cNvCxnSpPr/>
          <p:nvPr/>
        </p:nvCxnSpPr>
        <p:spPr>
          <a:xfrm>
            <a:off x="11513368" y="7655038"/>
            <a:ext cx="0" cy="504594"/>
          </a:xfrm>
          <a:prstGeom prst="line">
            <a:avLst/>
          </a:prstGeom>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1327099" y="8153190"/>
            <a:ext cx="372538" cy="1183914"/>
          </a:xfrm>
          <a:prstGeom prst="rect">
            <a:avLst/>
          </a:prstGeom>
          <a:noFill/>
        </p:spPr>
        <p:txBody>
          <a:bodyPr vert="eaVert" wrap="none" rtlCol="0">
            <a:spAutoFit/>
          </a:bodyPr>
          <a:lstStyle/>
          <a:p>
            <a:r>
              <a:rPr kumimoji="1" lang="ja-JP" altLang="en-US" sz="1200" b="1" dirty="0"/>
              <a:t>第</a:t>
            </a:r>
            <a:r>
              <a:rPr kumimoji="1" lang="en-US" altLang="ja-JP" sz="1200" b="1" dirty="0"/>
              <a:t>10</a:t>
            </a:r>
            <a:r>
              <a:rPr kumimoji="1" lang="ja-JP" altLang="en-US" sz="1200" b="1" dirty="0"/>
              <a:t>代崇神天皇</a:t>
            </a:r>
          </a:p>
        </p:txBody>
      </p:sp>
      <p:cxnSp>
        <p:nvCxnSpPr>
          <p:cNvPr id="16" name="直線矢印コネクタ 15"/>
          <p:cNvCxnSpPr/>
          <p:nvPr/>
        </p:nvCxnSpPr>
        <p:spPr>
          <a:xfrm flipH="1">
            <a:off x="11973596" y="5804307"/>
            <a:ext cx="23446" cy="3532797"/>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8767772" y="1411819"/>
            <a:ext cx="369332" cy="707886"/>
          </a:xfrm>
          <a:prstGeom prst="rect">
            <a:avLst/>
          </a:prstGeom>
          <a:noFill/>
          <a:ln>
            <a:solidFill>
              <a:schemeClr val="accent6">
                <a:lumMod val="50000"/>
              </a:schemeClr>
            </a:solidFill>
          </a:ln>
        </p:spPr>
        <p:txBody>
          <a:bodyPr vert="eaVert" wrap="none" rtlCol="0">
            <a:spAutoFit/>
          </a:bodyPr>
          <a:lstStyle/>
          <a:p>
            <a:r>
              <a:rPr kumimoji="1" lang="ja-JP" altLang="en-US" sz="1200" dirty="0"/>
              <a:t>天武天皇</a:t>
            </a:r>
          </a:p>
        </p:txBody>
      </p:sp>
      <p:cxnSp>
        <p:nvCxnSpPr>
          <p:cNvPr id="21" name="直線コネクタ 20"/>
          <p:cNvCxnSpPr/>
          <p:nvPr/>
        </p:nvCxnSpPr>
        <p:spPr>
          <a:xfrm>
            <a:off x="8201000" y="1861112"/>
            <a:ext cx="557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201000" y="1886691"/>
            <a:ext cx="557375"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784175" y="5880720"/>
            <a:ext cx="5112569" cy="3046988"/>
          </a:xfrm>
          <a:prstGeom prst="rect">
            <a:avLst/>
          </a:prstGeom>
          <a:noFill/>
          <a:ln>
            <a:solidFill>
              <a:srgbClr val="FF0000"/>
            </a:solidFill>
          </a:ln>
        </p:spPr>
        <p:txBody>
          <a:bodyPr wrap="square" rtlCol="0">
            <a:spAutoFit/>
          </a:bodyPr>
          <a:lstStyle/>
          <a:p>
            <a:r>
              <a:rPr lang="en-US" altLang="ja-JP" sz="1200" dirty="0"/>
              <a:t>『</a:t>
            </a:r>
            <a:r>
              <a:rPr lang="ja-JP" altLang="en-US" sz="1200" dirty="0"/>
              <a:t>記紀</a:t>
            </a:r>
            <a:r>
              <a:rPr lang="en-US" altLang="ja-JP" sz="1200" dirty="0"/>
              <a:t>』</a:t>
            </a:r>
            <a:r>
              <a:rPr lang="ja-JP" altLang="en-US" sz="1200" dirty="0"/>
              <a:t>の神代皇統系譜には、飛鳥時代の天武天皇、持統天皇と藤原不比等の政略・思惑が色濃く表れている。また、新羅本記の新羅王家の系図（その原典？）を参考にしたと思われる節がある。というのは、イザナミは初代赫居世居西千、スサノオは第</a:t>
            </a:r>
            <a:r>
              <a:rPr lang="en-US" altLang="ja-JP" sz="1200" dirty="0"/>
              <a:t>2</a:t>
            </a:r>
            <a:r>
              <a:rPr lang="ja-JP" altLang="en-US" sz="1200" dirty="0"/>
              <a:t>代南解次次雄、ホアカリは</a:t>
            </a:r>
            <a:r>
              <a:rPr lang="zh-CN" altLang="en-US" sz="1200" dirty="0"/>
              <a:t>脱解王（</a:t>
            </a:r>
            <a:r>
              <a:rPr lang="ja-JP" altLang="en-US" sz="1200" dirty="0"/>
              <a:t>第</a:t>
            </a:r>
            <a:r>
              <a:rPr lang="en-US" altLang="ja-JP" sz="1200" dirty="0"/>
              <a:t>4</a:t>
            </a:r>
            <a:r>
              <a:rPr lang="ja-JP" altLang="en-US" sz="1200" dirty="0"/>
              <a:t>代</a:t>
            </a:r>
            <a:r>
              <a:rPr lang="zh-CN" altLang="en-US" sz="1200" dirty="0"/>
              <a:t>脱解尼師今</a:t>
            </a:r>
            <a:r>
              <a:rPr lang="ja-JP" altLang="en-US" sz="1200" dirty="0"/>
              <a:t>）、さらにアメノヒボコは第</a:t>
            </a:r>
            <a:r>
              <a:rPr lang="en-US" altLang="ja-JP" sz="1200" dirty="0"/>
              <a:t>8</a:t>
            </a:r>
            <a:r>
              <a:rPr lang="ja-JP" altLang="en-US" sz="1200" dirty="0"/>
              <a:t>代阿達羅尼師今の皇子の延烏郎に当たると推察され、イザナミ、スサノオ、ホアカリとアメノヒボコの渡来した年代を推定できる。さらに、天照大神からニニギ至る系譜は百越の始祖伝説に基づき作成されたと思われ、この神代の天皇系譜には海神族が深く関係していることを示唆する。神武の父、タケウガヤフキアエズはウガヤ朝の初代で、この王朝は崇神天皇に至るまで１０代続いたと考える。崇神天皇は東征し、大和にヤマト王権（三輪朝）を建てた。</a:t>
            </a:r>
            <a:endParaRPr lang="en-US" altLang="ja-JP" sz="1200" dirty="0"/>
          </a:p>
          <a:p>
            <a:r>
              <a:rPr lang="ja-JP" altLang="en-US" sz="1200" dirty="0"/>
              <a:t>　この天照大神から崇神天皇に至る系譜は任那・伊都国連合の王権の系譜であると類推する。一方、ホアカリから第９代開化天皇に至る系譜は、ヤマト王権以前に畿内に存在した大国主の国（浦安国と玉牆の内国）さらにニギハヤヒの邪馬台国の王権の系譜であると推察する。</a:t>
            </a:r>
            <a:endParaRPr lang="en-US" altLang="ja-JP" sz="1200" dirty="0"/>
          </a:p>
          <a:p>
            <a:r>
              <a:rPr lang="ja-JP" altLang="en-US" sz="1200" dirty="0"/>
              <a:t>　（藤田）</a:t>
            </a:r>
          </a:p>
        </p:txBody>
      </p:sp>
      <p:sp>
        <p:nvSpPr>
          <p:cNvPr id="25" name="テキスト ボックス 24"/>
          <p:cNvSpPr txBox="1"/>
          <p:nvPr/>
        </p:nvSpPr>
        <p:spPr>
          <a:xfrm>
            <a:off x="6493783" y="6887757"/>
            <a:ext cx="4515529" cy="2308324"/>
          </a:xfrm>
          <a:prstGeom prst="rect">
            <a:avLst/>
          </a:prstGeom>
          <a:noFill/>
          <a:ln>
            <a:solidFill>
              <a:schemeClr val="tx2"/>
            </a:solidFill>
          </a:ln>
        </p:spPr>
        <p:txBody>
          <a:bodyPr wrap="square" rtlCol="0">
            <a:spAutoFit/>
          </a:bodyPr>
          <a:lstStyle/>
          <a:p>
            <a:r>
              <a:rPr kumimoji="1" lang="ja-JP" altLang="en-US" sz="1200" b="1" dirty="0"/>
              <a:t>天照大神は持統天皇を模したのか</a:t>
            </a:r>
            <a:endParaRPr kumimoji="1" lang="en-US" altLang="ja-JP" sz="1200" b="1" dirty="0"/>
          </a:p>
          <a:p>
            <a:r>
              <a:rPr kumimoji="1" lang="ja-JP" altLang="en-US" sz="1200" dirty="0"/>
              <a:t>　持統天皇の和風諡号は、大倭根子天之広野日女尊</a:t>
            </a:r>
            <a:r>
              <a:rPr lang="ja-JP" altLang="en-US" sz="1200" dirty="0"/>
              <a:t>から高天原広野姫に改変された（文武天皇即位前紀）。従って、この時期に</a:t>
            </a:r>
            <a:r>
              <a:rPr lang="ja-JP" altLang="en-US" sz="1200" u="sng" dirty="0"/>
              <a:t>高天原神話が成立</a:t>
            </a:r>
            <a:r>
              <a:rPr lang="ja-JP" altLang="en-US" sz="1200" dirty="0"/>
              <a:t>したとされる。</a:t>
            </a:r>
            <a:endParaRPr lang="en-US" altLang="ja-JP" sz="1200" dirty="0"/>
          </a:p>
          <a:p>
            <a:r>
              <a:rPr kumimoji="1" lang="ja-JP" altLang="en-US" sz="1200" dirty="0"/>
              <a:t>　天照大神が、子の天忍穂耳尊を地上に降臨させようとしたものの、その拒否によって果たせず、</a:t>
            </a:r>
            <a:r>
              <a:rPr lang="ja-JP" altLang="en-US" sz="1200" dirty="0"/>
              <a:t>天忍穂耳尊と万幡豊秋津師比売命との間に生まれた天孫の瓊瓊杵尊を降臨させた。それを天児屋命が五伴緒を率いて随伴するという構造は、持統が子の</a:t>
            </a:r>
            <a:r>
              <a:rPr kumimoji="1" lang="ja-JP" altLang="en-US" sz="1200" dirty="0"/>
              <a:t>草壁皇子を即位させようとしたものの、その夭折によって果たせず、草壁皇子と安陪皇女との間に生まれた孫の文武を即位させ、それを藤原不比等が百官を率い輔弼するという構造と同じものである。</a:t>
            </a:r>
            <a:endParaRPr kumimoji="1" lang="en-US" altLang="ja-JP" sz="1200" dirty="0"/>
          </a:p>
          <a:p>
            <a:r>
              <a:rPr kumimoji="1" lang="ja-JP" altLang="en-US" sz="1200" dirty="0"/>
              <a:t>（古代の皇位継承、遠山）（藤原氏、倉本）</a:t>
            </a:r>
          </a:p>
        </p:txBody>
      </p:sp>
      <p:sp>
        <p:nvSpPr>
          <p:cNvPr id="26" name="正方形/長方形 25"/>
          <p:cNvSpPr/>
          <p:nvPr/>
        </p:nvSpPr>
        <p:spPr>
          <a:xfrm>
            <a:off x="11853159" y="3648472"/>
            <a:ext cx="14708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7984976" y="1483827"/>
            <a:ext cx="216024" cy="65247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0289232" y="1490819"/>
            <a:ext cx="216024" cy="65247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flipH="1">
            <a:off x="7746092" y="4673559"/>
            <a:ext cx="166876" cy="63109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flipH="1">
            <a:off x="10001200" y="4673559"/>
            <a:ext cx="216024" cy="63109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flipH="1">
            <a:off x="7120880" y="4657185"/>
            <a:ext cx="166876" cy="850138"/>
          </a:xfrm>
          <a:prstGeom prst="rect">
            <a:avLst/>
          </a:prstGeom>
          <a:noFill/>
          <a:ln w="19050">
            <a:solidFill>
              <a:srgbClr val="FE71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flipH="1">
            <a:off x="9425136" y="4564038"/>
            <a:ext cx="166876" cy="850138"/>
          </a:xfrm>
          <a:prstGeom prst="rect">
            <a:avLst/>
          </a:prstGeom>
          <a:noFill/>
          <a:ln w="19050">
            <a:solidFill>
              <a:srgbClr val="FE71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6" name="テキスト ボックス 5"/>
          <p:cNvSpPr txBox="1"/>
          <p:nvPr/>
        </p:nvSpPr>
        <p:spPr>
          <a:xfrm>
            <a:off x="784176" y="1272208"/>
            <a:ext cx="5112568" cy="4339650"/>
          </a:xfrm>
          <a:prstGeom prst="rect">
            <a:avLst/>
          </a:prstGeom>
          <a:noFill/>
          <a:ln w="57150">
            <a:solidFill>
              <a:srgbClr val="FF0000"/>
            </a:solidFill>
          </a:ln>
        </p:spPr>
        <p:txBody>
          <a:bodyPr wrap="square" rtlCol="0">
            <a:spAutoFit/>
          </a:bodyPr>
          <a:lstStyle/>
          <a:p>
            <a:r>
              <a:rPr lang="ja-JP" altLang="en-US" sz="1200" dirty="0"/>
              <a:t>ヤマト政権を支える氏族にとって、各氏の素性は大きな関心事であり、その祖を皇統系譜の何處に位置づけるかあるいはヤマト政権の樹立に如何に貢献したかは、その氏族の政治力や盛衰に大きく影響する。</a:t>
            </a:r>
            <a:endParaRPr lang="en-US" altLang="ja-JP" sz="1200" dirty="0"/>
          </a:p>
          <a:p>
            <a:r>
              <a:rPr lang="ja-JP" altLang="en-US" sz="1200" dirty="0"/>
              <a:t>　</a:t>
            </a:r>
            <a:r>
              <a:rPr lang="en-US" altLang="ja-JP" sz="1200" dirty="0"/>
              <a:t>『</a:t>
            </a:r>
            <a:r>
              <a:rPr lang="ja-JP" altLang="en-US" sz="1200" dirty="0"/>
              <a:t>記紀</a:t>
            </a:r>
            <a:r>
              <a:rPr lang="en-US" altLang="ja-JP" sz="1200" dirty="0"/>
              <a:t>』</a:t>
            </a:r>
            <a:r>
              <a:rPr lang="ja-JP" altLang="en-US" sz="1200" dirty="0"/>
              <a:t>が成立時には、有力氏族は自らの系図を持っていたはずである。</a:t>
            </a:r>
            <a:r>
              <a:rPr lang="en-US" altLang="ja-JP" sz="1200" dirty="0"/>
              <a:t>『</a:t>
            </a:r>
            <a:r>
              <a:rPr lang="ja-JP" altLang="en-US" sz="1200" dirty="0"/>
              <a:t>記紀</a:t>
            </a:r>
            <a:r>
              <a:rPr lang="en-US" altLang="ja-JP" sz="1200" dirty="0"/>
              <a:t>』</a:t>
            </a:r>
            <a:r>
              <a:rPr lang="ja-JP" altLang="en-US" sz="1200" dirty="0"/>
              <a:t>に記載された皇統系譜は、これら氏族の系図に基本的に合うものではならなく、慎重に検討されたはずである。このような熟慮を重ねた</a:t>
            </a:r>
            <a:r>
              <a:rPr lang="en-US" altLang="ja-JP" sz="1200" dirty="0"/>
              <a:t>『</a:t>
            </a:r>
            <a:r>
              <a:rPr lang="ja-JP" altLang="en-US" sz="1200" dirty="0"/>
              <a:t>記紀</a:t>
            </a:r>
            <a:r>
              <a:rPr lang="en-US" altLang="ja-JP" sz="1200" dirty="0"/>
              <a:t>』</a:t>
            </a:r>
            <a:r>
              <a:rPr lang="ja-JP" altLang="en-US" sz="1200" dirty="0"/>
              <a:t>の皇統系譜（瓊瓊杵から神武天皇を含めて）、少なくてもその世代数は充分に信頼できるものと考える。系譜の一代は四半世紀程度であろうと推量する。</a:t>
            </a:r>
            <a:endParaRPr lang="en-US" altLang="ja-JP" sz="1200" dirty="0"/>
          </a:p>
          <a:p>
            <a:r>
              <a:rPr lang="ja-JP" altLang="en-US" sz="1200" dirty="0"/>
              <a:t>　しかしながら、応神朝以前の個々の記述や事績は、互いに矛盾していることが多々あり、かつ全体的な統一性に欠け極めて難解である。個々の記述は、それなりの史実を反映していると思うが、ヤマト王権や有力氏族に都合のいいように改竄されていると思われる所が多々ある。この主原因は、崇神東征以前の前ヤマト王権は、天孫族（任那・伊都国連合）とは直接関係しない、大国主やニギハヤヒが支配する前ヤマト政権（玉牆の内国や邪馬台国）であったためである。崇神東征は卑弥呼の死により衰退しはじめた邪馬台国の乗っ取りを諮ったものであり、崇神朝に始まるヤマト王権は、邪馬台国の政治基盤と物部氏らの支配層を引き継ぎ畿内で成立した。</a:t>
            </a:r>
            <a:endParaRPr lang="en-US" altLang="ja-JP" sz="1200" dirty="0"/>
          </a:p>
          <a:p>
            <a:r>
              <a:rPr lang="ja-JP" altLang="en-US" sz="1200" dirty="0"/>
              <a:t>　天武天皇ら</a:t>
            </a:r>
            <a:r>
              <a:rPr lang="en-US" altLang="ja-JP" sz="1200" dirty="0"/>
              <a:t>『</a:t>
            </a:r>
            <a:r>
              <a:rPr lang="ja-JP" altLang="en-US" sz="1200" dirty="0"/>
              <a:t>記紀</a:t>
            </a:r>
            <a:r>
              <a:rPr lang="en-US" altLang="ja-JP" sz="1200" dirty="0"/>
              <a:t>』</a:t>
            </a:r>
            <a:r>
              <a:rPr lang="ja-JP" altLang="en-US" sz="1200" dirty="0"/>
              <a:t>の編纂者は、崇神東征のヤマト王権を</a:t>
            </a:r>
            <a:r>
              <a:rPr lang="en-US" altLang="ja-JP" sz="1200" dirty="0"/>
              <a:t>10</a:t>
            </a:r>
            <a:r>
              <a:rPr lang="ja-JP" altLang="en-US" sz="1200" dirty="0"/>
              <a:t>代遡らせ、神武東征がヤマト王権始まりであるかのように装い、神武以前の神代を神話として極めて曖昧にして、天孫族の歴史が「倭の歴史」であると強弁した。それ故に綏靖天皇から開化天皇の</a:t>
            </a:r>
            <a:r>
              <a:rPr lang="en-US" altLang="ja-JP" sz="1200" dirty="0"/>
              <a:t>8</a:t>
            </a:r>
            <a:r>
              <a:rPr lang="ja-JP" altLang="en-US" sz="1200" dirty="0"/>
              <a:t>代を欠史８代とされたことも十分理解できる。</a:t>
            </a:r>
            <a:endParaRPr lang="en-US" altLang="ja-JP" sz="1200" dirty="0"/>
          </a:p>
          <a:p>
            <a:r>
              <a:rPr lang="ja-JP" altLang="en-US" sz="1200" dirty="0"/>
              <a:t>　以上のことを留意し、筆者なりに「倭の歴史」を再構成したのが本著である。</a:t>
            </a:r>
            <a:endParaRPr lang="en-US" altLang="ja-JP" sz="1200" dirty="0"/>
          </a:p>
          <a:p>
            <a:r>
              <a:rPr lang="ja-JP" altLang="en-US" sz="1200" dirty="0"/>
              <a:t>（藤田）</a:t>
            </a:r>
          </a:p>
        </p:txBody>
      </p:sp>
    </p:spTree>
    <p:extLst>
      <p:ext uri="{BB962C8B-B14F-4D97-AF65-F5344CB8AC3E}">
        <p14:creationId xmlns:p14="http://schemas.microsoft.com/office/powerpoint/2010/main" val="1225616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138500" y="3265358"/>
            <a:ext cx="430887" cy="1304203"/>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1026" name="Picture 2" descr="C:\Users\NEC-PCuser\Desktop\img20170520_192812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192888" y="264096"/>
            <a:ext cx="5251450" cy="337343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296344" y="1344216"/>
            <a:ext cx="3528391" cy="5078313"/>
          </a:xfrm>
          <a:prstGeom prst="rect">
            <a:avLst/>
          </a:prstGeom>
          <a:noFill/>
          <a:ln>
            <a:solidFill>
              <a:schemeClr val="accent1"/>
            </a:solidFill>
          </a:ln>
        </p:spPr>
        <p:txBody>
          <a:bodyPr wrap="square" rtlCol="0">
            <a:spAutoFit/>
          </a:bodyPr>
          <a:lstStyle/>
          <a:p>
            <a:r>
              <a:rPr lang="en-US" altLang="ja-JP" sz="1200" b="1" dirty="0"/>
              <a:t>『</a:t>
            </a:r>
            <a:r>
              <a:rPr kumimoji="1" lang="ja-JP" altLang="en-US" sz="1200" b="1" dirty="0"/>
              <a:t>記紀</a:t>
            </a:r>
            <a:r>
              <a:rPr kumimoji="1" lang="en-US" altLang="ja-JP" sz="1200" b="1" dirty="0"/>
              <a:t>』</a:t>
            </a:r>
            <a:r>
              <a:rPr kumimoji="1" lang="ja-JP" altLang="en-US" sz="1200" b="1" dirty="0"/>
              <a:t>説話と「太陽の道」</a:t>
            </a:r>
            <a:endParaRPr kumimoji="1" lang="en-US" altLang="ja-JP" sz="1200" b="1" dirty="0"/>
          </a:p>
          <a:p>
            <a:r>
              <a:rPr kumimoji="1" lang="ja-JP" altLang="en-US" sz="1200" dirty="0"/>
              <a:t>　大和盆地を中心として山頂、神社、古墳、寺などが直線状に配備されているという。そのなかでももっとも有名なのは、</a:t>
            </a:r>
            <a:r>
              <a:rPr kumimoji="1" lang="en-US" altLang="ja-JP" sz="1200" dirty="0"/>
              <a:t>NHK</a:t>
            </a:r>
            <a:r>
              <a:rPr kumimoji="1" lang="ja-JP" altLang="en-US" sz="1200" dirty="0"/>
              <a:t>で放送された「太陽の道」であろう。これは、写真家の小川光三氏が発見した東西線で、北緯</a:t>
            </a:r>
            <a:r>
              <a:rPr kumimoji="1" lang="en-US" altLang="ja-JP" sz="1200" dirty="0"/>
              <a:t>34</a:t>
            </a:r>
            <a:r>
              <a:rPr kumimoji="1" lang="ja-JP" altLang="en-US" sz="1200" dirty="0"/>
              <a:t>度</a:t>
            </a:r>
            <a:r>
              <a:rPr kumimoji="1" lang="en-US" altLang="ja-JP" sz="1200" dirty="0"/>
              <a:t>32</a:t>
            </a:r>
            <a:r>
              <a:rPr kumimoji="1" lang="ja-JP" altLang="en-US" sz="1200" dirty="0"/>
              <a:t>分上、東</a:t>
            </a:r>
            <a:r>
              <a:rPr lang="ja-JP" altLang="en-US" sz="1200" dirty="0"/>
              <a:t>の伊勢から淡路島までの、都合</a:t>
            </a:r>
            <a:r>
              <a:rPr lang="en-US" altLang="ja-JP" sz="1200" dirty="0"/>
              <a:t>150</a:t>
            </a:r>
            <a:r>
              <a:rPr lang="ja-JP" altLang="en-US" sz="1200" dirty="0"/>
              <a:t>キロメートル間に、神社・寺などが直線状に配置されているというものである。この直線が引かれたのは</a:t>
            </a:r>
            <a:r>
              <a:rPr lang="en-US" altLang="ja-JP" sz="1200" dirty="0"/>
              <a:t>3</a:t>
            </a:r>
            <a:r>
              <a:rPr lang="ja-JP" altLang="en-US" sz="1200" dirty="0"/>
              <a:t>世紀ごろと推定されている。というのは、この線上に我が国最古の古墳といわれ、</a:t>
            </a:r>
            <a:r>
              <a:rPr lang="en-US" altLang="ja-JP" sz="1200" dirty="0"/>
              <a:t>3</a:t>
            </a:r>
            <a:r>
              <a:rPr lang="ja-JP" altLang="en-US" sz="1200" dirty="0"/>
              <a:t>世紀ごろに築造されたと考えられる箸墓がのってくるからだ。箸墓は大阪山の石を運んで作ったといわれ、実際箸墓からは、大阪山近辺からしか産しないサヌカイトという、金属のような音のする石が実際に発見されている。人々の興味をかきたててやまないのは、この大阪山、箸墓、三輪山麓の檜原神社が一直線上に並ぶことである。</a:t>
            </a:r>
            <a:endParaRPr lang="en-US" altLang="ja-JP" sz="1200" dirty="0"/>
          </a:p>
          <a:p>
            <a:r>
              <a:rPr kumimoji="1" lang="ja-JP" altLang="en-US" sz="1200" dirty="0"/>
              <a:t>　</a:t>
            </a:r>
            <a:r>
              <a:rPr lang="ja-JP" altLang="en-US" sz="1200" dirty="0"/>
              <a:t>天照大神を伊勢に祀った倭姫はヤマトタケルの叔母である。ヤマトタケルは東征の帰り、伊吹山の悪鬼に祟られ、敗死する。タケルの屍は八尋白千鳥に化身し大空に舞い上がり、西へ西へと飛び立ってゆくのである。ヤマトタケルを祭神としているのが、この東西線上に乗ってくる、倭姫とヤマトタケルは「太陽の道」陸地の両端に位置している。この一致が与える印象は強烈であり、偶然の一致とかたずけてしまえない何かをもっている。</a:t>
            </a:r>
            <a:endParaRPr lang="en-US" altLang="ja-JP" sz="1200" dirty="0"/>
          </a:p>
          <a:p>
            <a:r>
              <a:rPr kumimoji="1" lang="ja-JP" altLang="en-US" sz="1200" dirty="0"/>
              <a:t>　（日本古代遺跡の謎と驚異、太田 明</a:t>
            </a:r>
            <a:r>
              <a:rPr kumimoji="1" lang="en-US" altLang="ja-JP" sz="1200" dirty="0"/>
              <a:t>)</a:t>
            </a:r>
          </a:p>
        </p:txBody>
      </p:sp>
      <p:pic>
        <p:nvPicPr>
          <p:cNvPr id="646" name="Picture -3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904" y="3619166"/>
            <a:ext cx="1739129" cy="173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9385949" y="3637535"/>
            <a:ext cx="2127420" cy="1754326"/>
          </a:xfrm>
          <a:prstGeom prst="rect">
            <a:avLst/>
          </a:prstGeom>
          <a:noFill/>
        </p:spPr>
        <p:txBody>
          <a:bodyPr wrap="square" rtlCol="0">
            <a:spAutoFit/>
          </a:bodyPr>
          <a:lstStyle/>
          <a:p>
            <a:r>
              <a:rPr lang="ja-JP" altLang="en-US" sz="1200" dirty="0"/>
              <a:t>檜原神社は大神神社の摂社であり、「天照大神」が宮中から遷された最初の地は「倭の笠縫の邑」と記されていますが、「倭の笠縫の邑」として推測されるいくつかの候補地の中で一番有力視されているのが、ここ檜原神社です。（</a:t>
            </a:r>
            <a:r>
              <a:rPr lang="zh-TW" altLang="en-US" sz="1200" dirty="0"/>
              <a:t>檜原神社（奈良県桜井市）</a:t>
            </a:r>
            <a:r>
              <a:rPr lang="ja-JP" altLang="en-US" sz="1200" dirty="0" err="1"/>
              <a:t>、</a:t>
            </a:r>
            <a:r>
              <a:rPr lang="en-US" altLang="ja-JP" sz="1200" dirty="0"/>
              <a:t>Net)</a:t>
            </a:r>
            <a:endParaRPr lang="ja-JP" altLang="en-US" sz="1200" dirty="0"/>
          </a:p>
        </p:txBody>
      </p:sp>
      <p:sp>
        <p:nvSpPr>
          <p:cNvPr id="11" name="正方形/長方形 10"/>
          <p:cNvSpPr/>
          <p:nvPr/>
        </p:nvSpPr>
        <p:spPr>
          <a:xfrm>
            <a:off x="9437390" y="5881635"/>
            <a:ext cx="2274778" cy="3046988"/>
          </a:xfrm>
          <a:prstGeom prst="rect">
            <a:avLst/>
          </a:prstGeom>
        </p:spPr>
        <p:txBody>
          <a:bodyPr wrap="square">
            <a:spAutoFit/>
          </a:bodyPr>
          <a:lstStyle/>
          <a:p>
            <a:r>
              <a:rPr lang="ja-JP" altLang="en-US" sz="1200" dirty="0"/>
              <a:t>伊勢久留麻神社は遠く伊勢ノ国久留真より勧請せるものと云われ、祭神は大日霊貴尊と称され、敏達天皇の頃（５７２年～８５年）と云われ、延喜式（９２７年完成）には、淡路十三社の三番目に明記されている。そのため淡路イザナギ神宮を一の宮とし、この神社は三の宮と云う。</a:t>
            </a:r>
          </a:p>
          <a:p>
            <a:r>
              <a:rPr lang="ja-JP" altLang="en-US" sz="1200" dirty="0"/>
              <a:t>昭和５５年２月１１日、建国の日にＮＨＫテレビが特別番組として「知られざる古代・謎の北緯３４度３２分を行く」で西のお伊勢さんとして紹介したので俄然全国的にも有名となったものである。</a:t>
            </a:r>
            <a:r>
              <a:rPr lang="zh-TW" altLang="en-US" sz="1200" dirty="0"/>
              <a:t>（伊勢久留麻神社</a:t>
            </a:r>
            <a:r>
              <a:rPr lang="ja-JP" altLang="en-US" sz="1200" dirty="0" err="1"/>
              <a:t>、</a:t>
            </a:r>
            <a:r>
              <a:rPr lang="en-US" altLang="ja-JP" sz="1200" dirty="0"/>
              <a:t>Net</a:t>
            </a:r>
            <a:r>
              <a:rPr lang="ja-JP" altLang="en-US" sz="1200" dirty="0"/>
              <a:t>）</a:t>
            </a:r>
          </a:p>
        </p:txBody>
      </p:sp>
      <p:pic>
        <p:nvPicPr>
          <p:cNvPr id="647" name="Picture -3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6904" y="5910640"/>
            <a:ext cx="1899750" cy="142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7336904" y="7680920"/>
            <a:ext cx="2049045" cy="461665"/>
          </a:xfrm>
          <a:prstGeom prst="rect">
            <a:avLst/>
          </a:prstGeom>
          <a:noFill/>
        </p:spPr>
        <p:txBody>
          <a:bodyPr wrap="square" rtlCol="0">
            <a:spAutoFit/>
          </a:bodyPr>
          <a:lstStyle/>
          <a:p>
            <a:r>
              <a:rPr lang="ja-JP" altLang="en-US" sz="1200" dirty="0"/>
              <a:t>（</a:t>
            </a:r>
            <a:r>
              <a:rPr lang="zh-TW" altLang="en-US" sz="1200" dirty="0"/>
              <a:t>伊勢久留麻神社</a:t>
            </a:r>
            <a:r>
              <a:rPr lang="ja-JP" altLang="en-US" sz="1200" dirty="0"/>
              <a:t>　</a:t>
            </a:r>
            <a:endParaRPr lang="en-US" altLang="ja-JP" sz="1200" dirty="0"/>
          </a:p>
          <a:p>
            <a:r>
              <a:rPr lang="ja-JP" altLang="en-US" sz="1200" dirty="0"/>
              <a:t>兵庫県神社庁、</a:t>
            </a:r>
            <a:r>
              <a:rPr lang="en-US" altLang="ja-JP" sz="1200" dirty="0"/>
              <a:t>Net)</a:t>
            </a:r>
            <a:endParaRPr kumimoji="1" lang="ja-JP" altLang="en-US" sz="1200" dirty="0"/>
          </a:p>
        </p:txBody>
      </p:sp>
      <p:sp>
        <p:nvSpPr>
          <p:cNvPr id="2" name="テキスト ボックス 1"/>
          <p:cNvSpPr txBox="1"/>
          <p:nvPr/>
        </p:nvSpPr>
        <p:spPr>
          <a:xfrm>
            <a:off x="1432248" y="624136"/>
            <a:ext cx="1045479" cy="477054"/>
          </a:xfrm>
          <a:prstGeom prst="rect">
            <a:avLst/>
          </a:prstGeom>
          <a:noFill/>
        </p:spPr>
        <p:txBody>
          <a:bodyPr wrap="none" rtlCol="0">
            <a:spAutoFit/>
          </a:bodyPr>
          <a:lstStyle/>
          <a:p>
            <a:r>
              <a:rPr kumimoji="1" lang="ja-JP" altLang="en-US" dirty="0"/>
              <a:t>余談１</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604065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138500" y="3265358"/>
            <a:ext cx="430887" cy="2886368"/>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古　墳　時　代　・　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784176" y="891252"/>
            <a:ext cx="4968552" cy="7140416"/>
          </a:xfrm>
          <a:prstGeom prst="rect">
            <a:avLst/>
          </a:prstGeom>
          <a:ln>
            <a:solidFill>
              <a:schemeClr val="tx2"/>
            </a:solidFill>
          </a:ln>
        </p:spPr>
        <p:txBody>
          <a:bodyPr wrap="square">
            <a:spAutoFit/>
          </a:bodyPr>
          <a:lstStyle/>
          <a:p>
            <a:r>
              <a:rPr lang="ja-JP" altLang="en-US" sz="1400" b="1" dirty="0"/>
              <a:t>幻の富士山－</a:t>
            </a:r>
            <a:r>
              <a:rPr lang="en-US" altLang="ja-JP" sz="1400" b="1" dirty="0"/>
              <a:t>『</a:t>
            </a:r>
            <a:r>
              <a:rPr lang="ja-JP" altLang="en-US" sz="1400" b="1" dirty="0"/>
              <a:t>記紀</a:t>
            </a:r>
            <a:r>
              <a:rPr lang="en-US" altLang="ja-JP" sz="1400" b="1" dirty="0"/>
              <a:t>』</a:t>
            </a:r>
            <a:r>
              <a:rPr lang="ja-JP" altLang="en-US" sz="1400" b="1" dirty="0"/>
              <a:t>に全く記述されていない。</a:t>
            </a:r>
            <a:endParaRPr lang="en-US" altLang="ja-JP" sz="1400" b="1" dirty="0"/>
          </a:p>
          <a:p>
            <a:r>
              <a:rPr lang="ja-JP" altLang="en-US" sz="1200" dirty="0"/>
              <a:t>　「富士山が現在のような形状になったのは縄文時代のことで、縄文人は、畏敬の念を抱いて見上げていたようだ。富士山本宮浅間大社のある静岡県富士宮市の台地に、縄文中期の環状列石が見つかっていて（千居＝せんご＝遺跡）、中央部に富士山をかたどった石が祀られている。他にも、山梨県都留市の牛石遺跡など、富士山周辺には複数の縄文遺跡が存在し、富士山を意識していたことが、遺物から読み取れる。 弥生時代に水稲が列島に広がったとき、稲作に最後まで頑固に抵抗したのが富士周縁と考えられ、この地域に縄文文化をかたくなに守る大きな集団がいた。この集団が後の狗奴国の中核のひとつとなったため、ヤマト王権から無視されるようになった。４世紀の中旬ヤマトタケルの東征があり、</a:t>
            </a:r>
            <a:r>
              <a:rPr lang="en-US" altLang="ja-JP" sz="1200" dirty="0"/>
              <a:t>『</a:t>
            </a:r>
            <a:r>
              <a:rPr lang="ja-JP" altLang="en-US" sz="1200" dirty="0"/>
              <a:t>古事記</a:t>
            </a:r>
            <a:r>
              <a:rPr lang="en-US" altLang="ja-JP" sz="1200" dirty="0"/>
              <a:t>』</a:t>
            </a:r>
            <a:r>
              <a:rPr lang="ja-JP" altLang="en-US" sz="1200" dirty="0"/>
              <a:t>は相模で、</a:t>
            </a:r>
            <a:r>
              <a:rPr lang="en-US" altLang="ja-JP" sz="1200" dirty="0"/>
              <a:t>『</a:t>
            </a:r>
            <a:r>
              <a:rPr lang="ja-JP" altLang="en-US" sz="1200" dirty="0"/>
              <a:t>日本書記</a:t>
            </a:r>
            <a:r>
              <a:rPr lang="en-US" altLang="ja-JP" sz="1200" dirty="0"/>
              <a:t>』</a:t>
            </a:r>
            <a:r>
              <a:rPr lang="ja-JP" altLang="en-US" sz="1200" dirty="0"/>
              <a:t>は駿河で火攻めに遭遇して草薙剣で焼き払って窮地を脱する。その後、東征の帰りに伊吹山で山の神の祟られ敗死する。富士山周縁での苦戦と伊吹山での敗死は、</a:t>
            </a:r>
            <a:r>
              <a:rPr lang="en-US" altLang="ja-JP" sz="1200" dirty="0"/>
              <a:t>4</a:t>
            </a:r>
            <a:r>
              <a:rPr lang="ja-JP" altLang="en-US" sz="1200" dirty="0"/>
              <a:t>世紀まで残存していた、狗奴国勢力ではないか。この狗奴国勢力は成務天皇時世に滅びたと思われる。富士山は東国の</a:t>
            </a:r>
            <a:r>
              <a:rPr lang="ja-JP" altLang="en-US" sz="1200" dirty="0" err="1"/>
              <a:t>まつろわぬ</a:t>
            </a:r>
            <a:r>
              <a:rPr lang="ja-JP" altLang="en-US" sz="1200" dirty="0"/>
              <a:t>勢力の象徴となったため、ヤマト政権から忌み嫌われたのではないか。</a:t>
            </a:r>
            <a:endParaRPr lang="en-US" altLang="ja-JP" sz="1200" dirty="0"/>
          </a:p>
          <a:p>
            <a:r>
              <a:rPr lang="ja-JP" altLang="en-US" sz="1200" dirty="0"/>
              <a:t>　また、</a:t>
            </a:r>
            <a:r>
              <a:rPr lang="en-US" altLang="ja-JP" sz="1200" dirty="0"/>
              <a:t>『</a:t>
            </a:r>
            <a:r>
              <a:rPr lang="ja-JP" altLang="en-US" sz="1200" dirty="0"/>
              <a:t>日本書紀</a:t>
            </a:r>
            <a:r>
              <a:rPr lang="en-US" altLang="ja-JP" sz="1200" dirty="0"/>
              <a:t>』</a:t>
            </a:r>
            <a:r>
              <a:rPr lang="ja-JP" altLang="en-US" sz="1200" dirty="0"/>
              <a:t>を記した</a:t>
            </a:r>
            <a:r>
              <a:rPr lang="en-US" altLang="ja-JP" sz="1200" dirty="0"/>
              <a:t>8</a:t>
            </a:r>
            <a:r>
              <a:rPr lang="ja-JP" altLang="en-US" sz="1200" dirty="0"/>
              <a:t>世紀の朝廷が、なぜか不破関（関ヶ原）の東側を敵視し、警戒し、無視していたことも事実なのだ。この時代の朝廷は、都で不穏な動きがあると、必ず不破関など東に向かう道を封鎖した（三関＝さんげん＝固守）。西側に対してこのような処置が執られたことはなく、東国だけを警戒していたことがわかる。ここに、東国と富士山をめぐる大きな謎が隠されている。</a:t>
            </a:r>
          </a:p>
          <a:p>
            <a:r>
              <a:rPr lang="ja-JP" altLang="en-US" sz="1200" dirty="0"/>
              <a:t>　</a:t>
            </a:r>
            <a:r>
              <a:rPr lang="en-US" altLang="ja-JP" sz="1200" dirty="0"/>
              <a:t>『</a:t>
            </a:r>
            <a:r>
              <a:rPr lang="ja-JP" altLang="en-US" sz="1200" dirty="0"/>
              <a:t>日本書紀</a:t>
            </a:r>
            <a:r>
              <a:rPr lang="en-US" altLang="ja-JP" sz="1200" dirty="0"/>
              <a:t>』</a:t>
            </a:r>
            <a:r>
              <a:rPr lang="ja-JP" altLang="en-US" sz="1200" dirty="0"/>
              <a:t>編纂時の権力者藤原氏は、蘇我氏ら旧豪族を蹴落としてのし上がった。しかも藤原氏の政敵の多くは、東国と深くつながり、後押しを受けていた。特に蘇我氏は、東国の軍団とつながっていた。だから藤原氏と東国との間には、埋めようのない深い溝が横たわっていたはずなのだ。</a:t>
            </a:r>
          </a:p>
          <a:p>
            <a:r>
              <a:rPr lang="ja-JP" altLang="en-US" sz="1200" dirty="0"/>
              <a:t>　東北蝦夷征討は藤原政権下で始まったが、それはなぜかといえば、東国の軍事力を東北に振り向けることで、反藤原派の力を削ぐためだったのだろう。これが、蝦夷征討の隠された目的と思われる。</a:t>
            </a:r>
          </a:p>
          <a:p>
            <a:r>
              <a:rPr lang="ja-JP" altLang="en-US" sz="1200" dirty="0"/>
              <a:t> 　</a:t>
            </a:r>
            <a:r>
              <a:rPr lang="en-US" altLang="ja-JP" sz="1200" dirty="0"/>
              <a:t>『</a:t>
            </a:r>
            <a:r>
              <a:rPr lang="ja-JP" altLang="en-US" sz="1200" dirty="0"/>
              <a:t>日本書紀</a:t>
            </a:r>
            <a:r>
              <a:rPr lang="en-US" altLang="ja-JP" sz="1200" dirty="0"/>
              <a:t>』</a:t>
            </a:r>
            <a:r>
              <a:rPr lang="ja-JP" altLang="en-US" sz="1200" dirty="0"/>
              <a:t>は、蘇我氏を大悪人に仕立て上げることに成功した。そして、蘇我氏を後押ししていた東国のイメージダウンも狙ったのだ。だからこそ、東国人が愛してやまない富士山を、抹殺してしまったのだろう。東国人にとって、富士山は心の拠り所であり、畏敬の念を抱き続けてきた山だからだ。日本を代表する霊山が東国にあることを、</a:t>
            </a:r>
            <a:r>
              <a:rPr lang="en-US" altLang="ja-JP" sz="1200" dirty="0"/>
              <a:t>『</a:t>
            </a:r>
            <a:r>
              <a:rPr lang="ja-JP" altLang="en-US" sz="1200" dirty="0"/>
              <a:t>日本書紀</a:t>
            </a:r>
            <a:r>
              <a:rPr lang="en-US" altLang="ja-JP" sz="1200" dirty="0"/>
              <a:t>』</a:t>
            </a:r>
            <a:r>
              <a:rPr lang="ja-JP" altLang="en-US" sz="1200" dirty="0"/>
              <a:t>は記録できず、秘匿してしまったのだ。</a:t>
            </a:r>
          </a:p>
          <a:p>
            <a:r>
              <a:rPr lang="ja-JP" altLang="en-US" sz="1200" dirty="0"/>
              <a:t>（歴史作家・関裕二、</a:t>
            </a:r>
            <a:r>
              <a:rPr lang="en-US" altLang="ja-JP" sz="1200" dirty="0"/>
              <a:t>Net</a:t>
            </a:r>
            <a:r>
              <a:rPr lang="ja-JP" altLang="en-US" sz="1200" dirty="0"/>
              <a:t>　富士山周辺遺跡一覧／なぜ</a:t>
            </a:r>
            <a:r>
              <a:rPr lang="en-US" altLang="ja-JP" sz="1200" dirty="0"/>
              <a:t>『</a:t>
            </a:r>
            <a:r>
              <a:rPr lang="ja-JP" altLang="en-US" sz="1200" dirty="0"/>
              <a:t>記紀</a:t>
            </a:r>
            <a:r>
              <a:rPr lang="en-US" altLang="ja-JP" sz="1200" dirty="0"/>
              <a:t>』</a:t>
            </a:r>
            <a:r>
              <a:rPr lang="ja-JP" altLang="en-US" sz="1200" dirty="0"/>
              <a:t>は富士を無視したか</a:t>
            </a:r>
            <a:r>
              <a:rPr lang="ja-JP" altLang="en-US" sz="1200" dirty="0" err="1"/>
              <a:t>？、</a:t>
            </a:r>
            <a:r>
              <a:rPr lang="ja-JP" altLang="en-US" sz="1200" dirty="0"/>
              <a:t>富士山</a:t>
            </a:r>
            <a:r>
              <a:rPr lang="en-US" altLang="ja-JP" sz="1200" dirty="0"/>
              <a:t>2,200</a:t>
            </a:r>
            <a:r>
              <a:rPr lang="ja-JP" altLang="en-US" sz="1200" dirty="0"/>
              <a:t>年の秘密　戸矢　学）</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323" y="1704256"/>
            <a:ext cx="6748179"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112766" y="6850711"/>
            <a:ext cx="6624736" cy="1415772"/>
          </a:xfrm>
          <a:prstGeom prst="rect">
            <a:avLst/>
          </a:prstGeom>
          <a:noFill/>
          <a:ln>
            <a:solidFill>
              <a:schemeClr val="accent1"/>
            </a:solidFill>
          </a:ln>
        </p:spPr>
        <p:txBody>
          <a:bodyPr wrap="square" rtlCol="0">
            <a:spAutoFit/>
          </a:bodyPr>
          <a:lstStyle/>
          <a:p>
            <a:r>
              <a:rPr kumimoji="1" lang="ja-JP" altLang="en-US" sz="1400" dirty="0"/>
              <a:t>幻の富士王朝－宮下文書</a:t>
            </a:r>
            <a:endParaRPr kumimoji="1" lang="en-US" altLang="ja-JP" sz="1400" dirty="0"/>
          </a:p>
          <a:p>
            <a:r>
              <a:rPr kumimoji="1" lang="ja-JP" altLang="en-US" sz="1200" dirty="0"/>
              <a:t>　宮下文書は阿祖山太神宮</a:t>
            </a:r>
            <a:r>
              <a:rPr lang="ja-JP" altLang="en-US" sz="1200" dirty="0"/>
              <a:t>（富士太神宮）の大宮司を代々つとめてきたという富士山麓（富士吉田市大明見）宮下家に保存されている古代文書であることからの名称である。この文書は、所謂</a:t>
            </a:r>
            <a:r>
              <a:rPr kumimoji="1" lang="ja-JP" altLang="en-US" sz="1200" dirty="0"/>
              <a:t>、古史古伝の一つとされ偽書と断じられている。</a:t>
            </a:r>
            <a:r>
              <a:rPr lang="ja-JP" altLang="en-US" sz="1200" dirty="0"/>
              <a:t>宮下文書は秦から渡来した徐福によって編纂され、</a:t>
            </a:r>
            <a:r>
              <a:rPr kumimoji="1" lang="ja-JP" altLang="en-US" sz="1200" dirty="0"/>
              <a:t>弥生時代中期・後期に富士王朝があったという。富士王朝は高千穂王朝と対立したと</a:t>
            </a:r>
            <a:r>
              <a:rPr lang="ja-JP" altLang="en-US" sz="1200" dirty="0"/>
              <a:t>されるがその存在の真偽は不明である。</a:t>
            </a:r>
            <a:endParaRPr lang="en-US" altLang="ja-JP" sz="1200" dirty="0"/>
          </a:p>
          <a:p>
            <a:r>
              <a:rPr kumimoji="1" lang="ja-JP" altLang="en-US" sz="1200" dirty="0"/>
              <a:t>（謎の宮下文書、佐治芳彦）</a:t>
            </a:r>
          </a:p>
        </p:txBody>
      </p:sp>
      <p:sp>
        <p:nvSpPr>
          <p:cNvPr id="8" name="テキスト ボックス 7"/>
          <p:cNvSpPr txBox="1"/>
          <p:nvPr/>
        </p:nvSpPr>
        <p:spPr>
          <a:xfrm>
            <a:off x="1216224" y="264096"/>
            <a:ext cx="1045479" cy="477054"/>
          </a:xfrm>
          <a:prstGeom prst="rect">
            <a:avLst/>
          </a:prstGeom>
          <a:noFill/>
        </p:spPr>
        <p:txBody>
          <a:bodyPr wrap="none" rtlCol="0">
            <a:spAutoFit/>
          </a:bodyPr>
          <a:lstStyle/>
          <a:p>
            <a:r>
              <a:rPr kumimoji="1" lang="ja-JP" altLang="en-US" dirty="0"/>
              <a:t>余談２</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99654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C-PCuser\Desktop\img20171117_1047448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2" r="2137" b="142"/>
          <a:stretch/>
        </p:blipFill>
        <p:spPr bwMode="auto">
          <a:xfrm rot="10800000">
            <a:off x="5663396" y="112144"/>
            <a:ext cx="6994187" cy="91313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4096"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1144216" y="707985"/>
            <a:ext cx="3427541" cy="646331"/>
          </a:xfrm>
          <a:prstGeom prst="rect">
            <a:avLst/>
          </a:prstGeom>
          <a:noFill/>
        </p:spPr>
        <p:txBody>
          <a:bodyPr wrap="none" rtlCol="0">
            <a:spAutoFit/>
          </a:bodyPr>
          <a:lstStyle/>
          <a:p>
            <a:r>
              <a:rPr kumimoji="1" lang="ja-JP" altLang="en-US" sz="3600" b="1" dirty="0"/>
              <a:t>天武天皇の即位</a:t>
            </a:r>
          </a:p>
        </p:txBody>
      </p:sp>
      <p:sp>
        <p:nvSpPr>
          <p:cNvPr id="7" name="テキスト ボックス 6"/>
          <p:cNvSpPr txBox="1"/>
          <p:nvPr/>
        </p:nvSpPr>
        <p:spPr>
          <a:xfrm>
            <a:off x="784176" y="1560240"/>
            <a:ext cx="4582466" cy="553998"/>
          </a:xfrm>
          <a:prstGeom prst="rect">
            <a:avLst/>
          </a:prstGeom>
          <a:noFill/>
          <a:ln>
            <a:solidFill>
              <a:srgbClr val="FF0000"/>
            </a:solidFill>
          </a:ln>
        </p:spPr>
        <p:txBody>
          <a:bodyPr wrap="square" rtlCol="0">
            <a:spAutoFit/>
          </a:bodyPr>
          <a:lstStyle/>
          <a:p>
            <a:r>
              <a:rPr kumimoji="1" lang="ja-JP" altLang="en-US" sz="1400" dirty="0"/>
              <a:t>壬申の乱で大友皇子を破った大海人皇子は、皇族の地位を高めた新しい制度の確立を目指した</a:t>
            </a:r>
            <a:r>
              <a:rPr kumimoji="1" lang="ja-JP" altLang="en-US" sz="1600" dirty="0"/>
              <a:t>。</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648272" y="3499491"/>
            <a:ext cx="2681153" cy="2862322"/>
          </a:xfrm>
          <a:prstGeom prst="rect">
            <a:avLst/>
          </a:prstGeom>
          <a:noFill/>
          <a:ln>
            <a:solidFill>
              <a:schemeClr val="accent1"/>
            </a:solidFill>
          </a:ln>
        </p:spPr>
        <p:txBody>
          <a:bodyPr wrap="square" rtlCol="0">
            <a:spAutoFit/>
          </a:bodyPr>
          <a:lstStyle/>
          <a:p>
            <a:r>
              <a:rPr lang="ja-JP" altLang="en-US" sz="1200" dirty="0"/>
              <a:t>‘日本’の国号が初めてあらわれるのが１０世紀成立の「旧唐書」、</a:t>
            </a:r>
            <a:r>
              <a:rPr lang="en-US" altLang="ja-JP" sz="1200" dirty="0"/>
              <a:t>11</a:t>
            </a:r>
            <a:r>
              <a:rPr lang="ja-JP" altLang="en-US" sz="1200" dirty="0"/>
              <a:t>世紀成立の「新唐書」にみられる倭国伝からである。したがって、倭王権が倭から日本に国号を変えたのは、唐代に入ってからと考えられる。朝鮮の古地名では、‘本’は‘那’で国邑を表す。また‘日’は（</a:t>
            </a:r>
            <a:r>
              <a:rPr lang="en-US" altLang="ja-JP" sz="1200" dirty="0"/>
              <a:t>nit) </a:t>
            </a:r>
            <a:r>
              <a:rPr lang="ja-JP" altLang="en-US" sz="1200" dirty="0"/>
              <a:t>であり、‘任’</a:t>
            </a:r>
            <a:r>
              <a:rPr lang="en-US" altLang="ja-JP" sz="1200" dirty="0"/>
              <a:t>(</a:t>
            </a:r>
            <a:r>
              <a:rPr lang="en-US" altLang="ja-JP" sz="1200" dirty="0" err="1"/>
              <a:t>nin</a:t>
            </a:r>
            <a:r>
              <a:rPr lang="en-US" altLang="ja-JP" sz="1200" dirty="0"/>
              <a:t>)</a:t>
            </a:r>
            <a:r>
              <a:rPr lang="ja-JP" altLang="en-US" sz="1200" dirty="0"/>
              <a:t>に音韻上重なるものである。大和王権は任那滅亡にともなう新しい時代に対応して、国家的自立と自負を表明するため、‘任那’の栄光の記憶を復活し、しかも‘日の御子’の治める国にふさわしく‘日本’という国号を立てたのではあるまいか。</a:t>
            </a:r>
            <a:endParaRPr lang="en-US" altLang="ja-JP" sz="1200" dirty="0"/>
          </a:p>
          <a:p>
            <a:r>
              <a:rPr lang="ja-JP" altLang="en-US" sz="1200" dirty="0"/>
              <a:t>（古代日本異族伝説の謎、田中）</a:t>
            </a:r>
            <a:endParaRPr kumimoji="1" lang="ja-JP" altLang="en-US" sz="1200" dirty="0"/>
          </a:p>
        </p:txBody>
      </p:sp>
      <p:cxnSp>
        <p:nvCxnSpPr>
          <p:cNvPr id="9" name="直線矢印コネクタ 8"/>
          <p:cNvCxnSpPr>
            <a:stCxn id="2" idx="3"/>
          </p:cNvCxnSpPr>
          <p:nvPr/>
        </p:nvCxnSpPr>
        <p:spPr>
          <a:xfrm flipV="1">
            <a:off x="4329425" y="3216427"/>
            <a:ext cx="7615991" cy="171422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8027553" y="9058779"/>
            <a:ext cx="2553904" cy="369332"/>
          </a:xfrm>
          <a:prstGeom prst="rect">
            <a:avLst/>
          </a:prstGeom>
        </p:spPr>
        <p:txBody>
          <a:bodyPr wrap="none">
            <a:spAutoFit/>
          </a:bodyPr>
          <a:lstStyle/>
          <a:p>
            <a:pPr lvl="0"/>
            <a:r>
              <a:rPr lang="ja-JP" altLang="en-US" sz="1400" dirty="0">
                <a:solidFill>
                  <a:prstClr val="black"/>
                </a:solidFill>
              </a:rPr>
              <a:t>（図説　古代史、成美堂出版）</a:t>
            </a:r>
            <a:r>
              <a:rPr lang="ja-JP" altLang="en-US" sz="1800" dirty="0">
                <a:solidFill>
                  <a:prstClr val="black"/>
                </a:solidFill>
              </a:rPr>
              <a:t>　</a:t>
            </a:r>
          </a:p>
        </p:txBody>
      </p:sp>
    </p:spTree>
    <p:extLst>
      <p:ext uri="{BB962C8B-B14F-4D97-AF65-F5344CB8AC3E}">
        <p14:creationId xmlns:p14="http://schemas.microsoft.com/office/powerpoint/2010/main" val="113052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3016424" y="1200200"/>
            <a:ext cx="7632848" cy="6480720"/>
          </a:xfrm>
          <a:solidFill>
            <a:srgbClr val="FFFFCC"/>
          </a:solidFill>
          <a:ln>
            <a:solidFill>
              <a:schemeClr val="accent1"/>
            </a:solidFill>
          </a:ln>
        </p:spPr>
        <p:txBody>
          <a:bodyPr>
            <a:normAutofit fontScale="90000"/>
          </a:bodyPr>
          <a:lstStyle/>
          <a:p>
            <a:br>
              <a:rPr lang="en-US" altLang="ja-JP" sz="6700" b="1" dirty="0"/>
            </a:br>
            <a:r>
              <a:rPr lang="ja-JP" altLang="en-US" sz="3100" b="1" dirty="0"/>
              <a:t>初版</a:t>
            </a:r>
            <a:br>
              <a:rPr lang="en-US" altLang="ja-JP" sz="6700" b="1" dirty="0"/>
            </a:br>
            <a:r>
              <a:rPr lang="ja-JP" altLang="en-US" sz="5300" b="1" dirty="0"/>
              <a:t>古の日本（倭）の</a:t>
            </a:r>
            <a:br>
              <a:rPr lang="en-US" altLang="ja-JP" sz="5300" b="1" dirty="0"/>
            </a:br>
            <a:r>
              <a:rPr lang="ja-JP" altLang="en-US" sz="5300" b="1" dirty="0"/>
              <a:t>歴史</a:t>
            </a:r>
            <a:br>
              <a:rPr lang="en-US" altLang="ja-JP" sz="5300" b="1" dirty="0"/>
            </a:br>
            <a:br>
              <a:rPr lang="en-US" altLang="ja-JP" sz="4900" b="1" dirty="0"/>
            </a:br>
            <a:r>
              <a:rPr lang="ja-JP" altLang="en-US" sz="3100" b="1" dirty="0"/>
              <a:t>参考資料</a:t>
            </a:r>
            <a:br>
              <a:rPr lang="en-US" altLang="ja-JP" sz="3100" b="1" dirty="0"/>
            </a:br>
            <a:r>
              <a:rPr lang="ja-JP" altLang="en-US" sz="3100" b="1" dirty="0"/>
              <a:t>（著作、図説、その他）</a:t>
            </a:r>
            <a:br>
              <a:rPr lang="en-US" altLang="ja-JP" sz="3100" b="1" dirty="0"/>
            </a:br>
            <a:br>
              <a:rPr lang="en-US" altLang="ja-JP" sz="3100" b="1" dirty="0"/>
            </a:br>
            <a:r>
              <a:rPr lang="ja-JP" altLang="en-US" sz="3100" b="1" dirty="0"/>
              <a:t>藤田泰太郎</a:t>
            </a:r>
            <a:br>
              <a:rPr lang="en-US" altLang="ja-JP" sz="6700" dirty="0"/>
            </a:br>
            <a:br>
              <a:rPr lang="en-US" altLang="ja-JP" sz="6700" dirty="0"/>
            </a:br>
            <a:r>
              <a:rPr lang="ja-JP" altLang="en-US" sz="2800" dirty="0">
                <a:solidFill>
                  <a:prstClr val="black"/>
                </a:solidFill>
              </a:rPr>
              <a:t>　</a:t>
            </a:r>
            <a:br>
              <a:rPr lang="en-US" altLang="ja-JP" sz="2800" dirty="0">
                <a:solidFill>
                  <a:prstClr val="black"/>
                </a:solidFill>
              </a:rPr>
            </a:br>
            <a:endParaRPr kumimoji="1" lang="ja-JP" altLang="en-US" sz="2800" dirty="0"/>
          </a:p>
        </p:txBody>
      </p:sp>
      <p:sp>
        <p:nvSpPr>
          <p:cNvPr id="3" name="テキスト ボックス 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295215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88232" y="1341303"/>
            <a:ext cx="5040559" cy="7355860"/>
          </a:xfrm>
          <a:prstGeom prst="rect">
            <a:avLst/>
          </a:prstGeom>
          <a:noFill/>
          <a:ln>
            <a:solidFill>
              <a:schemeClr val="accent1"/>
            </a:solidFill>
          </a:ln>
        </p:spPr>
        <p:txBody>
          <a:bodyPr wrap="square" rtlCol="0">
            <a:spAutoFit/>
          </a:bodyPr>
          <a:lstStyle/>
          <a:p>
            <a:r>
              <a:rPr lang="ja-JP" altLang="ja-JP" sz="1600" b="1" dirty="0"/>
              <a:t>参考著作</a:t>
            </a:r>
            <a:endParaRPr lang="en-US" altLang="ja-JP" sz="1600" b="1" dirty="0"/>
          </a:p>
          <a:p>
            <a:endParaRPr lang="ja-JP" altLang="ja-JP" sz="1200" dirty="0"/>
          </a:p>
          <a:p>
            <a:r>
              <a:rPr lang="ja-JP" altLang="ja-JP" sz="1200" dirty="0"/>
              <a:t>赤塚次郎　</a:t>
            </a:r>
            <a:r>
              <a:rPr lang="en-US" altLang="ja-JP" sz="1200" dirty="0"/>
              <a:t>2009</a:t>
            </a:r>
            <a:r>
              <a:rPr lang="ja-JP" altLang="ja-JP" sz="1200" dirty="0"/>
              <a:t>　『幻の王国・狗奴国を旅する　卑弥呼に抗った謎の国へ』</a:t>
            </a:r>
            <a:r>
              <a:rPr lang="ja-JP" altLang="en-US" sz="1200" dirty="0"/>
              <a:t>　</a:t>
            </a:r>
            <a:endParaRPr lang="en-US" altLang="ja-JP" sz="1200" dirty="0"/>
          </a:p>
          <a:p>
            <a:r>
              <a:rPr lang="ja-JP" altLang="en-US" sz="1200" dirty="0"/>
              <a:t>　　　　　　　　　　　</a:t>
            </a:r>
            <a:r>
              <a:rPr lang="ja-JP" altLang="ja-JP" sz="1200" dirty="0"/>
              <a:t>風媒社</a:t>
            </a:r>
          </a:p>
          <a:p>
            <a:r>
              <a:rPr lang="ja-JP" altLang="ja-JP" sz="1200" dirty="0"/>
              <a:t>足立倫行　</a:t>
            </a:r>
            <a:r>
              <a:rPr lang="en-US" altLang="ja-JP" sz="1200" dirty="0"/>
              <a:t>2012</a:t>
            </a:r>
            <a:r>
              <a:rPr lang="ja-JP" altLang="ja-JP" sz="1200" dirty="0"/>
              <a:t>　『倭人伝、古事記の正体　卑弥呼と古代王権のルーツ』</a:t>
            </a:r>
            <a:endParaRPr lang="en-US" altLang="ja-JP" sz="1200" dirty="0"/>
          </a:p>
          <a:p>
            <a:r>
              <a:rPr lang="ja-JP" altLang="en-US" sz="1200" dirty="0"/>
              <a:t>　　　　　　　　　　　</a:t>
            </a:r>
            <a:r>
              <a:rPr lang="ja-JP" altLang="ja-JP" sz="1200" dirty="0"/>
              <a:t>朝日新聞出版　朝日新書</a:t>
            </a:r>
            <a:r>
              <a:rPr lang="en-US" altLang="ja-JP" sz="1200" dirty="0"/>
              <a:t>372</a:t>
            </a:r>
            <a:endParaRPr lang="ja-JP" altLang="ja-JP" sz="1200" dirty="0"/>
          </a:p>
          <a:p>
            <a:r>
              <a:rPr lang="ja-JP" altLang="ja-JP" sz="1200" dirty="0"/>
              <a:t>アダム・ラザフォード　</a:t>
            </a:r>
            <a:r>
              <a:rPr lang="en-US" altLang="ja-JP" sz="1200" dirty="0"/>
              <a:t>2017 </a:t>
            </a:r>
            <a:r>
              <a:rPr lang="ja-JP" altLang="ja-JP" sz="1200" dirty="0"/>
              <a:t>『ゲノムが語る人類全史』（垂水雄二</a:t>
            </a:r>
            <a:r>
              <a:rPr lang="en-US" altLang="ja-JP" sz="1200" dirty="0"/>
              <a:t>[</a:t>
            </a:r>
            <a:r>
              <a:rPr lang="ja-JP" altLang="ja-JP" sz="1200" dirty="0"/>
              <a:t>訳</a:t>
            </a:r>
            <a:r>
              <a:rPr lang="en-US" altLang="ja-JP" sz="1200" dirty="0"/>
              <a:t>]</a:t>
            </a:r>
            <a:r>
              <a:rPr lang="ja-JP" altLang="ja-JP" sz="1200" dirty="0"/>
              <a:t>　</a:t>
            </a:r>
            <a:endParaRPr lang="en-US" altLang="ja-JP" sz="1200" dirty="0"/>
          </a:p>
          <a:p>
            <a:r>
              <a:rPr lang="ja-JP" altLang="en-US" sz="1200" dirty="0"/>
              <a:t>　　　　　　　　　　　</a:t>
            </a:r>
            <a:r>
              <a:rPr lang="ja-JP" altLang="ja-JP" sz="1200" dirty="0"/>
              <a:t>篠田謙一</a:t>
            </a:r>
            <a:r>
              <a:rPr lang="en-US" altLang="ja-JP" sz="1200" dirty="0"/>
              <a:t>[</a:t>
            </a:r>
            <a:r>
              <a:rPr lang="ja-JP" altLang="ja-JP" sz="1200" dirty="0"/>
              <a:t>解説</a:t>
            </a:r>
            <a:r>
              <a:rPr lang="en-US" altLang="ja-JP" sz="1200" dirty="0"/>
              <a:t>]</a:t>
            </a:r>
            <a:r>
              <a:rPr lang="ja-JP" altLang="ja-JP" sz="1200" dirty="0"/>
              <a:t>）</a:t>
            </a:r>
            <a:r>
              <a:rPr lang="ja-JP" altLang="en-US" sz="1200" dirty="0"/>
              <a:t>　</a:t>
            </a:r>
            <a:r>
              <a:rPr lang="ja-JP" altLang="ja-JP" sz="1200" dirty="0"/>
              <a:t>文藝春秋</a:t>
            </a:r>
          </a:p>
          <a:p>
            <a:r>
              <a:rPr lang="ja-JP" altLang="en-US" sz="1200" dirty="0"/>
              <a:t>安藤達朗　</a:t>
            </a:r>
            <a:r>
              <a:rPr lang="en-US" altLang="ja-JP" sz="1200" dirty="0"/>
              <a:t>2016</a:t>
            </a:r>
            <a:r>
              <a:rPr lang="ja-JP" altLang="en-US" sz="1200" dirty="0"/>
              <a:t>　いっきに学び直す日本史　古代・中世・近世　教養編</a:t>
            </a:r>
          </a:p>
          <a:p>
            <a:r>
              <a:rPr lang="ja-JP" altLang="en-US" sz="1200" dirty="0"/>
              <a:t>　　　　　　　　　　　</a:t>
            </a:r>
            <a:r>
              <a:rPr lang="zh-TW" altLang="en-US" sz="1200" dirty="0"/>
              <a:t>東洋経済新報社</a:t>
            </a:r>
            <a:endParaRPr lang="en-US" altLang="ja-JP" sz="1200" dirty="0"/>
          </a:p>
          <a:p>
            <a:r>
              <a:rPr lang="ja-JP" altLang="ja-JP" sz="1200" dirty="0"/>
              <a:t>井沢元彦　</a:t>
            </a:r>
            <a:r>
              <a:rPr lang="en-US" altLang="ja-JP" sz="1200" dirty="0"/>
              <a:t>1993</a:t>
            </a:r>
            <a:r>
              <a:rPr lang="ja-JP" altLang="ja-JP" sz="1200" dirty="0"/>
              <a:t>　『逆説の日本史　古代黎明編　封印された「倭」の謎』</a:t>
            </a:r>
            <a:endParaRPr lang="en-US" altLang="ja-JP" sz="1200" dirty="0"/>
          </a:p>
          <a:p>
            <a:r>
              <a:rPr lang="ja-JP" altLang="en-US" sz="1200" dirty="0"/>
              <a:t>　　　　　　　　　　　</a:t>
            </a:r>
            <a:r>
              <a:rPr lang="ja-JP" altLang="ja-JP" sz="1200" dirty="0"/>
              <a:t>小学館</a:t>
            </a:r>
          </a:p>
          <a:p>
            <a:r>
              <a:rPr lang="ja-JP" altLang="ja-JP" sz="1200" dirty="0"/>
              <a:t>井沢元彦　</a:t>
            </a:r>
            <a:r>
              <a:rPr lang="en-US" altLang="ja-JP" sz="1200" dirty="0"/>
              <a:t>1995</a:t>
            </a:r>
            <a:r>
              <a:rPr lang="ja-JP" altLang="ja-JP" sz="1200" dirty="0"/>
              <a:t>　『〔古代史大推理〕縄文都市国家の謎　驚異の</a:t>
            </a:r>
            <a:endParaRPr lang="en-US" altLang="ja-JP" sz="1200" dirty="0"/>
          </a:p>
          <a:p>
            <a:r>
              <a:rPr lang="ja-JP" altLang="en-US" sz="1200" dirty="0"/>
              <a:t>　　　　　　　　　　　</a:t>
            </a:r>
            <a:r>
              <a:rPr lang="ja-JP" altLang="ja-JP" sz="1200" dirty="0"/>
              <a:t>「三内丸山遺跡」全解読』（考古の森研究会</a:t>
            </a:r>
            <a:r>
              <a:rPr lang="en-US" altLang="ja-JP" sz="1200" dirty="0"/>
              <a:t> [</a:t>
            </a:r>
            <a:r>
              <a:rPr lang="ja-JP" altLang="ja-JP" sz="1200" dirty="0"/>
              <a:t>編・著</a:t>
            </a:r>
            <a:r>
              <a:rPr lang="en-US" altLang="ja-JP" sz="1200" dirty="0"/>
              <a:t>]</a:t>
            </a:r>
            <a:r>
              <a:rPr lang="ja-JP" altLang="ja-JP" sz="1200" dirty="0"/>
              <a:t>）スコラ</a:t>
            </a:r>
          </a:p>
          <a:p>
            <a:r>
              <a:rPr lang="ja-JP" altLang="ja-JP" sz="1200" dirty="0"/>
              <a:t>石川日出志　</a:t>
            </a:r>
            <a:r>
              <a:rPr lang="en-US" altLang="ja-JP" sz="1200" dirty="0"/>
              <a:t>2010</a:t>
            </a:r>
            <a:r>
              <a:rPr lang="ja-JP" altLang="ja-JP" sz="1200" dirty="0"/>
              <a:t>　『農耕社会の成立　シリーズ日本の古代史①』</a:t>
            </a:r>
            <a:endParaRPr lang="en-US" altLang="ja-JP" sz="1200" dirty="0"/>
          </a:p>
          <a:p>
            <a:r>
              <a:rPr lang="ja-JP" altLang="en-US" sz="1200" dirty="0"/>
              <a:t>　　　　　　　　　　　</a:t>
            </a:r>
            <a:r>
              <a:rPr lang="ja-JP" altLang="ja-JP" sz="1200" dirty="0"/>
              <a:t>岩波新書</a:t>
            </a:r>
            <a:r>
              <a:rPr lang="en-US" altLang="ja-JP" sz="1200" dirty="0"/>
              <a:t>1271</a:t>
            </a:r>
            <a:endParaRPr lang="ja-JP" altLang="ja-JP" sz="1200" dirty="0"/>
          </a:p>
          <a:p>
            <a:r>
              <a:rPr lang="ja-JP" altLang="ja-JP" sz="1200" dirty="0"/>
              <a:t>石野博信　</a:t>
            </a:r>
            <a:r>
              <a:rPr lang="en-US" altLang="ja-JP" sz="1200" dirty="0"/>
              <a:t>2008</a:t>
            </a:r>
            <a:r>
              <a:rPr lang="ja-JP" altLang="ja-JP" sz="1200" dirty="0"/>
              <a:t>　『邪馬台国の候補地　纏向遺跡』</a:t>
            </a:r>
            <a:r>
              <a:rPr lang="en-US" altLang="ja-JP" sz="1200" dirty="0"/>
              <a:t> </a:t>
            </a:r>
            <a:r>
              <a:rPr lang="ja-JP" altLang="ja-JP" sz="1200" dirty="0"/>
              <a:t>シリーズ</a:t>
            </a:r>
            <a:endParaRPr lang="en-US" altLang="ja-JP" sz="1200" dirty="0"/>
          </a:p>
          <a:p>
            <a:r>
              <a:rPr lang="ja-JP" altLang="en-US" sz="1200" dirty="0"/>
              <a:t>　　　　　　　　　　　</a:t>
            </a:r>
            <a:r>
              <a:rPr lang="ja-JP" altLang="ja-JP" sz="1200" dirty="0"/>
              <a:t>「遺跡を学ぶ」</a:t>
            </a:r>
            <a:r>
              <a:rPr lang="en-US" altLang="ja-JP" sz="1200" dirty="0"/>
              <a:t>051</a:t>
            </a:r>
            <a:r>
              <a:rPr lang="ja-JP" altLang="ja-JP" sz="1200" dirty="0"/>
              <a:t>　新泉社</a:t>
            </a:r>
          </a:p>
          <a:p>
            <a:r>
              <a:rPr lang="ja-JP" altLang="ja-JP" sz="1200" dirty="0"/>
              <a:t>石野博信（編）</a:t>
            </a:r>
            <a:r>
              <a:rPr lang="en-US" altLang="ja-JP" sz="1200" dirty="0"/>
              <a:t>2015 </a:t>
            </a:r>
            <a:r>
              <a:rPr lang="ja-JP" altLang="ja-JP" sz="1200" dirty="0"/>
              <a:t>『石野博信討論集　倭国の乱とは何か「クニ」への胎動』</a:t>
            </a:r>
            <a:r>
              <a:rPr lang="ja-JP" altLang="en-US" sz="1200" dirty="0"/>
              <a:t>　</a:t>
            </a:r>
            <a:endParaRPr lang="en-US" altLang="ja-JP" sz="1200" dirty="0"/>
          </a:p>
          <a:p>
            <a:r>
              <a:rPr lang="ja-JP" altLang="en-US" sz="1200" dirty="0"/>
              <a:t>　　　　　　　　　　　</a:t>
            </a:r>
            <a:r>
              <a:rPr lang="ja-JP" altLang="ja-JP" sz="1200" dirty="0"/>
              <a:t>新泉社</a:t>
            </a:r>
          </a:p>
          <a:p>
            <a:r>
              <a:rPr lang="ja-JP" altLang="ja-JP" sz="1200" dirty="0"/>
              <a:t>石野博信・石崎善久・小山田宏一・杉原和雄・瀬戸谷晧・高野陽子・</a:t>
            </a:r>
            <a:endParaRPr lang="en-US" altLang="ja-JP" sz="1200" dirty="0"/>
          </a:p>
          <a:p>
            <a:r>
              <a:rPr lang="en-US" altLang="ja-JP" sz="1200" dirty="0"/>
              <a:t>                               </a:t>
            </a:r>
            <a:r>
              <a:rPr lang="ja-JP" altLang="ja-JP" sz="1200" dirty="0"/>
              <a:t>山本三郎（奈良県香芝市二上山博物館 編）</a:t>
            </a:r>
            <a:endParaRPr lang="en-US" altLang="ja-JP" sz="1200" dirty="0"/>
          </a:p>
          <a:p>
            <a:r>
              <a:rPr lang="en-US" altLang="ja-JP" sz="1200" dirty="0"/>
              <a:t>                              </a:t>
            </a:r>
            <a:r>
              <a:rPr lang="ja-JP" altLang="ja-JP" sz="1200" dirty="0"/>
              <a:t>『邪馬台国時代の丹波・丹後・但馬・大和』</a:t>
            </a:r>
            <a:r>
              <a:rPr lang="en-US" altLang="ja-JP" sz="1200" dirty="0"/>
              <a:t> </a:t>
            </a:r>
            <a:r>
              <a:rPr lang="ja-JP" altLang="ja-JP" sz="1200" dirty="0"/>
              <a:t>学生社</a:t>
            </a:r>
          </a:p>
          <a:p>
            <a:r>
              <a:rPr lang="ja-JP" altLang="ja-JP" sz="1200" dirty="0"/>
              <a:t>石野博信・高島忠平・西谷 正・吉村武彦　</a:t>
            </a:r>
            <a:r>
              <a:rPr lang="en-US" altLang="ja-JP" sz="1200" dirty="0"/>
              <a:t>2011 </a:t>
            </a:r>
            <a:r>
              <a:rPr lang="ja-JP" altLang="ja-JP" sz="1200" dirty="0"/>
              <a:t>『研究最前線　邪馬台国　</a:t>
            </a:r>
            <a:endParaRPr lang="en-US" altLang="ja-JP" sz="1200" dirty="0"/>
          </a:p>
          <a:p>
            <a:r>
              <a:rPr lang="en-US" altLang="ja-JP" sz="1200" dirty="0"/>
              <a:t>                              </a:t>
            </a:r>
            <a:r>
              <a:rPr lang="ja-JP" altLang="ja-JP" sz="1200" dirty="0"/>
              <a:t>いま、なにが、どこまでいえるのか』</a:t>
            </a:r>
            <a:r>
              <a:rPr lang="en-US" altLang="ja-JP" sz="1200" dirty="0"/>
              <a:t> </a:t>
            </a:r>
            <a:r>
              <a:rPr lang="ja-JP" altLang="ja-JP" sz="1200" dirty="0"/>
              <a:t>朝日新聞出版　</a:t>
            </a:r>
            <a:endParaRPr lang="en-US" altLang="ja-JP" sz="1200" dirty="0"/>
          </a:p>
          <a:p>
            <a:r>
              <a:rPr lang="en-US" altLang="ja-JP" sz="1200" dirty="0"/>
              <a:t>                             </a:t>
            </a:r>
            <a:r>
              <a:rPr lang="ja-JP" altLang="ja-JP" sz="1200" dirty="0"/>
              <a:t>朝日選書</a:t>
            </a:r>
            <a:r>
              <a:rPr lang="en-US" altLang="ja-JP" sz="1200" dirty="0"/>
              <a:t>878</a:t>
            </a:r>
          </a:p>
          <a:p>
            <a:r>
              <a:rPr lang="zh-TW" altLang="en-US" sz="1200" dirty="0"/>
              <a:t>一　然著／金訳</a:t>
            </a:r>
            <a:r>
              <a:rPr lang="ja-JP" altLang="en-US" sz="1200" dirty="0"/>
              <a:t>　</a:t>
            </a:r>
            <a:r>
              <a:rPr lang="en-US" altLang="ja-JP" sz="1200" dirty="0"/>
              <a:t>1997</a:t>
            </a:r>
            <a:r>
              <a:rPr lang="ja-JP" altLang="en-US" sz="1200" dirty="0"/>
              <a:t>　</a:t>
            </a:r>
            <a:r>
              <a:rPr lang="en-US" altLang="ja-JP" sz="1200" dirty="0"/>
              <a:t>『</a:t>
            </a:r>
            <a:r>
              <a:rPr lang="zh-TW" altLang="en-US" sz="1200" dirty="0"/>
              <a:t>完訳　三国遺事</a:t>
            </a:r>
            <a:r>
              <a:rPr lang="en-US" altLang="ja-JP" sz="1200" dirty="0"/>
              <a:t>』</a:t>
            </a:r>
            <a:r>
              <a:rPr lang="zh-TW" altLang="en-US" sz="1200" dirty="0"/>
              <a:t>  </a:t>
            </a:r>
            <a:r>
              <a:rPr lang="ja-JP" altLang="en-US" sz="1200" dirty="0"/>
              <a:t>明石書店</a:t>
            </a:r>
            <a:endParaRPr lang="zh-TW" altLang="en-US" sz="1200" dirty="0"/>
          </a:p>
          <a:p>
            <a:endParaRPr lang="zh-TW" altLang="en-US" sz="1200" dirty="0"/>
          </a:p>
          <a:p>
            <a:endParaRPr lang="ja-JP" altLang="ja-JP" sz="1200" dirty="0"/>
          </a:p>
          <a:p>
            <a:r>
              <a:rPr lang="ja-JP" altLang="ja-JP" sz="1200" dirty="0"/>
              <a:t>上田正昭　</a:t>
            </a:r>
            <a:r>
              <a:rPr lang="en-US" altLang="ja-JP" sz="1200" dirty="0"/>
              <a:t>2012</a:t>
            </a:r>
            <a:r>
              <a:rPr lang="ja-JP" altLang="ja-JP" sz="1200" dirty="0"/>
              <a:t>　『私の日本古代史（上）天皇とは何ものか－</a:t>
            </a:r>
            <a:endParaRPr lang="en-US" altLang="ja-JP" sz="1200" dirty="0"/>
          </a:p>
          <a:p>
            <a:r>
              <a:rPr lang="en-US" altLang="ja-JP" sz="1200" dirty="0"/>
              <a:t>                             </a:t>
            </a:r>
            <a:r>
              <a:rPr lang="ja-JP" altLang="ja-JP" sz="1200" dirty="0"/>
              <a:t>縄文から倭の五王まで』</a:t>
            </a:r>
            <a:r>
              <a:rPr lang="en-US" altLang="ja-JP" sz="1200" dirty="0"/>
              <a:t> </a:t>
            </a:r>
            <a:r>
              <a:rPr lang="ja-JP" altLang="ja-JP" sz="1200" dirty="0"/>
              <a:t>新潮社　新潮選書</a:t>
            </a:r>
          </a:p>
          <a:p>
            <a:r>
              <a:rPr lang="ja-JP" altLang="ja-JP" sz="1200" dirty="0"/>
              <a:t>上田正昭　</a:t>
            </a:r>
            <a:r>
              <a:rPr lang="en-US" altLang="ja-JP" sz="1200" dirty="0"/>
              <a:t>2012</a:t>
            </a:r>
            <a:r>
              <a:rPr lang="ja-JP" altLang="ja-JP" sz="1200" dirty="0"/>
              <a:t>　『私の日本古代史（下）古事記は偽書か－継体朝から</a:t>
            </a:r>
            <a:endParaRPr lang="en-US" altLang="ja-JP" sz="1200" dirty="0"/>
          </a:p>
          <a:p>
            <a:r>
              <a:rPr lang="en-US" altLang="ja-JP" sz="1200" dirty="0"/>
              <a:t>                             </a:t>
            </a:r>
            <a:r>
              <a:rPr lang="ja-JP" altLang="ja-JP" sz="1200" dirty="0"/>
              <a:t>律令国家成立まで』</a:t>
            </a:r>
            <a:r>
              <a:rPr lang="en-US" altLang="ja-JP" sz="1200" dirty="0"/>
              <a:t> </a:t>
            </a:r>
            <a:r>
              <a:rPr lang="ja-JP" altLang="ja-JP" sz="1200" dirty="0"/>
              <a:t>新潮社　新潮選書</a:t>
            </a:r>
          </a:p>
          <a:p>
            <a:r>
              <a:rPr lang="ja-JP" altLang="ja-JP" sz="1200" dirty="0"/>
              <a:t>上田正昭　</a:t>
            </a:r>
            <a:r>
              <a:rPr lang="en-US" altLang="ja-JP" sz="1200" dirty="0"/>
              <a:t>2013</a:t>
            </a:r>
            <a:r>
              <a:rPr lang="ja-JP" altLang="ja-JP" sz="1200" dirty="0"/>
              <a:t>　『渡来の古代史　国のかたちをつくったのは誰か』</a:t>
            </a:r>
            <a:endParaRPr lang="en-US" altLang="ja-JP" sz="1200" dirty="0"/>
          </a:p>
          <a:p>
            <a:r>
              <a:rPr lang="en-US" altLang="ja-JP" sz="1200" dirty="0"/>
              <a:t>                             </a:t>
            </a:r>
            <a:r>
              <a:rPr lang="ja-JP" altLang="ja-JP" sz="1200" dirty="0"/>
              <a:t>角川学芸出版　角川新書</a:t>
            </a:r>
            <a:r>
              <a:rPr lang="en-US" altLang="ja-JP" sz="1200" dirty="0"/>
              <a:t>526</a:t>
            </a:r>
            <a:endParaRPr lang="ja-JP" altLang="ja-JP" sz="1200" dirty="0"/>
          </a:p>
          <a:p>
            <a:r>
              <a:rPr lang="ja-JP" altLang="ja-JP" sz="1200" dirty="0"/>
              <a:t>宇治谷 孟　</a:t>
            </a:r>
            <a:r>
              <a:rPr lang="en-US" altLang="ja-JP" sz="1200" dirty="0"/>
              <a:t>1988</a:t>
            </a:r>
            <a:r>
              <a:rPr lang="ja-JP" altLang="ja-JP" sz="1200" dirty="0"/>
              <a:t>　『日本書記（上）全現代語訳』</a:t>
            </a:r>
            <a:r>
              <a:rPr lang="en-US" altLang="ja-JP" sz="1200" dirty="0"/>
              <a:t> </a:t>
            </a:r>
            <a:r>
              <a:rPr lang="ja-JP" altLang="ja-JP" sz="1200" dirty="0"/>
              <a:t>講談社学術文庫</a:t>
            </a:r>
            <a:r>
              <a:rPr lang="en-US" altLang="ja-JP" sz="1200" dirty="0"/>
              <a:t>833</a:t>
            </a:r>
            <a:endParaRPr lang="ja-JP" altLang="ja-JP" sz="1200" dirty="0"/>
          </a:p>
          <a:p>
            <a:r>
              <a:rPr lang="ja-JP" altLang="ja-JP" sz="1200" dirty="0"/>
              <a:t>宇治谷 孟　</a:t>
            </a:r>
            <a:r>
              <a:rPr lang="en-US" altLang="ja-JP" sz="1200" dirty="0"/>
              <a:t>1988</a:t>
            </a:r>
            <a:r>
              <a:rPr lang="ja-JP" altLang="ja-JP" sz="1200" dirty="0"/>
              <a:t>　『日本書記（下）全現代語訳』</a:t>
            </a:r>
            <a:r>
              <a:rPr lang="en-US" altLang="ja-JP" sz="1200" dirty="0"/>
              <a:t> </a:t>
            </a:r>
            <a:r>
              <a:rPr lang="ja-JP" altLang="ja-JP" sz="1200" dirty="0"/>
              <a:t>講談社学術文庫</a:t>
            </a:r>
            <a:r>
              <a:rPr lang="en-US" altLang="ja-JP" sz="1200" dirty="0"/>
              <a:t>834</a:t>
            </a:r>
          </a:p>
          <a:p>
            <a:r>
              <a:rPr lang="ja-JP" altLang="en-US" sz="1200" dirty="0"/>
              <a:t>宇野正美　</a:t>
            </a:r>
            <a:r>
              <a:rPr lang="en-US" altLang="ja-JP" sz="1200" dirty="0"/>
              <a:t>1992    『</a:t>
            </a:r>
            <a:r>
              <a:rPr lang="ja-JP" altLang="en-US" sz="1200" dirty="0"/>
              <a:t>古代ユダヤは日本に封印された</a:t>
            </a:r>
            <a:r>
              <a:rPr lang="en-US" altLang="ja-JP" sz="1200" dirty="0"/>
              <a:t>』 </a:t>
            </a:r>
            <a:r>
              <a:rPr lang="ja-JP" altLang="en-US" sz="1200" dirty="0"/>
              <a:t>日本文芸社</a:t>
            </a:r>
          </a:p>
          <a:p>
            <a:r>
              <a:rPr lang="ja-JP" altLang="ja-JP" sz="1200" dirty="0"/>
              <a:t>梅原 猛　</a:t>
            </a:r>
            <a:r>
              <a:rPr lang="en-US" altLang="ja-JP" sz="1200" dirty="0"/>
              <a:t>2010</a:t>
            </a:r>
            <a:r>
              <a:rPr lang="ja-JP" altLang="ja-JP" sz="1200" dirty="0"/>
              <a:t>　『葬られた王朝　古代出雲の謎を解く』</a:t>
            </a:r>
            <a:r>
              <a:rPr lang="en-US" altLang="ja-JP" sz="1200" dirty="0"/>
              <a:t> </a:t>
            </a:r>
            <a:r>
              <a:rPr lang="ja-JP" altLang="ja-JP" sz="1200" dirty="0"/>
              <a:t>新潮社</a:t>
            </a:r>
          </a:p>
        </p:txBody>
      </p:sp>
      <p:sp>
        <p:nvSpPr>
          <p:cNvPr id="5" name="テキスト ボックス 4"/>
          <p:cNvSpPr txBox="1"/>
          <p:nvPr/>
        </p:nvSpPr>
        <p:spPr>
          <a:xfrm>
            <a:off x="7048872" y="1344216"/>
            <a:ext cx="5040559" cy="6555641"/>
          </a:xfrm>
          <a:prstGeom prst="rect">
            <a:avLst/>
          </a:prstGeom>
          <a:noFill/>
          <a:ln>
            <a:solidFill>
              <a:schemeClr val="accent1"/>
            </a:solidFill>
          </a:ln>
        </p:spPr>
        <p:txBody>
          <a:bodyPr wrap="square" rtlCol="0">
            <a:spAutoFit/>
          </a:bodyPr>
          <a:lstStyle/>
          <a:p>
            <a:r>
              <a:rPr lang="ja-JP" altLang="ja-JP" sz="1200" dirty="0"/>
              <a:t>梅原 猛　</a:t>
            </a:r>
            <a:r>
              <a:rPr lang="en-US" altLang="ja-JP" sz="1200" dirty="0"/>
              <a:t>2011</a:t>
            </a:r>
            <a:r>
              <a:rPr lang="ja-JP" altLang="ja-JP" sz="1200" dirty="0"/>
              <a:t>　『海人と天皇（上）日本とはなにか』</a:t>
            </a:r>
            <a:r>
              <a:rPr lang="en-US" altLang="ja-JP" sz="1200" dirty="0"/>
              <a:t> </a:t>
            </a:r>
            <a:r>
              <a:rPr lang="ja-JP" altLang="ja-JP" sz="1200" dirty="0"/>
              <a:t>朝日新聞出版</a:t>
            </a:r>
            <a:r>
              <a:rPr lang="en-US" altLang="ja-JP" sz="1200" dirty="0"/>
              <a:t> </a:t>
            </a:r>
            <a:r>
              <a:rPr lang="ja-JP" altLang="ja-JP" sz="1200" dirty="0"/>
              <a:t>朝日文庫</a:t>
            </a:r>
            <a:endParaRPr lang="ja-JP" altLang="en-US" sz="1200" dirty="0"/>
          </a:p>
          <a:p>
            <a:r>
              <a:rPr lang="ja-JP" altLang="ja-JP" sz="1200" dirty="0"/>
              <a:t>梅原 猛　</a:t>
            </a:r>
            <a:r>
              <a:rPr lang="en-US" altLang="ja-JP" sz="1200" dirty="0"/>
              <a:t>2011</a:t>
            </a:r>
            <a:r>
              <a:rPr lang="ja-JP" altLang="ja-JP" sz="1200" dirty="0"/>
              <a:t>　『海人と天皇（中）日本とはなにか』</a:t>
            </a:r>
            <a:r>
              <a:rPr lang="en-US" altLang="ja-JP" sz="1200" dirty="0"/>
              <a:t> </a:t>
            </a:r>
            <a:r>
              <a:rPr lang="ja-JP" altLang="ja-JP" sz="1200" dirty="0"/>
              <a:t>朝日新聞出版</a:t>
            </a:r>
            <a:r>
              <a:rPr lang="en-US" altLang="ja-JP" sz="1200" dirty="0"/>
              <a:t> </a:t>
            </a:r>
            <a:r>
              <a:rPr lang="ja-JP" altLang="ja-JP" sz="1200" dirty="0"/>
              <a:t>朝日文庫</a:t>
            </a:r>
          </a:p>
          <a:p>
            <a:r>
              <a:rPr lang="ja-JP" altLang="ja-JP" sz="1200" dirty="0"/>
              <a:t>梅原 猛　</a:t>
            </a:r>
            <a:r>
              <a:rPr lang="en-US" altLang="ja-JP" sz="1200" dirty="0"/>
              <a:t>2011</a:t>
            </a:r>
            <a:r>
              <a:rPr lang="ja-JP" altLang="ja-JP" sz="1200" dirty="0"/>
              <a:t>　『海人と天皇（下）日本とはなにか』</a:t>
            </a:r>
            <a:r>
              <a:rPr lang="en-US" altLang="ja-JP" sz="1200" dirty="0"/>
              <a:t> </a:t>
            </a:r>
            <a:r>
              <a:rPr lang="ja-JP" altLang="ja-JP" sz="1200" dirty="0"/>
              <a:t>朝日新聞出版</a:t>
            </a:r>
            <a:r>
              <a:rPr lang="en-US" altLang="ja-JP" sz="1200" dirty="0"/>
              <a:t> </a:t>
            </a:r>
            <a:r>
              <a:rPr lang="ja-JP" altLang="ja-JP" sz="1200" dirty="0"/>
              <a:t>朝日文庫</a:t>
            </a:r>
          </a:p>
          <a:p>
            <a:r>
              <a:rPr lang="ja-JP" altLang="ja-JP" sz="1200" dirty="0"/>
              <a:t>梅原 猛　</a:t>
            </a:r>
            <a:r>
              <a:rPr lang="en-US" altLang="ja-JP" sz="1200" dirty="0"/>
              <a:t>2013</a:t>
            </a:r>
            <a:r>
              <a:rPr lang="ja-JP" altLang="ja-JP" sz="1200" dirty="0"/>
              <a:t>　『縄文の神秘』</a:t>
            </a:r>
            <a:r>
              <a:rPr lang="en-US" altLang="ja-JP" sz="1200" dirty="0"/>
              <a:t> </a:t>
            </a:r>
            <a:r>
              <a:rPr lang="ja-JP" altLang="ja-JP" sz="1200" dirty="0"/>
              <a:t>学研パブリッシング　学研</a:t>
            </a:r>
            <a:r>
              <a:rPr lang="en-US" altLang="ja-JP" sz="1200" dirty="0"/>
              <a:t>M</a:t>
            </a:r>
            <a:r>
              <a:rPr lang="ja-JP" altLang="ja-JP" sz="1200" dirty="0"/>
              <a:t>文庫</a:t>
            </a:r>
          </a:p>
          <a:p>
            <a:r>
              <a:rPr lang="ja-JP" altLang="en-US" sz="1200" dirty="0"/>
              <a:t>太田 明　</a:t>
            </a:r>
            <a:r>
              <a:rPr lang="en-US" altLang="ja-JP" sz="1200" dirty="0"/>
              <a:t>1992</a:t>
            </a:r>
            <a:r>
              <a:rPr lang="ja-JP" altLang="en-US" sz="1200" dirty="0"/>
              <a:t>　</a:t>
            </a:r>
            <a:r>
              <a:rPr lang="en-US" altLang="ja-JP" sz="1200" dirty="0"/>
              <a:t>『</a:t>
            </a:r>
            <a:r>
              <a:rPr lang="ja-JP" altLang="en-US" sz="1200" dirty="0"/>
              <a:t>日本古代遺跡の謎と驚異</a:t>
            </a:r>
            <a:r>
              <a:rPr lang="en-US" altLang="ja-JP" sz="1200" dirty="0"/>
              <a:t>―</a:t>
            </a:r>
            <a:r>
              <a:rPr lang="ja-JP" altLang="en-US" sz="1200" dirty="0"/>
              <a:t>遺跡ネットワークが語る壮大な</a:t>
            </a:r>
            <a:endParaRPr lang="en-US" altLang="ja-JP" sz="1200" dirty="0"/>
          </a:p>
          <a:p>
            <a:r>
              <a:rPr lang="ja-JP" altLang="en-US" sz="1200" dirty="0"/>
              <a:t>　　　　　　　　　　「地球幾何学」の驚異</a:t>
            </a:r>
            <a:r>
              <a:rPr lang="en-US" altLang="ja-JP" sz="1200" dirty="0"/>
              <a:t>! 』</a:t>
            </a:r>
            <a:r>
              <a:rPr lang="ja-JP" altLang="en-US" sz="1200" dirty="0"/>
              <a:t>　ラクダブックス　日本文芸社</a:t>
            </a:r>
            <a:endParaRPr lang="en-US" altLang="ja-JP" sz="1200" dirty="0"/>
          </a:p>
          <a:p>
            <a:r>
              <a:rPr lang="ja-JP" altLang="en-US" sz="1200" dirty="0"/>
              <a:t>大谷光雄　</a:t>
            </a:r>
            <a:r>
              <a:rPr lang="en-US" altLang="ja-JP" sz="1200" dirty="0"/>
              <a:t>1976</a:t>
            </a:r>
            <a:r>
              <a:rPr lang="ja-JP" altLang="en-US" sz="1200" dirty="0"/>
              <a:t>　</a:t>
            </a:r>
            <a:r>
              <a:rPr lang="en-US" altLang="ja-JP" sz="1200" dirty="0"/>
              <a:t>『</a:t>
            </a:r>
            <a:r>
              <a:rPr lang="ja-JP" altLang="en-US" sz="1200" dirty="0"/>
              <a:t>古代の歴日</a:t>
            </a:r>
            <a:r>
              <a:rPr lang="en-US" altLang="ja-JP" sz="1200" dirty="0"/>
              <a:t>』 </a:t>
            </a:r>
            <a:r>
              <a:rPr lang="ja-JP" altLang="en-US" sz="1200" dirty="0"/>
              <a:t>雄山閣出版</a:t>
            </a:r>
            <a:endParaRPr lang="en-US" altLang="ja-JP" sz="1200" dirty="0"/>
          </a:p>
          <a:p>
            <a:r>
              <a:rPr lang="ja-JP" altLang="ja-JP" sz="1200" dirty="0"/>
              <a:t>大津 透　</a:t>
            </a:r>
            <a:r>
              <a:rPr lang="en-US" altLang="ja-JP" sz="1200" dirty="0"/>
              <a:t>2017</a:t>
            </a:r>
            <a:r>
              <a:rPr lang="ja-JP" altLang="ja-JP" sz="1200" dirty="0"/>
              <a:t>　</a:t>
            </a:r>
            <a:r>
              <a:rPr lang="en-US" altLang="ja-JP" sz="1200" dirty="0"/>
              <a:t>  </a:t>
            </a:r>
            <a:r>
              <a:rPr lang="ja-JP" altLang="ja-JP" sz="1200" dirty="0"/>
              <a:t>『天皇の歴史①　神話から歴史へ』</a:t>
            </a:r>
            <a:r>
              <a:rPr lang="en-US" altLang="ja-JP" sz="1200" dirty="0"/>
              <a:t> </a:t>
            </a:r>
            <a:r>
              <a:rPr lang="ja-JP" altLang="ja-JP" sz="1200" dirty="0"/>
              <a:t>講談社学術文庫</a:t>
            </a:r>
            <a:r>
              <a:rPr lang="en-US" altLang="ja-JP" sz="1200" dirty="0"/>
              <a:t> 2481</a:t>
            </a:r>
            <a:endParaRPr lang="ja-JP" altLang="ja-JP" sz="1200" dirty="0"/>
          </a:p>
          <a:p>
            <a:r>
              <a:rPr lang="ja-JP" altLang="ja-JP" sz="1200" dirty="0"/>
              <a:t>大塚初重　</a:t>
            </a:r>
            <a:r>
              <a:rPr lang="en-US" altLang="ja-JP" sz="1200" dirty="0"/>
              <a:t>2012</a:t>
            </a:r>
            <a:r>
              <a:rPr lang="ja-JP" altLang="ja-JP" sz="1200" dirty="0"/>
              <a:t>　『「考古学」最新講義　古墳と被葬者の謎にせまる』</a:t>
            </a:r>
            <a:r>
              <a:rPr lang="en-US" altLang="ja-JP" sz="1200" dirty="0"/>
              <a:t> </a:t>
            </a:r>
            <a:r>
              <a:rPr lang="ja-JP" altLang="ja-JP" sz="1200" dirty="0"/>
              <a:t>祥伝社</a:t>
            </a:r>
          </a:p>
          <a:p>
            <a:r>
              <a:rPr lang="ja-JP" altLang="ja-JP" sz="1200" dirty="0"/>
              <a:t>大橋信弥　</a:t>
            </a:r>
            <a:r>
              <a:rPr lang="en-US" altLang="ja-JP" sz="1200" dirty="0"/>
              <a:t>1984</a:t>
            </a:r>
            <a:r>
              <a:rPr lang="ja-JP" altLang="ja-JP" sz="1200" dirty="0"/>
              <a:t>　『日本古代国家の成立と息長氏』</a:t>
            </a:r>
            <a:r>
              <a:rPr lang="en-US" altLang="ja-JP" sz="1200" dirty="0"/>
              <a:t> </a:t>
            </a:r>
            <a:r>
              <a:rPr lang="ja-JP" altLang="ja-JP" sz="1200" dirty="0"/>
              <a:t>吉川弘文館</a:t>
            </a:r>
          </a:p>
          <a:p>
            <a:r>
              <a:rPr lang="ja-JP" altLang="ja-JP" sz="1200" dirty="0"/>
              <a:t>大平 裕　</a:t>
            </a:r>
            <a:r>
              <a:rPr lang="en-US" altLang="ja-JP" sz="1200" dirty="0"/>
              <a:t>2013</a:t>
            </a:r>
            <a:r>
              <a:rPr lang="ja-JP" altLang="ja-JP" sz="1200" dirty="0"/>
              <a:t>　『知っていますか、任那日本府　韓国がけっして教えない</a:t>
            </a:r>
            <a:endParaRPr lang="en-US" altLang="ja-JP" sz="1200" dirty="0"/>
          </a:p>
          <a:p>
            <a:r>
              <a:rPr lang="en-US" altLang="ja-JP" sz="1200" dirty="0"/>
              <a:t>                             </a:t>
            </a:r>
            <a:r>
              <a:rPr lang="ja-JP" altLang="ja-JP" sz="1200" dirty="0"/>
              <a:t>歴史』</a:t>
            </a:r>
            <a:r>
              <a:rPr lang="en-US" altLang="ja-JP" sz="1200" dirty="0"/>
              <a:t> PHP</a:t>
            </a:r>
            <a:r>
              <a:rPr lang="ja-JP" altLang="ja-JP" sz="1200" dirty="0"/>
              <a:t>研究所</a:t>
            </a:r>
          </a:p>
          <a:p>
            <a:r>
              <a:rPr lang="ja-JP" altLang="ja-JP" sz="1200" dirty="0"/>
              <a:t>岡村秀典　</a:t>
            </a:r>
            <a:r>
              <a:rPr lang="en-US" altLang="ja-JP" sz="1200" dirty="0"/>
              <a:t>2017</a:t>
            </a:r>
            <a:r>
              <a:rPr lang="ja-JP" altLang="ja-JP" sz="1200" dirty="0"/>
              <a:t>　『鏡が語る古代史』</a:t>
            </a:r>
            <a:r>
              <a:rPr lang="en-US" altLang="ja-JP" sz="1200" dirty="0"/>
              <a:t> </a:t>
            </a:r>
            <a:r>
              <a:rPr lang="ja-JP" altLang="ja-JP" sz="1200" dirty="0"/>
              <a:t>岩波新書</a:t>
            </a:r>
            <a:r>
              <a:rPr lang="en-US" altLang="ja-JP" sz="1200" dirty="0"/>
              <a:t>1664</a:t>
            </a:r>
            <a:endParaRPr lang="ja-JP" altLang="ja-JP" sz="1200" dirty="0"/>
          </a:p>
          <a:p>
            <a:r>
              <a:rPr lang="ja-JP" altLang="ja-JP" sz="1200" dirty="0"/>
              <a:t>岡谷公二　</a:t>
            </a:r>
            <a:r>
              <a:rPr lang="en-US" altLang="ja-JP" sz="1200" dirty="0"/>
              <a:t>2016</a:t>
            </a:r>
            <a:r>
              <a:rPr lang="ja-JP" altLang="ja-JP" sz="1200" dirty="0"/>
              <a:t>　『伊勢と出雲　韓神と鉄』</a:t>
            </a:r>
            <a:r>
              <a:rPr lang="en-US" altLang="ja-JP" sz="1200" dirty="0"/>
              <a:t> </a:t>
            </a:r>
            <a:r>
              <a:rPr lang="ja-JP" altLang="ja-JP" sz="1200" dirty="0"/>
              <a:t>平凡社新書</a:t>
            </a:r>
            <a:r>
              <a:rPr lang="en-US" altLang="ja-JP" sz="1200" dirty="0"/>
              <a:t>821</a:t>
            </a:r>
            <a:endParaRPr lang="ja-JP" altLang="ja-JP" sz="1200" dirty="0"/>
          </a:p>
          <a:p>
            <a:r>
              <a:rPr lang="ja-JP" altLang="ja-JP" sz="1200" dirty="0"/>
              <a:t>加藤鎌吉・仁藤敦史・設楽博己　『</a:t>
            </a:r>
            <a:r>
              <a:rPr lang="en-US" altLang="ja-JP" sz="1200" dirty="0"/>
              <a:t>NHK</a:t>
            </a:r>
            <a:r>
              <a:rPr lang="ja-JP" altLang="ja-JP" sz="1200" dirty="0"/>
              <a:t>さかのぼり日本史外交編</a:t>
            </a:r>
            <a:r>
              <a:rPr lang="en-US" altLang="ja-JP" sz="1200" dirty="0"/>
              <a:t> [10] </a:t>
            </a:r>
          </a:p>
          <a:p>
            <a:r>
              <a:rPr lang="en-US" altLang="ja-JP" sz="1200" dirty="0"/>
              <a:t>                               </a:t>
            </a:r>
            <a:r>
              <a:rPr lang="ja-JP" altLang="ja-JP" sz="1200" dirty="0"/>
              <a:t>飛鳥～縄文こうして国が生まれた－なぜ、列島に「日本」</a:t>
            </a:r>
            <a:endParaRPr lang="en-US" altLang="ja-JP" sz="1200" dirty="0"/>
          </a:p>
          <a:p>
            <a:r>
              <a:rPr lang="en-US" altLang="ja-JP" sz="1200" dirty="0"/>
              <a:t>                               </a:t>
            </a:r>
            <a:r>
              <a:rPr lang="ja-JP" altLang="ja-JP" sz="1200" dirty="0"/>
              <a:t>という国ができたか』</a:t>
            </a:r>
            <a:r>
              <a:rPr lang="en-US" altLang="ja-JP" sz="1200" dirty="0"/>
              <a:t> NHK</a:t>
            </a:r>
            <a:r>
              <a:rPr lang="ja-JP" altLang="ja-JP" sz="1200" dirty="0"/>
              <a:t>出版</a:t>
            </a:r>
          </a:p>
          <a:p>
            <a:r>
              <a:rPr lang="ja-JP" altLang="ja-JP" sz="1200" dirty="0"/>
              <a:t>加藤鎌吉　</a:t>
            </a:r>
            <a:r>
              <a:rPr lang="en-US" altLang="ja-JP" sz="1200" dirty="0"/>
              <a:t>2017</a:t>
            </a:r>
            <a:r>
              <a:rPr lang="ja-JP" altLang="ja-JP" sz="1200" dirty="0"/>
              <a:t>　『渡来氏族の謎』</a:t>
            </a:r>
            <a:r>
              <a:rPr lang="en-US" altLang="ja-JP" sz="1200" dirty="0"/>
              <a:t> </a:t>
            </a:r>
            <a:r>
              <a:rPr lang="ja-JP" altLang="ja-JP" sz="1200" dirty="0"/>
              <a:t>祥伝社新書</a:t>
            </a:r>
            <a:r>
              <a:rPr lang="en-US" altLang="ja-JP" sz="1200" dirty="0"/>
              <a:t>510</a:t>
            </a:r>
            <a:endParaRPr lang="ja-JP" altLang="ja-JP" sz="1200" dirty="0"/>
          </a:p>
          <a:p>
            <a:r>
              <a:rPr lang="ja-JP" altLang="ja-JP" sz="1200" dirty="0"/>
              <a:t>門脇禎二　</a:t>
            </a:r>
            <a:r>
              <a:rPr lang="en-US" altLang="ja-JP" sz="1200" dirty="0"/>
              <a:t>1976</a:t>
            </a:r>
            <a:r>
              <a:rPr lang="ja-JP" altLang="ja-JP" sz="1200" dirty="0"/>
              <a:t>　『出雲の古代史』</a:t>
            </a:r>
            <a:r>
              <a:rPr lang="en-US" altLang="ja-JP" sz="1200" dirty="0"/>
              <a:t> NHK</a:t>
            </a:r>
            <a:r>
              <a:rPr lang="ja-JP" altLang="ja-JP" sz="1200" dirty="0"/>
              <a:t>ブックス</a:t>
            </a:r>
            <a:r>
              <a:rPr lang="en-US" altLang="ja-JP" sz="1200" dirty="0"/>
              <a:t>268</a:t>
            </a:r>
            <a:endParaRPr lang="ja-JP" altLang="ja-JP" sz="1200" dirty="0"/>
          </a:p>
          <a:p>
            <a:r>
              <a:rPr lang="ja-JP" altLang="ja-JP" sz="1200" dirty="0"/>
              <a:t>門脇禎二　</a:t>
            </a:r>
            <a:r>
              <a:rPr lang="en-US" altLang="ja-JP" sz="1200" dirty="0"/>
              <a:t>2000</a:t>
            </a:r>
            <a:r>
              <a:rPr lang="ja-JP" altLang="ja-JP" sz="1200" dirty="0"/>
              <a:t>　『葛城と古代国家』</a:t>
            </a:r>
            <a:r>
              <a:rPr lang="en-US" altLang="ja-JP" sz="1200" dirty="0"/>
              <a:t> </a:t>
            </a:r>
            <a:r>
              <a:rPr lang="ja-JP" altLang="ja-JP" sz="1200" dirty="0"/>
              <a:t>講談社学術文庫</a:t>
            </a:r>
            <a:r>
              <a:rPr lang="en-US" altLang="ja-JP" sz="1200" dirty="0"/>
              <a:t>1429</a:t>
            </a:r>
            <a:endParaRPr lang="ja-JP" altLang="ja-JP" sz="1200" dirty="0"/>
          </a:p>
          <a:p>
            <a:r>
              <a:rPr lang="ja-JP" altLang="ja-JP" sz="1200" dirty="0"/>
              <a:t>蒲池明弘　</a:t>
            </a:r>
            <a:r>
              <a:rPr lang="en-US" altLang="ja-JP" sz="1200" dirty="0"/>
              <a:t>2017</a:t>
            </a:r>
            <a:r>
              <a:rPr lang="ja-JP" altLang="ja-JP" sz="1200" dirty="0"/>
              <a:t>　『火山で読み解く古事記の謎』</a:t>
            </a:r>
            <a:r>
              <a:rPr lang="en-US" altLang="ja-JP" sz="1200" dirty="0"/>
              <a:t> </a:t>
            </a:r>
            <a:r>
              <a:rPr lang="ja-JP" altLang="ja-JP" sz="1200" dirty="0"/>
              <a:t>文春新書</a:t>
            </a:r>
            <a:r>
              <a:rPr lang="en-US" altLang="ja-JP" sz="1200" dirty="0"/>
              <a:t>1122</a:t>
            </a:r>
            <a:endParaRPr lang="ja-JP" altLang="ja-JP" sz="1200" dirty="0"/>
          </a:p>
          <a:p>
            <a:r>
              <a:rPr lang="ja-JP" altLang="ja-JP" sz="1200" dirty="0"/>
              <a:t>川端祐人、海部陽介　</a:t>
            </a:r>
            <a:r>
              <a:rPr lang="en-US" altLang="ja-JP" sz="1200" dirty="0"/>
              <a:t>2017</a:t>
            </a:r>
            <a:r>
              <a:rPr lang="ja-JP" altLang="ja-JP" sz="1200" dirty="0"/>
              <a:t>　『我々はなぜ我々だけなのか　</a:t>
            </a:r>
            <a:endParaRPr lang="en-US" altLang="ja-JP" sz="1200" dirty="0"/>
          </a:p>
          <a:p>
            <a:r>
              <a:rPr lang="en-US" altLang="ja-JP" sz="1200" dirty="0"/>
              <a:t>                                 </a:t>
            </a:r>
            <a:r>
              <a:rPr lang="ja-JP" altLang="ja-JP" sz="1200" dirty="0"/>
              <a:t>アジアから消えた多様な「人類」たち』</a:t>
            </a:r>
            <a:r>
              <a:rPr lang="en-US" altLang="ja-JP" sz="1200" dirty="0"/>
              <a:t> </a:t>
            </a:r>
            <a:r>
              <a:rPr lang="ja-JP" altLang="ja-JP" sz="1200" dirty="0"/>
              <a:t>講談社　</a:t>
            </a:r>
            <a:endParaRPr lang="en-US" altLang="ja-JP" sz="1200" dirty="0"/>
          </a:p>
          <a:p>
            <a:r>
              <a:rPr lang="en-US" altLang="ja-JP" sz="1200" dirty="0"/>
              <a:t>                                 BLU BACKS B-2037</a:t>
            </a:r>
            <a:endParaRPr lang="ja-JP" altLang="ja-JP" sz="1200" dirty="0"/>
          </a:p>
          <a:p>
            <a:r>
              <a:rPr lang="ja-JP" altLang="ja-JP" sz="1200" dirty="0"/>
              <a:t>河内春人　</a:t>
            </a:r>
            <a:r>
              <a:rPr lang="en-US" altLang="ja-JP" sz="1200" dirty="0"/>
              <a:t>2018</a:t>
            </a:r>
            <a:r>
              <a:rPr lang="ja-JP" altLang="ja-JP" sz="1200" dirty="0"/>
              <a:t>　『倭の五王　王位継承と五世紀の東アジア』</a:t>
            </a:r>
            <a:r>
              <a:rPr lang="en-US" altLang="ja-JP" sz="1200" dirty="0"/>
              <a:t> </a:t>
            </a:r>
            <a:r>
              <a:rPr lang="ja-JP" altLang="ja-JP" sz="1200" dirty="0"/>
              <a:t>中公新書</a:t>
            </a:r>
            <a:r>
              <a:rPr lang="en-US" altLang="ja-JP" sz="1200" dirty="0"/>
              <a:t>2470</a:t>
            </a:r>
            <a:endParaRPr lang="ja-JP" altLang="ja-JP" sz="1200" dirty="0"/>
          </a:p>
          <a:p>
            <a:r>
              <a:rPr lang="ja-JP" altLang="en-US" sz="1200" dirty="0"/>
              <a:t>菊池山哉　</a:t>
            </a:r>
            <a:r>
              <a:rPr lang="en-US" altLang="ja-JP" sz="1200" dirty="0"/>
              <a:t>1967  『</a:t>
            </a:r>
            <a:r>
              <a:rPr lang="ja-JP" altLang="en-US" sz="1200" dirty="0"/>
              <a:t>蝦夷と天ノ朝の研究</a:t>
            </a:r>
            <a:r>
              <a:rPr lang="en-US" altLang="ja-JP" sz="1200" dirty="0"/>
              <a:t>』</a:t>
            </a:r>
            <a:r>
              <a:rPr lang="ja-JP" altLang="en-US" sz="1200" dirty="0"/>
              <a:t>東京史談会 </a:t>
            </a:r>
            <a:r>
              <a:rPr lang="en-US" altLang="ja-JP" sz="1200" dirty="0"/>
              <a:t>1966</a:t>
            </a:r>
          </a:p>
          <a:p>
            <a:r>
              <a:rPr lang="ja-JP" altLang="ja-JP" sz="1200" dirty="0"/>
              <a:t>木下正史　</a:t>
            </a:r>
            <a:r>
              <a:rPr lang="en-US" altLang="ja-JP" sz="1200" dirty="0"/>
              <a:t>2013</a:t>
            </a:r>
            <a:r>
              <a:rPr lang="ja-JP" altLang="ja-JP" sz="1200" dirty="0"/>
              <a:t>　『日本古代の歴史①　倭国のなりたち』</a:t>
            </a:r>
            <a:r>
              <a:rPr lang="en-US" altLang="ja-JP" sz="1200" dirty="0"/>
              <a:t> </a:t>
            </a:r>
            <a:r>
              <a:rPr lang="ja-JP" altLang="ja-JP" sz="1200" dirty="0"/>
              <a:t>吉川弘文館</a:t>
            </a:r>
          </a:p>
          <a:p>
            <a:r>
              <a:rPr lang="ja-JP" altLang="ja-JP" sz="1200" dirty="0"/>
              <a:t>金 容雲　</a:t>
            </a:r>
            <a:r>
              <a:rPr lang="en-US" altLang="ja-JP" sz="1200" dirty="0"/>
              <a:t>2009</a:t>
            </a:r>
            <a:r>
              <a:rPr lang="ja-JP" altLang="ja-JP" sz="1200" dirty="0"/>
              <a:t>　『日本語の正体　倭の大王は百済語で話す』</a:t>
            </a:r>
            <a:r>
              <a:rPr lang="en-US" altLang="ja-JP" sz="1200" dirty="0"/>
              <a:t> </a:t>
            </a:r>
            <a:r>
              <a:rPr lang="ja-JP" altLang="ja-JP" sz="1200" dirty="0"/>
              <a:t>三五館</a:t>
            </a:r>
          </a:p>
          <a:p>
            <a:r>
              <a:rPr lang="ja-JP" altLang="ja-JP" sz="1200" dirty="0"/>
              <a:t>金 達寿　</a:t>
            </a:r>
            <a:r>
              <a:rPr lang="en-US" altLang="ja-JP" sz="1200" dirty="0"/>
              <a:t>1985</a:t>
            </a:r>
            <a:r>
              <a:rPr lang="ja-JP" altLang="ja-JP" sz="1200" dirty="0"/>
              <a:t>　『日本古代史と朝鮮』</a:t>
            </a:r>
            <a:r>
              <a:rPr lang="en-US" altLang="ja-JP" sz="1200" dirty="0"/>
              <a:t> </a:t>
            </a:r>
            <a:r>
              <a:rPr lang="ja-JP" altLang="ja-JP" sz="1200" dirty="0"/>
              <a:t>講談社学術文庫</a:t>
            </a:r>
            <a:r>
              <a:rPr lang="en-US" altLang="ja-JP" sz="1200" dirty="0"/>
              <a:t>702</a:t>
            </a:r>
            <a:endParaRPr lang="ja-JP" altLang="ja-JP" sz="1200" dirty="0"/>
          </a:p>
          <a:p>
            <a:r>
              <a:rPr lang="ja-JP" altLang="ja-JP" sz="1200" dirty="0"/>
              <a:t>金 達寿　</a:t>
            </a:r>
            <a:r>
              <a:rPr lang="en-US" altLang="ja-JP" sz="1200" dirty="0"/>
              <a:t>1986</a:t>
            </a:r>
            <a:r>
              <a:rPr lang="ja-JP" altLang="ja-JP" sz="1200" dirty="0"/>
              <a:t>　『古代朝鮮と日本文化　神々のふるさと』</a:t>
            </a:r>
            <a:endParaRPr lang="en-US" altLang="ja-JP" sz="1200" dirty="0"/>
          </a:p>
          <a:p>
            <a:r>
              <a:rPr lang="en-US" altLang="ja-JP" sz="1200" dirty="0"/>
              <a:t>                              </a:t>
            </a:r>
            <a:r>
              <a:rPr lang="ja-JP" altLang="ja-JP" sz="1200" dirty="0"/>
              <a:t>講談社学術文庫</a:t>
            </a:r>
            <a:r>
              <a:rPr lang="en-US" altLang="ja-JP" sz="1200" dirty="0"/>
              <a:t>1986</a:t>
            </a:r>
            <a:endParaRPr lang="ja-JP" altLang="ja-JP" sz="1200" dirty="0"/>
          </a:p>
          <a:p>
            <a:r>
              <a:rPr lang="ja-JP" altLang="ja-JP" sz="1200" dirty="0"/>
              <a:t>日下雅義　</a:t>
            </a:r>
            <a:r>
              <a:rPr lang="en-US" altLang="ja-JP" sz="1200" dirty="0"/>
              <a:t>2012</a:t>
            </a:r>
            <a:r>
              <a:rPr lang="ja-JP" altLang="ja-JP" sz="1200" dirty="0"/>
              <a:t>　『地形からみた歴史　古代景観を復元する』</a:t>
            </a:r>
            <a:endParaRPr lang="en-US" altLang="ja-JP" sz="1200" dirty="0"/>
          </a:p>
          <a:p>
            <a:r>
              <a:rPr lang="en-US" altLang="ja-JP" sz="1200" dirty="0"/>
              <a:t>                              </a:t>
            </a:r>
            <a:r>
              <a:rPr lang="ja-JP" altLang="ja-JP" sz="1200" dirty="0"/>
              <a:t>講談社学術文庫</a:t>
            </a:r>
            <a:r>
              <a:rPr lang="en-US" altLang="ja-JP" sz="1200" dirty="0"/>
              <a:t>2143</a:t>
            </a:r>
          </a:p>
          <a:p>
            <a:r>
              <a:rPr lang="ja-JP" altLang="en-US" sz="1200" dirty="0"/>
              <a:t>倉本一宏　</a:t>
            </a:r>
            <a:r>
              <a:rPr lang="en-US" altLang="ja-JP" sz="1200" dirty="0"/>
              <a:t>2017</a:t>
            </a:r>
            <a:r>
              <a:rPr lang="ja-JP" altLang="en-US" sz="1200" dirty="0"/>
              <a:t>　藤原氏－権力中枢の一族　中公新書</a:t>
            </a:r>
            <a:r>
              <a:rPr lang="en-US" altLang="ja-JP" sz="1200" dirty="0"/>
              <a:t>2464</a:t>
            </a:r>
            <a:endParaRPr lang="ja-JP" altLang="ja-JP" sz="1200" dirty="0"/>
          </a:p>
          <a:p>
            <a:r>
              <a:rPr lang="ja-JP" altLang="en-US" sz="1200" dirty="0"/>
              <a:t>後藤 明　　</a:t>
            </a:r>
            <a:r>
              <a:rPr lang="en-US" altLang="ja-JP" sz="1200" dirty="0"/>
              <a:t>2017</a:t>
            </a:r>
            <a:r>
              <a:rPr lang="ja-JP" altLang="en-US" sz="1200" dirty="0"/>
              <a:t>　世界神話学入門　講談社現代新書</a:t>
            </a:r>
            <a:r>
              <a:rPr lang="en-US" altLang="ja-JP" sz="1200" dirty="0"/>
              <a:t>2457</a:t>
            </a:r>
          </a:p>
        </p:txBody>
      </p:sp>
      <p:sp>
        <p:nvSpPr>
          <p:cNvPr id="6" name="テキスト ボックス 5"/>
          <p:cNvSpPr txBox="1"/>
          <p:nvPr/>
        </p:nvSpPr>
        <p:spPr>
          <a:xfrm>
            <a:off x="5896744" y="840160"/>
            <a:ext cx="341760" cy="369332"/>
          </a:xfrm>
          <a:prstGeom prst="rect">
            <a:avLst/>
          </a:prstGeom>
          <a:noFill/>
        </p:spPr>
        <p:txBody>
          <a:bodyPr wrap="none" rtlCol="0">
            <a:spAutoFit/>
          </a:bodyPr>
          <a:lstStyle/>
          <a:p>
            <a:r>
              <a:rPr kumimoji="1" lang="ja-JP" altLang="en-US" sz="1800" b="1" dirty="0"/>
              <a:t>１</a:t>
            </a:r>
          </a:p>
        </p:txBody>
      </p:sp>
      <p:sp>
        <p:nvSpPr>
          <p:cNvPr id="7" name="テキスト ボックス 6"/>
          <p:cNvSpPr txBox="1"/>
          <p:nvPr/>
        </p:nvSpPr>
        <p:spPr>
          <a:xfrm>
            <a:off x="11675664" y="840160"/>
            <a:ext cx="341760" cy="369332"/>
          </a:xfrm>
          <a:prstGeom prst="rect">
            <a:avLst/>
          </a:prstGeom>
          <a:noFill/>
        </p:spPr>
        <p:txBody>
          <a:bodyPr wrap="none" rtlCol="0">
            <a:spAutoFit/>
          </a:bodyPr>
          <a:lstStyle/>
          <a:p>
            <a:r>
              <a:rPr kumimoji="1" lang="ja-JP" altLang="en-US" sz="1800" b="1" dirty="0"/>
              <a:t>２</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169966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88232" y="1341303"/>
            <a:ext cx="5040559" cy="6186309"/>
          </a:xfrm>
          <a:prstGeom prst="rect">
            <a:avLst/>
          </a:prstGeom>
          <a:noFill/>
          <a:ln>
            <a:solidFill>
              <a:schemeClr val="accent1"/>
            </a:solidFill>
          </a:ln>
        </p:spPr>
        <p:txBody>
          <a:bodyPr wrap="square" rtlCol="0">
            <a:spAutoFit/>
          </a:bodyPr>
          <a:lstStyle/>
          <a:p>
            <a:r>
              <a:rPr lang="ja-JP" altLang="ja-JP" sz="1200" dirty="0"/>
              <a:t>後藤聡一　</a:t>
            </a:r>
            <a:r>
              <a:rPr lang="en-US" altLang="ja-JP" sz="1200" dirty="0"/>
              <a:t>2010</a:t>
            </a:r>
            <a:r>
              <a:rPr lang="ja-JP" altLang="ja-JP" sz="1200" dirty="0"/>
              <a:t>　『邪馬台国近江説－纏向遺跡「箸墓＝卑弥呼の墓」説へ</a:t>
            </a:r>
            <a:endParaRPr lang="en-US" altLang="ja-JP" sz="1200" dirty="0"/>
          </a:p>
          <a:p>
            <a:r>
              <a:rPr lang="en-US" altLang="ja-JP" sz="1200" dirty="0"/>
              <a:t>                             </a:t>
            </a:r>
            <a:r>
              <a:rPr lang="ja-JP" altLang="ja-JP" sz="1200" dirty="0"/>
              <a:t>の疑問』</a:t>
            </a:r>
            <a:r>
              <a:rPr lang="ja-JP" altLang="en-US" sz="1200" dirty="0"/>
              <a:t>　</a:t>
            </a:r>
            <a:r>
              <a:rPr lang="ja-JP" altLang="ja-JP" sz="1200" dirty="0"/>
              <a:t>淡海文庫</a:t>
            </a:r>
            <a:r>
              <a:rPr lang="en-US" altLang="ja-JP" sz="1200" dirty="0"/>
              <a:t>45</a:t>
            </a:r>
            <a:r>
              <a:rPr lang="ja-JP" altLang="ja-JP" sz="1200" dirty="0"/>
              <a:t>　サンライズ出版</a:t>
            </a:r>
            <a:endParaRPr lang="en-US" altLang="ja-JP" sz="1200" dirty="0"/>
          </a:p>
          <a:p>
            <a:r>
              <a:rPr lang="ja-JP" altLang="ja-JP" sz="1200" dirty="0"/>
              <a:t>小路田泰直</a:t>
            </a:r>
            <a:r>
              <a:rPr lang="en-US" altLang="ja-JP" sz="1200" dirty="0"/>
              <a:t> 2011 </a:t>
            </a:r>
            <a:r>
              <a:rPr lang="ja-JP" altLang="ja-JP" sz="1200" dirty="0"/>
              <a:t>『邪馬台国と「鉄の道」日本の原形を探求する』</a:t>
            </a:r>
            <a:r>
              <a:rPr lang="en-US" altLang="ja-JP" sz="1200" dirty="0"/>
              <a:t> </a:t>
            </a:r>
            <a:r>
              <a:rPr lang="ja-JP" altLang="ja-JP" sz="1200" dirty="0"/>
              <a:t>歴史新書</a:t>
            </a:r>
            <a:endParaRPr lang="en-US" altLang="ja-JP" sz="1200" dirty="0"/>
          </a:p>
          <a:p>
            <a:r>
              <a:rPr lang="ja-JP" altLang="en-US" sz="1200" dirty="0"/>
              <a:t>　　　　　　　　　　　　</a:t>
            </a:r>
            <a:r>
              <a:rPr lang="ja-JP" altLang="ja-JP" sz="1200" dirty="0"/>
              <a:t>洋泉社</a:t>
            </a:r>
          </a:p>
          <a:p>
            <a:r>
              <a:rPr lang="ja-JP" altLang="ja-JP" sz="1200" dirty="0"/>
              <a:t>佐藤洋一郎　</a:t>
            </a:r>
            <a:r>
              <a:rPr lang="en-US" altLang="ja-JP" sz="1200" dirty="0"/>
              <a:t>2016</a:t>
            </a:r>
            <a:r>
              <a:rPr lang="ja-JP" altLang="ja-JP" sz="1200" dirty="0"/>
              <a:t>　『食の人類史』</a:t>
            </a:r>
            <a:r>
              <a:rPr lang="en-US" altLang="ja-JP" sz="1200" dirty="0"/>
              <a:t> </a:t>
            </a:r>
            <a:r>
              <a:rPr lang="ja-JP" altLang="ja-JP" sz="1200" dirty="0"/>
              <a:t>中公新書</a:t>
            </a:r>
            <a:r>
              <a:rPr lang="en-US" altLang="ja-JP" sz="1200" dirty="0"/>
              <a:t>2367</a:t>
            </a:r>
            <a:endParaRPr lang="ja-JP" altLang="ja-JP" sz="1200" dirty="0"/>
          </a:p>
          <a:p>
            <a:r>
              <a:rPr lang="ja-JP" altLang="ja-JP" sz="1200" dirty="0"/>
              <a:t>斎木 雲州　</a:t>
            </a:r>
            <a:r>
              <a:rPr lang="en-US" altLang="ja-JP" sz="1200" dirty="0"/>
              <a:t>2007</a:t>
            </a:r>
            <a:r>
              <a:rPr lang="ja-JP" altLang="ja-JP" sz="1200" dirty="0"/>
              <a:t>　『出雲と大和のあけぼの－丹後風土記の世界』</a:t>
            </a:r>
            <a:r>
              <a:rPr lang="en-US" altLang="ja-JP" sz="1200" dirty="0"/>
              <a:t> </a:t>
            </a:r>
            <a:r>
              <a:rPr lang="ja-JP" altLang="ja-JP" sz="1200" dirty="0"/>
              <a:t>大元出版</a:t>
            </a:r>
          </a:p>
          <a:p>
            <a:r>
              <a:rPr lang="ja-JP" altLang="ja-JP" sz="1200" dirty="0"/>
              <a:t>斎藤 成也　</a:t>
            </a:r>
            <a:r>
              <a:rPr lang="en-US" altLang="ja-JP" sz="1200" dirty="0"/>
              <a:t>2017</a:t>
            </a:r>
            <a:r>
              <a:rPr lang="ja-JP" altLang="ja-JP" sz="1200" dirty="0"/>
              <a:t>　『日本人の源流－核</a:t>
            </a:r>
            <a:r>
              <a:rPr lang="en-US" altLang="ja-JP" sz="1200" dirty="0"/>
              <a:t>DNA</a:t>
            </a:r>
            <a:r>
              <a:rPr lang="ja-JP" altLang="ja-JP" sz="1200" dirty="0"/>
              <a:t>解析でたどる』</a:t>
            </a:r>
            <a:r>
              <a:rPr lang="en-US" altLang="ja-JP" sz="1200" dirty="0"/>
              <a:t> </a:t>
            </a:r>
            <a:r>
              <a:rPr lang="ja-JP" altLang="ja-JP" sz="1200" dirty="0"/>
              <a:t>河出書房新社</a:t>
            </a:r>
          </a:p>
          <a:p>
            <a:r>
              <a:rPr lang="ja-JP" altLang="ja-JP" sz="1200" dirty="0"/>
              <a:t>坂 靖・青柳泰介　</a:t>
            </a:r>
            <a:r>
              <a:rPr lang="en-US" altLang="ja-JP" sz="1200" dirty="0"/>
              <a:t>2011</a:t>
            </a:r>
            <a:r>
              <a:rPr lang="ja-JP" altLang="ja-JP" sz="1200" dirty="0"/>
              <a:t>　『葛城の王都・南郷遺跡群』</a:t>
            </a:r>
            <a:endParaRPr lang="en-US" altLang="ja-JP" sz="1200" dirty="0"/>
          </a:p>
          <a:p>
            <a:r>
              <a:rPr lang="en-US" altLang="ja-JP" sz="1200" dirty="0"/>
              <a:t>                                  </a:t>
            </a:r>
            <a:r>
              <a:rPr lang="ja-JP" altLang="ja-JP" sz="1200" dirty="0"/>
              <a:t>シリーズ「遺跡を学ぶ」</a:t>
            </a:r>
            <a:r>
              <a:rPr lang="en-US" altLang="ja-JP" sz="1200" dirty="0"/>
              <a:t>079</a:t>
            </a:r>
            <a:r>
              <a:rPr lang="ja-JP" altLang="ja-JP" sz="1200" dirty="0"/>
              <a:t>　新泉社</a:t>
            </a:r>
          </a:p>
          <a:p>
            <a:r>
              <a:rPr lang="ja-JP" altLang="ja-JP" sz="1200" dirty="0"/>
              <a:t>坂本政道　</a:t>
            </a:r>
            <a:r>
              <a:rPr lang="en-US" altLang="ja-JP" sz="1200" dirty="0"/>
              <a:t>2013 </a:t>
            </a:r>
            <a:r>
              <a:rPr lang="ja-JP" altLang="ja-JP" sz="1200" dirty="0"/>
              <a:t>『出雲王朝の隠された秘密』</a:t>
            </a:r>
            <a:r>
              <a:rPr lang="en-US" altLang="ja-JP" sz="1200" dirty="0"/>
              <a:t> </a:t>
            </a:r>
            <a:r>
              <a:rPr lang="ja-JP" altLang="ja-JP" sz="1200" dirty="0"/>
              <a:t>ベールを脱いだ日本古代史Ⅲ</a:t>
            </a:r>
            <a:endParaRPr lang="en-US" altLang="ja-JP" sz="1200" dirty="0"/>
          </a:p>
          <a:p>
            <a:r>
              <a:rPr lang="en-US" altLang="ja-JP" sz="1200" dirty="0"/>
              <a:t>                              </a:t>
            </a:r>
            <a:r>
              <a:rPr lang="ja-JP" altLang="ja-JP" sz="1200" dirty="0"/>
              <a:t>　ハート出版</a:t>
            </a:r>
          </a:p>
          <a:p>
            <a:r>
              <a:rPr lang="ja-JP" altLang="ja-JP" sz="1200" dirty="0"/>
              <a:t>澤井良介　</a:t>
            </a:r>
            <a:r>
              <a:rPr lang="en-US" altLang="ja-JP" sz="1200" dirty="0"/>
              <a:t>2010</a:t>
            </a:r>
            <a:r>
              <a:rPr lang="ja-JP" altLang="ja-JP" sz="1200" dirty="0"/>
              <a:t>　『邪馬台国近江説　古代近江の点と線』</a:t>
            </a:r>
            <a:endParaRPr lang="en-US" altLang="ja-JP" sz="1200" dirty="0"/>
          </a:p>
          <a:p>
            <a:r>
              <a:rPr lang="en-US" altLang="ja-JP" sz="1200" dirty="0"/>
              <a:t>                                 </a:t>
            </a:r>
            <a:r>
              <a:rPr lang="ja-JP" altLang="ja-JP" sz="1200" dirty="0"/>
              <a:t>幻冬舎ルネッサンス</a:t>
            </a:r>
          </a:p>
          <a:p>
            <a:r>
              <a:rPr lang="ja-JP" altLang="ja-JP" sz="1200" dirty="0"/>
              <a:t>崎谷 満　</a:t>
            </a:r>
            <a:r>
              <a:rPr lang="en-US" altLang="ja-JP" sz="1200" dirty="0"/>
              <a:t>2008</a:t>
            </a:r>
            <a:r>
              <a:rPr lang="ja-JP" altLang="ja-JP" sz="1200" dirty="0"/>
              <a:t>　『</a:t>
            </a:r>
            <a:r>
              <a:rPr lang="en-US" altLang="ja-JP" sz="1200" dirty="0"/>
              <a:t>DNA</a:t>
            </a:r>
            <a:r>
              <a:rPr lang="ja-JP" altLang="ja-JP" sz="1200" dirty="0"/>
              <a:t>でたどる日本人</a:t>
            </a:r>
            <a:r>
              <a:rPr lang="en-US" altLang="ja-JP" sz="1200" dirty="0"/>
              <a:t>10</a:t>
            </a:r>
            <a:r>
              <a:rPr lang="ja-JP" altLang="ja-JP" sz="1200" dirty="0"/>
              <a:t>万年の旅』</a:t>
            </a:r>
            <a:r>
              <a:rPr lang="en-US" altLang="ja-JP" sz="1200" dirty="0"/>
              <a:t> </a:t>
            </a:r>
            <a:r>
              <a:rPr lang="ja-JP" altLang="ja-JP" sz="1200" dirty="0"/>
              <a:t>昭和堂</a:t>
            </a:r>
          </a:p>
          <a:p>
            <a:r>
              <a:rPr lang="ja-JP" altLang="ja-JP" sz="1200" dirty="0"/>
              <a:t>佐治芳彦　</a:t>
            </a:r>
            <a:r>
              <a:rPr lang="en-US" altLang="ja-JP" sz="1200" dirty="0"/>
              <a:t>1984</a:t>
            </a:r>
            <a:r>
              <a:rPr lang="ja-JP" altLang="ja-JP" sz="1200" dirty="0"/>
              <a:t>　『謎の宮下文書』</a:t>
            </a:r>
            <a:r>
              <a:rPr lang="en-US" altLang="ja-JP" sz="1200" dirty="0"/>
              <a:t> </a:t>
            </a:r>
            <a:r>
              <a:rPr lang="ja-JP" altLang="ja-JP" sz="1200" dirty="0"/>
              <a:t>徳間書店</a:t>
            </a:r>
          </a:p>
          <a:p>
            <a:r>
              <a:rPr lang="ja-JP" altLang="ja-JP" sz="1200" dirty="0"/>
              <a:t>篠田 謙一　</a:t>
            </a:r>
            <a:r>
              <a:rPr lang="en-US" altLang="ja-JP" sz="1200" dirty="0"/>
              <a:t>2016</a:t>
            </a:r>
            <a:r>
              <a:rPr lang="ja-JP" altLang="ja-JP" sz="1200" dirty="0"/>
              <a:t>　「ホモサピエンスの本質をゲノムで探る」『現代思想</a:t>
            </a:r>
          </a:p>
          <a:p>
            <a:r>
              <a:rPr lang="en-US" altLang="ja-JP" sz="1200" dirty="0"/>
              <a:t>                               </a:t>
            </a:r>
            <a:r>
              <a:rPr lang="ja-JP" altLang="ja-JP" sz="1200" dirty="0"/>
              <a:t>（特集 人類の起源と進化）』</a:t>
            </a:r>
            <a:r>
              <a:rPr lang="en-US" altLang="ja-JP" sz="1200" dirty="0"/>
              <a:t> 2016</a:t>
            </a:r>
            <a:r>
              <a:rPr lang="ja-JP" altLang="ja-JP" sz="1200" dirty="0"/>
              <a:t>年５月号</a:t>
            </a:r>
            <a:endParaRPr lang="en-US" altLang="ja-JP" sz="1200" dirty="0"/>
          </a:p>
          <a:p>
            <a:r>
              <a:rPr lang="ja-JP" altLang="ja-JP" sz="1200" dirty="0"/>
              <a:t>篠田 謙一　</a:t>
            </a:r>
            <a:r>
              <a:rPr lang="en-US" altLang="ja-JP" sz="1200" dirty="0"/>
              <a:t>200</a:t>
            </a:r>
            <a:r>
              <a:rPr lang="ja-JP" altLang="ja-JP" sz="1200" dirty="0"/>
              <a:t>７　『日本人になった祖先たち－</a:t>
            </a:r>
            <a:r>
              <a:rPr lang="en-US" altLang="ja-JP" sz="1200" dirty="0"/>
              <a:t>DNA</a:t>
            </a:r>
            <a:r>
              <a:rPr lang="ja-JP" altLang="ja-JP" sz="1200" dirty="0"/>
              <a:t>から解明する</a:t>
            </a:r>
            <a:endParaRPr lang="en-US" altLang="ja-JP" sz="1200" dirty="0"/>
          </a:p>
          <a:p>
            <a:r>
              <a:rPr lang="en-US" altLang="ja-JP" sz="1200" dirty="0"/>
              <a:t>                               </a:t>
            </a:r>
            <a:r>
              <a:rPr lang="ja-JP" altLang="ja-JP" sz="1200" dirty="0"/>
              <a:t>その多元的構造』</a:t>
            </a:r>
            <a:r>
              <a:rPr lang="en-US" altLang="ja-JP" sz="1200" dirty="0"/>
              <a:t> NHK Books</a:t>
            </a:r>
            <a:r>
              <a:rPr lang="ja-JP" altLang="ja-JP" sz="1200" dirty="0" err="1"/>
              <a:t>，</a:t>
            </a:r>
            <a:r>
              <a:rPr lang="en-US" altLang="ja-JP" sz="1200" dirty="0"/>
              <a:t>NHK</a:t>
            </a:r>
            <a:r>
              <a:rPr lang="ja-JP" altLang="ja-JP" sz="1200" dirty="0"/>
              <a:t>出版</a:t>
            </a:r>
          </a:p>
          <a:p>
            <a:r>
              <a:rPr lang="ja-JP" altLang="ja-JP" sz="1200" dirty="0"/>
              <a:t>篠田 謙一　</a:t>
            </a:r>
            <a:r>
              <a:rPr lang="en-US" altLang="ja-JP" sz="1200" dirty="0"/>
              <a:t>2005</a:t>
            </a:r>
            <a:r>
              <a:rPr lang="ja-JP" altLang="ja-JP" sz="1200" dirty="0"/>
              <a:t>　『</a:t>
            </a:r>
            <a:r>
              <a:rPr lang="en-US" altLang="ja-JP" sz="1200" dirty="0"/>
              <a:t>DNA</a:t>
            </a:r>
            <a:r>
              <a:rPr lang="ja-JP" altLang="ja-JP" sz="1200" dirty="0"/>
              <a:t>で語る日本人起源論』</a:t>
            </a:r>
            <a:r>
              <a:rPr lang="en-US" altLang="ja-JP" sz="1200" dirty="0"/>
              <a:t> </a:t>
            </a:r>
            <a:r>
              <a:rPr lang="ja-JP" altLang="ja-JP" sz="1200" dirty="0"/>
              <a:t>岩波現代全書</a:t>
            </a:r>
            <a:r>
              <a:rPr lang="en-US" altLang="ja-JP" sz="1200" dirty="0"/>
              <a:t>073</a:t>
            </a:r>
            <a:endParaRPr lang="ja-JP" altLang="ja-JP" sz="1200" dirty="0"/>
          </a:p>
          <a:p>
            <a:r>
              <a:rPr lang="ja-JP" altLang="ja-JP" sz="1200" dirty="0"/>
              <a:t>篠田 謙一</a:t>
            </a:r>
            <a:r>
              <a:rPr lang="en-US" altLang="ja-JP" sz="1200" dirty="0"/>
              <a:t> 2017</a:t>
            </a:r>
            <a:r>
              <a:rPr lang="ja-JP" altLang="ja-JP" sz="1200" dirty="0"/>
              <a:t>　『ホモサピエンスの誕生と拡散』</a:t>
            </a:r>
            <a:r>
              <a:rPr lang="en-US" altLang="ja-JP" sz="1200" dirty="0"/>
              <a:t> </a:t>
            </a:r>
            <a:r>
              <a:rPr lang="ja-JP" altLang="ja-JP" sz="1200" dirty="0"/>
              <a:t>歴史新書、洋泉社</a:t>
            </a:r>
          </a:p>
          <a:p>
            <a:r>
              <a:rPr lang="ja-JP" altLang="ja-JP" sz="1200" dirty="0"/>
              <a:t>司馬遼太郎　</a:t>
            </a:r>
            <a:r>
              <a:rPr lang="en-US" altLang="ja-JP" sz="1200" dirty="0"/>
              <a:t>2005</a:t>
            </a:r>
            <a:r>
              <a:rPr lang="ja-JP" altLang="ja-JP" sz="1200" dirty="0"/>
              <a:t>　『街道をゆく</a:t>
            </a:r>
            <a:r>
              <a:rPr lang="en-US" altLang="ja-JP" sz="1200" dirty="0"/>
              <a:t>No.02</a:t>
            </a:r>
            <a:r>
              <a:rPr lang="ja-JP" altLang="ja-JP" sz="1200" dirty="0"/>
              <a:t>　湖西のみち　近江散歩』</a:t>
            </a:r>
          </a:p>
          <a:p>
            <a:r>
              <a:rPr lang="en-US" altLang="ja-JP" sz="1200" dirty="0"/>
              <a:t>                                </a:t>
            </a:r>
            <a:r>
              <a:rPr lang="ja-JP" altLang="ja-JP" sz="1200" dirty="0"/>
              <a:t>朝日ビジュアルシリーズ（週刊）、朝日新聞社</a:t>
            </a:r>
          </a:p>
          <a:p>
            <a:r>
              <a:rPr lang="ja-JP" altLang="ja-JP" sz="1200" dirty="0"/>
              <a:t>白石太一郎　</a:t>
            </a:r>
            <a:r>
              <a:rPr lang="en-US" altLang="ja-JP" sz="1200" dirty="0"/>
              <a:t>1999</a:t>
            </a:r>
            <a:r>
              <a:rPr lang="ja-JP" altLang="ja-JP" sz="1200" dirty="0"/>
              <a:t>　『古墳とヤマト政権－古代国家はいかに形成されたか』</a:t>
            </a:r>
            <a:endParaRPr lang="en-US" altLang="ja-JP" sz="1200" dirty="0"/>
          </a:p>
          <a:p>
            <a:r>
              <a:rPr lang="en-US" altLang="ja-JP" sz="1200" dirty="0"/>
              <a:t>                                </a:t>
            </a:r>
            <a:r>
              <a:rPr lang="ja-JP" altLang="ja-JP" sz="1200" dirty="0"/>
              <a:t>文春新書</a:t>
            </a:r>
            <a:r>
              <a:rPr lang="en-US" altLang="ja-JP" sz="1200" dirty="0"/>
              <a:t>036</a:t>
            </a:r>
            <a:endParaRPr lang="ja-JP" altLang="ja-JP" sz="1200" dirty="0"/>
          </a:p>
          <a:p>
            <a:r>
              <a:rPr lang="ja-JP" altLang="ja-JP" sz="1200" dirty="0"/>
              <a:t>関 裕二　</a:t>
            </a:r>
            <a:r>
              <a:rPr lang="en-US" altLang="ja-JP" sz="1200" dirty="0"/>
              <a:t>2002</a:t>
            </a:r>
            <a:r>
              <a:rPr lang="ja-JP" altLang="ja-JP" sz="1200" dirty="0"/>
              <a:t>　『消された王権・物部氏の謎　オニの系譜から解く古代史』</a:t>
            </a:r>
            <a:r>
              <a:rPr lang="en-US" altLang="ja-JP" sz="1200" dirty="0"/>
              <a:t>                 </a:t>
            </a:r>
          </a:p>
          <a:p>
            <a:r>
              <a:rPr lang="en-US" altLang="ja-JP" sz="1200" dirty="0"/>
              <a:t>                                PHP</a:t>
            </a:r>
            <a:r>
              <a:rPr lang="ja-JP" altLang="ja-JP" sz="1200" dirty="0"/>
              <a:t>研究所</a:t>
            </a:r>
            <a:r>
              <a:rPr lang="en-US" altLang="ja-JP" sz="1200" dirty="0"/>
              <a:t>  PHP</a:t>
            </a:r>
            <a:r>
              <a:rPr lang="ja-JP" altLang="ja-JP" sz="1200" dirty="0"/>
              <a:t>文庫</a:t>
            </a:r>
            <a:r>
              <a:rPr lang="en-US" altLang="ja-JP" sz="1200" dirty="0"/>
              <a:t>514</a:t>
            </a:r>
            <a:endParaRPr lang="ja-JP" altLang="ja-JP" sz="1200" dirty="0"/>
          </a:p>
          <a:p>
            <a:r>
              <a:rPr lang="ja-JP" altLang="ja-JP" sz="1200" dirty="0"/>
              <a:t>関 裕二　</a:t>
            </a:r>
            <a:r>
              <a:rPr lang="en-US" altLang="ja-JP" sz="1200" dirty="0"/>
              <a:t>2006</a:t>
            </a:r>
            <a:r>
              <a:rPr lang="ja-JP" altLang="ja-JP" sz="1200" dirty="0"/>
              <a:t>　『物部氏の正体　大豪族消滅に秘められた</a:t>
            </a:r>
            <a:endParaRPr lang="en-US" altLang="ja-JP" sz="1200" dirty="0"/>
          </a:p>
          <a:p>
            <a:r>
              <a:rPr lang="en-US" altLang="ja-JP" sz="1200" dirty="0"/>
              <a:t>                              </a:t>
            </a:r>
            <a:r>
              <a:rPr lang="ja-JP" altLang="ja-JP" sz="1200" dirty="0"/>
              <a:t>古代史最大のトリック』</a:t>
            </a:r>
            <a:r>
              <a:rPr lang="en-US" altLang="ja-JP" sz="1200" dirty="0"/>
              <a:t> </a:t>
            </a:r>
            <a:r>
              <a:rPr lang="ja-JP" altLang="ja-JP" sz="1200" dirty="0"/>
              <a:t>東京書籍</a:t>
            </a:r>
          </a:p>
          <a:p>
            <a:r>
              <a:rPr lang="ja-JP" altLang="ja-JP" sz="1200" dirty="0"/>
              <a:t>関 裕二　</a:t>
            </a:r>
            <a:r>
              <a:rPr lang="en-US" altLang="ja-JP" sz="1200" dirty="0"/>
              <a:t>2013</a:t>
            </a:r>
            <a:r>
              <a:rPr lang="ja-JP" altLang="ja-JP" sz="1200" dirty="0"/>
              <a:t>　『ヤマト王権と十大豪族の正体』</a:t>
            </a:r>
            <a:r>
              <a:rPr lang="en-US" altLang="ja-JP" sz="1200" dirty="0"/>
              <a:t> PHP</a:t>
            </a:r>
            <a:r>
              <a:rPr lang="ja-JP" altLang="ja-JP" sz="1200" dirty="0"/>
              <a:t>研究所　</a:t>
            </a:r>
            <a:r>
              <a:rPr lang="en-US" altLang="ja-JP" sz="1200" dirty="0"/>
              <a:t>PHP</a:t>
            </a:r>
            <a:r>
              <a:rPr lang="ja-JP" altLang="ja-JP" sz="1200" dirty="0"/>
              <a:t>文庫</a:t>
            </a:r>
            <a:r>
              <a:rPr lang="en-US" altLang="ja-JP" sz="1200" dirty="0"/>
              <a:t>648</a:t>
            </a:r>
            <a:endParaRPr lang="ja-JP" altLang="ja-JP" sz="1200" dirty="0"/>
          </a:p>
          <a:p>
            <a:r>
              <a:rPr lang="ja-JP" altLang="ja-JP" sz="1200" dirty="0"/>
              <a:t>関 裕二　</a:t>
            </a:r>
            <a:r>
              <a:rPr lang="en-US" altLang="ja-JP" sz="1200" dirty="0"/>
              <a:t>2014</a:t>
            </a:r>
            <a:r>
              <a:rPr lang="ja-JP" altLang="ja-JP" sz="1200" dirty="0"/>
              <a:t>　『古代史で読み解く桃太郎伝説の謎』</a:t>
            </a:r>
            <a:r>
              <a:rPr lang="en-US" altLang="ja-JP" sz="1200" dirty="0"/>
              <a:t> </a:t>
            </a:r>
            <a:r>
              <a:rPr lang="ja-JP" altLang="ja-JP" sz="1200" dirty="0"/>
              <a:t>祥伝社黄金文庫</a:t>
            </a:r>
            <a:r>
              <a:rPr lang="en-US" altLang="ja-JP" sz="1200" dirty="0"/>
              <a:t>645</a:t>
            </a:r>
            <a:endParaRPr lang="ja-JP" altLang="ja-JP" sz="1200" dirty="0"/>
          </a:p>
          <a:p>
            <a:r>
              <a:rPr lang="ja-JP" altLang="en-US" sz="1200" dirty="0"/>
              <a:t>大地　舜　</a:t>
            </a:r>
            <a:r>
              <a:rPr lang="en-US" altLang="ja-JP" sz="1200" dirty="0"/>
              <a:t>1999</a:t>
            </a:r>
            <a:r>
              <a:rPr lang="ja-JP" altLang="en-US" sz="1200" dirty="0"/>
              <a:t>　</a:t>
            </a:r>
            <a:r>
              <a:rPr lang="en-US" altLang="ja-JP" sz="1200" dirty="0"/>
              <a:t>『</a:t>
            </a:r>
            <a:r>
              <a:rPr lang="ja-JP" altLang="en-US" sz="1200" dirty="0"/>
              <a:t>沈黙の神殿</a:t>
            </a:r>
            <a:r>
              <a:rPr lang="en-US" altLang="ja-JP" sz="1200" dirty="0"/>
              <a:t>』 PHP</a:t>
            </a:r>
            <a:r>
              <a:rPr lang="ja-JP" altLang="en-US" sz="1200" dirty="0"/>
              <a:t>研究所</a:t>
            </a:r>
            <a:endParaRPr lang="en-US" altLang="ja-JP" sz="1200" dirty="0"/>
          </a:p>
        </p:txBody>
      </p:sp>
      <p:sp>
        <p:nvSpPr>
          <p:cNvPr id="3" name="テキスト ボックス 2"/>
          <p:cNvSpPr txBox="1"/>
          <p:nvPr/>
        </p:nvSpPr>
        <p:spPr>
          <a:xfrm>
            <a:off x="7048872" y="1344216"/>
            <a:ext cx="5040559" cy="6370975"/>
          </a:xfrm>
          <a:prstGeom prst="rect">
            <a:avLst/>
          </a:prstGeom>
          <a:noFill/>
          <a:ln>
            <a:solidFill>
              <a:schemeClr val="accent1"/>
            </a:solidFill>
          </a:ln>
        </p:spPr>
        <p:txBody>
          <a:bodyPr wrap="square" rtlCol="0">
            <a:spAutoFit/>
          </a:bodyPr>
          <a:lstStyle/>
          <a:p>
            <a:r>
              <a:rPr lang="ja-JP" altLang="ja-JP" sz="1200" dirty="0"/>
              <a:t>高田貫太　</a:t>
            </a:r>
            <a:r>
              <a:rPr lang="en-US" altLang="ja-JP" sz="1200" dirty="0"/>
              <a:t>2017</a:t>
            </a:r>
            <a:r>
              <a:rPr lang="ja-JP" altLang="ja-JP" sz="1200" dirty="0"/>
              <a:t>　『海の向こうから見た倭国』</a:t>
            </a:r>
            <a:r>
              <a:rPr lang="en-US" altLang="ja-JP" sz="1200" dirty="0"/>
              <a:t> </a:t>
            </a:r>
            <a:r>
              <a:rPr lang="ja-JP" altLang="ja-JP" sz="1200" dirty="0"/>
              <a:t>講談社現代新書</a:t>
            </a:r>
            <a:r>
              <a:rPr lang="en-US" altLang="ja-JP" sz="1200" dirty="0"/>
              <a:t>2414</a:t>
            </a:r>
          </a:p>
          <a:p>
            <a:r>
              <a:rPr lang="ja-JP" altLang="ja-JP" sz="1200" dirty="0"/>
              <a:t>多田 元　</a:t>
            </a:r>
            <a:r>
              <a:rPr lang="en-US" altLang="ja-JP" sz="1200" dirty="0"/>
              <a:t>2014</a:t>
            </a:r>
            <a:r>
              <a:rPr lang="ja-JP" altLang="ja-JP" sz="1200" dirty="0"/>
              <a:t>　『オールカラーでわかりやすい！古事記・日本書記』</a:t>
            </a:r>
            <a:r>
              <a:rPr lang="en-US" altLang="ja-JP" sz="1200" dirty="0"/>
              <a:t> </a:t>
            </a:r>
            <a:r>
              <a:rPr lang="ja-JP" altLang="ja-JP" sz="1200" dirty="0"/>
              <a:t>西東社</a:t>
            </a:r>
            <a:endParaRPr lang="en-US" altLang="ja-JP" sz="1200" dirty="0"/>
          </a:p>
          <a:p>
            <a:r>
              <a:rPr lang="ja-JP" altLang="ja-JP" sz="1200" dirty="0"/>
              <a:t>新谷尚紀　</a:t>
            </a:r>
            <a:r>
              <a:rPr lang="en-US" altLang="ja-JP" sz="1200" dirty="0"/>
              <a:t>2009</a:t>
            </a:r>
            <a:r>
              <a:rPr lang="ja-JP" altLang="ja-JP" sz="1200" dirty="0"/>
              <a:t>　『伊勢神宮と出雲大社　「日本」と「天皇」の誕生』</a:t>
            </a:r>
          </a:p>
          <a:p>
            <a:r>
              <a:rPr lang="en-US" altLang="ja-JP" sz="1200" dirty="0"/>
              <a:t>                                </a:t>
            </a:r>
            <a:r>
              <a:rPr lang="ja-JP" altLang="ja-JP" sz="1200" dirty="0"/>
              <a:t>講談社選書メチエ</a:t>
            </a:r>
            <a:r>
              <a:rPr lang="en-US" altLang="ja-JP" sz="1200" dirty="0"/>
              <a:t>434</a:t>
            </a:r>
            <a:endParaRPr lang="ja-JP" altLang="ja-JP" sz="1200" dirty="0"/>
          </a:p>
          <a:p>
            <a:r>
              <a:rPr lang="ja-JP" altLang="ja-JP" sz="1200" dirty="0"/>
              <a:t>高山貴久子　</a:t>
            </a:r>
            <a:r>
              <a:rPr lang="en-US" altLang="ja-JP" sz="1200" dirty="0"/>
              <a:t>2013</a:t>
            </a:r>
            <a:r>
              <a:rPr lang="ja-JP" altLang="ja-JP" sz="1200" dirty="0"/>
              <a:t>　『姫神の来歴　古代史を覆す国</a:t>
            </a:r>
            <a:r>
              <a:rPr lang="ja-JP" altLang="ja-JP" sz="1200" dirty="0" err="1"/>
              <a:t>つ</a:t>
            </a:r>
            <a:r>
              <a:rPr lang="ja-JP" altLang="ja-JP" sz="1200" dirty="0"/>
              <a:t>神の系図』</a:t>
            </a:r>
            <a:r>
              <a:rPr lang="en-US" altLang="ja-JP" sz="1200" dirty="0"/>
              <a:t> </a:t>
            </a:r>
            <a:r>
              <a:rPr lang="ja-JP" altLang="ja-JP" sz="1200" dirty="0"/>
              <a:t>新潮社</a:t>
            </a:r>
          </a:p>
          <a:p>
            <a:r>
              <a:rPr lang="ja-JP" altLang="ja-JP" sz="1200" dirty="0"/>
              <a:t>武澤秀一　</a:t>
            </a:r>
            <a:r>
              <a:rPr lang="en-US" altLang="ja-JP" sz="1200" dirty="0"/>
              <a:t>2011</a:t>
            </a:r>
            <a:r>
              <a:rPr lang="ja-JP" altLang="ja-JP" sz="1200" dirty="0"/>
              <a:t>　『伊勢神宮の謎を解く－アマテラスと天皇の「発明」』</a:t>
            </a:r>
            <a:endParaRPr lang="en-US" altLang="ja-JP" sz="1200" dirty="0"/>
          </a:p>
          <a:p>
            <a:r>
              <a:rPr lang="en-US" altLang="ja-JP" sz="1200" dirty="0"/>
              <a:t>                               </a:t>
            </a:r>
            <a:r>
              <a:rPr lang="ja-JP" altLang="ja-JP" sz="1200" dirty="0"/>
              <a:t>ちくま新書</a:t>
            </a:r>
            <a:r>
              <a:rPr lang="en-US" altLang="ja-JP" sz="1200" dirty="0"/>
              <a:t>895</a:t>
            </a:r>
            <a:endParaRPr lang="ja-JP" altLang="ja-JP" sz="1200" dirty="0"/>
          </a:p>
          <a:p>
            <a:r>
              <a:rPr lang="ja-JP" altLang="ja-JP" sz="1200" dirty="0"/>
              <a:t>武澤秀一　</a:t>
            </a:r>
            <a:r>
              <a:rPr lang="en-US" altLang="ja-JP" sz="1200" dirty="0"/>
              <a:t>2013</a:t>
            </a:r>
            <a:r>
              <a:rPr lang="ja-JP" altLang="ja-JP" sz="1200" dirty="0"/>
              <a:t>　『伊勢神宮と天皇の謎』</a:t>
            </a:r>
            <a:r>
              <a:rPr lang="en-US" altLang="ja-JP" sz="1200" dirty="0"/>
              <a:t> </a:t>
            </a:r>
            <a:r>
              <a:rPr lang="ja-JP" altLang="ja-JP" sz="1200" dirty="0"/>
              <a:t>文春新書</a:t>
            </a:r>
            <a:r>
              <a:rPr lang="en-US" altLang="ja-JP" sz="1200" dirty="0"/>
              <a:t>908</a:t>
            </a:r>
            <a:endParaRPr lang="ja-JP" altLang="ja-JP" sz="1200" dirty="0"/>
          </a:p>
          <a:p>
            <a:r>
              <a:rPr lang="ja-JP" altLang="ja-JP" sz="1200" dirty="0"/>
              <a:t>谷川健一　</a:t>
            </a:r>
            <a:r>
              <a:rPr lang="en-US" altLang="ja-JP" sz="1200" dirty="0"/>
              <a:t>1995</a:t>
            </a:r>
            <a:r>
              <a:rPr lang="ja-JP" altLang="ja-JP" sz="1200" dirty="0"/>
              <a:t>　『青銅の神の足跡』</a:t>
            </a:r>
            <a:r>
              <a:rPr lang="en-US" altLang="ja-JP" sz="1200" dirty="0"/>
              <a:t> </a:t>
            </a:r>
            <a:r>
              <a:rPr lang="ja-JP" altLang="ja-JP" sz="1200" dirty="0"/>
              <a:t>小学館ライブラリー</a:t>
            </a:r>
            <a:r>
              <a:rPr lang="en-US" altLang="ja-JP" sz="1200" dirty="0"/>
              <a:t>69</a:t>
            </a:r>
            <a:endParaRPr lang="ja-JP" altLang="ja-JP" sz="1200" dirty="0"/>
          </a:p>
          <a:p>
            <a:r>
              <a:rPr lang="ja-JP" altLang="ja-JP" sz="1200" dirty="0"/>
              <a:t>谷川健一　</a:t>
            </a:r>
            <a:r>
              <a:rPr lang="en-US" altLang="ja-JP" sz="1200" dirty="0"/>
              <a:t>1999</a:t>
            </a:r>
            <a:r>
              <a:rPr lang="ja-JP" altLang="ja-JP" sz="1200" dirty="0"/>
              <a:t>　『日本の神々』</a:t>
            </a:r>
            <a:r>
              <a:rPr lang="en-US" altLang="ja-JP" sz="1200" dirty="0"/>
              <a:t> </a:t>
            </a:r>
            <a:r>
              <a:rPr lang="ja-JP" altLang="ja-JP" sz="1200" dirty="0"/>
              <a:t>岩波新書</a:t>
            </a:r>
            <a:r>
              <a:rPr lang="en-US" altLang="ja-JP" sz="1200" dirty="0"/>
              <a:t>618</a:t>
            </a:r>
            <a:endParaRPr lang="ja-JP" altLang="ja-JP" sz="1200" dirty="0"/>
          </a:p>
          <a:p>
            <a:r>
              <a:rPr lang="ja-JP" altLang="ja-JP" sz="1200" dirty="0"/>
              <a:t>武光 誠　</a:t>
            </a:r>
            <a:r>
              <a:rPr lang="en-US" altLang="ja-JP" sz="1200" dirty="0"/>
              <a:t>2006</a:t>
            </a:r>
            <a:r>
              <a:rPr lang="ja-JP" altLang="ja-JP" sz="1200" dirty="0"/>
              <a:t>　『「古代日本」誕生の謎　大和朝廷から統一国家へ』</a:t>
            </a:r>
            <a:endParaRPr lang="en-US" altLang="ja-JP" sz="1200" dirty="0"/>
          </a:p>
          <a:p>
            <a:r>
              <a:rPr lang="en-US" altLang="ja-JP" sz="1200" dirty="0"/>
              <a:t>                                 PHP</a:t>
            </a:r>
            <a:r>
              <a:rPr lang="ja-JP" altLang="ja-JP" sz="1200" dirty="0"/>
              <a:t>研究所</a:t>
            </a:r>
            <a:r>
              <a:rPr lang="en-US" altLang="ja-JP" sz="1200" dirty="0"/>
              <a:t> PHP</a:t>
            </a:r>
            <a:r>
              <a:rPr lang="ja-JP" altLang="ja-JP" sz="1200" dirty="0"/>
              <a:t>文庫</a:t>
            </a:r>
          </a:p>
          <a:p>
            <a:r>
              <a:rPr lang="ja-JP" altLang="ja-JP" sz="1200" dirty="0"/>
              <a:t>武光 誠　</a:t>
            </a:r>
            <a:r>
              <a:rPr lang="en-US" altLang="ja-JP" sz="1200" dirty="0"/>
              <a:t>2013</a:t>
            </a:r>
            <a:r>
              <a:rPr lang="ja-JP" altLang="ja-JP" sz="1200" dirty="0"/>
              <a:t>　『出雲王国の正体　日本最古の神政国家』</a:t>
            </a:r>
            <a:r>
              <a:rPr lang="en-US" altLang="ja-JP" sz="1200" dirty="0"/>
              <a:t> PHP</a:t>
            </a:r>
            <a:r>
              <a:rPr lang="ja-JP" altLang="ja-JP" sz="1200" dirty="0"/>
              <a:t>研究所　</a:t>
            </a:r>
            <a:endParaRPr lang="en-US" altLang="ja-JP" sz="1200" dirty="0"/>
          </a:p>
          <a:p>
            <a:r>
              <a:rPr lang="en-US" altLang="ja-JP" sz="1200" dirty="0"/>
              <a:t>                              PHP</a:t>
            </a:r>
            <a:r>
              <a:rPr lang="ja-JP" altLang="ja-JP" sz="1200" dirty="0"/>
              <a:t>文庫</a:t>
            </a:r>
          </a:p>
          <a:p>
            <a:r>
              <a:rPr lang="ja-JP" altLang="ja-JP" sz="1200" dirty="0"/>
              <a:t>千城 央　</a:t>
            </a:r>
            <a:r>
              <a:rPr lang="en-US" altLang="ja-JP" sz="1200" dirty="0"/>
              <a:t>2014</a:t>
            </a:r>
            <a:r>
              <a:rPr lang="ja-JP" altLang="ja-JP" sz="1200" dirty="0"/>
              <a:t>　『近江にいた弥生の大魔王　水稲伝来から邪馬台国まで』</a:t>
            </a:r>
            <a:endParaRPr lang="en-US" altLang="ja-JP" sz="1200" dirty="0"/>
          </a:p>
          <a:p>
            <a:r>
              <a:rPr lang="en-US" altLang="ja-JP" sz="1200" dirty="0"/>
              <a:t>                              </a:t>
            </a:r>
            <a:r>
              <a:rPr lang="ja-JP" altLang="ja-JP" sz="1200" dirty="0"/>
              <a:t>サンライズ出版</a:t>
            </a:r>
            <a:r>
              <a:rPr lang="en-US" altLang="ja-JP" sz="1200" dirty="0"/>
              <a:t> </a:t>
            </a:r>
            <a:r>
              <a:rPr lang="ja-JP" altLang="ja-JP" sz="1200" dirty="0"/>
              <a:t>別冊淡海文庫</a:t>
            </a:r>
            <a:r>
              <a:rPr lang="en-US" altLang="ja-JP" sz="1200" dirty="0"/>
              <a:t>23</a:t>
            </a:r>
            <a:endParaRPr lang="ja-JP" altLang="ja-JP" sz="1200" dirty="0"/>
          </a:p>
          <a:p>
            <a:r>
              <a:rPr lang="ja-JP" altLang="ja-JP" sz="1200" dirty="0"/>
              <a:t>田中勝也　</a:t>
            </a:r>
            <a:r>
              <a:rPr lang="en-US" altLang="ja-JP" sz="1200" dirty="0"/>
              <a:t>1988</a:t>
            </a:r>
            <a:r>
              <a:rPr lang="ja-JP" altLang="ja-JP" sz="1200" dirty="0"/>
              <a:t>　『古代日本異族伝説の謎』</a:t>
            </a:r>
            <a:r>
              <a:rPr lang="en-US" altLang="ja-JP" sz="1200" dirty="0"/>
              <a:t> </a:t>
            </a:r>
            <a:r>
              <a:rPr lang="ja-JP" altLang="ja-JP" sz="1200" dirty="0"/>
              <a:t>大和書房</a:t>
            </a:r>
          </a:p>
          <a:p>
            <a:r>
              <a:rPr lang="ja-JP" altLang="ja-JP" sz="1200" dirty="0"/>
              <a:t>田中勝也　</a:t>
            </a:r>
            <a:r>
              <a:rPr lang="en-US" altLang="ja-JP" sz="1200" dirty="0"/>
              <a:t>1986</a:t>
            </a:r>
            <a:r>
              <a:rPr lang="ja-JP" altLang="ja-JP" sz="1200" dirty="0"/>
              <a:t>　『異端日本古代史書の謎』</a:t>
            </a:r>
            <a:r>
              <a:rPr lang="en-US" altLang="ja-JP" sz="1200" dirty="0"/>
              <a:t> </a:t>
            </a:r>
            <a:r>
              <a:rPr lang="ja-JP" altLang="ja-JP" sz="1200" dirty="0"/>
              <a:t>大和書房</a:t>
            </a:r>
          </a:p>
          <a:p>
            <a:r>
              <a:rPr lang="ja-JP" altLang="ja-JP" sz="1200" dirty="0"/>
              <a:t>堤 隆　</a:t>
            </a:r>
            <a:r>
              <a:rPr lang="en-US" altLang="ja-JP" sz="1200" dirty="0"/>
              <a:t>2004</a:t>
            </a:r>
            <a:r>
              <a:rPr lang="ja-JP" altLang="ja-JP" sz="1200" dirty="0"/>
              <a:t>　『黒曜石</a:t>
            </a:r>
            <a:r>
              <a:rPr lang="en-US" altLang="ja-JP" sz="1200" dirty="0"/>
              <a:t>3</a:t>
            </a:r>
            <a:r>
              <a:rPr lang="ja-JP" altLang="ja-JP" sz="1200" dirty="0"/>
              <a:t>万年の旅』　日本放送出版協会　</a:t>
            </a:r>
            <a:r>
              <a:rPr lang="en-US" altLang="ja-JP" sz="1200" dirty="0"/>
              <a:t>NHK</a:t>
            </a:r>
            <a:r>
              <a:rPr lang="ja-JP" altLang="ja-JP" sz="1200" dirty="0"/>
              <a:t>ブックス</a:t>
            </a:r>
            <a:r>
              <a:rPr lang="en-US" altLang="ja-JP" sz="1200" dirty="0"/>
              <a:t>1015</a:t>
            </a:r>
            <a:endParaRPr lang="ja-JP" altLang="ja-JP" sz="1200" dirty="0"/>
          </a:p>
          <a:p>
            <a:r>
              <a:rPr lang="ja-JP" altLang="en-US" sz="1200" dirty="0"/>
              <a:t>遠山美都男　</a:t>
            </a:r>
            <a:r>
              <a:rPr lang="en-US" altLang="ja-JP" sz="1200" dirty="0"/>
              <a:t>200</a:t>
            </a:r>
            <a:r>
              <a:rPr lang="ja-JP" altLang="en-US" sz="1200" dirty="0"/>
              <a:t>７ </a:t>
            </a:r>
            <a:r>
              <a:rPr lang="en-US" altLang="ja-JP" sz="1200" dirty="0"/>
              <a:t>『</a:t>
            </a:r>
            <a:r>
              <a:rPr lang="ja-JP" altLang="en-US" sz="1200" dirty="0"/>
              <a:t>古代の皇位継承　天武系皇統は実在したか</a:t>
            </a:r>
            <a:r>
              <a:rPr lang="en-US" altLang="ja-JP" sz="1200" dirty="0"/>
              <a:t>』</a:t>
            </a:r>
          </a:p>
          <a:p>
            <a:r>
              <a:rPr lang="ja-JP" altLang="en-US" sz="1200" dirty="0"/>
              <a:t>　　　　　　　　　　　　吉川弘文館</a:t>
            </a:r>
            <a:endParaRPr lang="en-US" altLang="ja-JP" sz="1200" dirty="0"/>
          </a:p>
          <a:p>
            <a:r>
              <a:rPr lang="ja-JP" altLang="ja-JP" sz="1200" dirty="0"/>
              <a:t>都出比呂志　</a:t>
            </a:r>
            <a:r>
              <a:rPr lang="en-US" altLang="ja-JP" sz="1200" dirty="0"/>
              <a:t>2011</a:t>
            </a:r>
            <a:r>
              <a:rPr lang="ja-JP" altLang="ja-JP" sz="1200" dirty="0"/>
              <a:t>　『古代国家はいつ成立したか』</a:t>
            </a:r>
            <a:r>
              <a:rPr lang="en-US" altLang="ja-JP" sz="1200" dirty="0"/>
              <a:t> </a:t>
            </a:r>
            <a:r>
              <a:rPr lang="ja-JP" altLang="ja-JP" sz="1200" dirty="0"/>
              <a:t>岩波新書</a:t>
            </a:r>
            <a:r>
              <a:rPr lang="en-US" altLang="ja-JP" sz="1200" dirty="0"/>
              <a:t>1325</a:t>
            </a:r>
            <a:endParaRPr lang="ja-JP" altLang="ja-JP" sz="1200" dirty="0"/>
          </a:p>
          <a:p>
            <a:r>
              <a:rPr lang="ja-JP" altLang="ja-JP" sz="1200" dirty="0"/>
              <a:t>出羽弘明　</a:t>
            </a:r>
            <a:r>
              <a:rPr lang="en-US" altLang="ja-JP" sz="1200" dirty="0"/>
              <a:t>2004</a:t>
            </a:r>
            <a:r>
              <a:rPr lang="ja-JP" altLang="ja-JP" sz="1200" dirty="0"/>
              <a:t>　『新羅の神々と古代日本－新羅神社の語る世界』</a:t>
            </a:r>
            <a:r>
              <a:rPr lang="en-US" altLang="ja-JP" sz="1200" dirty="0"/>
              <a:t> </a:t>
            </a:r>
            <a:r>
              <a:rPr lang="ja-JP" altLang="ja-JP" sz="1200" dirty="0"/>
              <a:t>同成社</a:t>
            </a:r>
          </a:p>
          <a:p>
            <a:r>
              <a:rPr lang="ja-JP" altLang="ja-JP" sz="1200" dirty="0"/>
              <a:t>鳥越憲三郎　</a:t>
            </a:r>
            <a:r>
              <a:rPr lang="en-US" altLang="ja-JP" sz="1200" dirty="0"/>
              <a:t>1992 </a:t>
            </a:r>
            <a:r>
              <a:rPr lang="ja-JP" altLang="ja-JP" sz="1200" dirty="0"/>
              <a:t>『古代朝鮮と倭族　神話解読と現地踏査』</a:t>
            </a:r>
            <a:r>
              <a:rPr lang="en-US" altLang="ja-JP" sz="1200" dirty="0"/>
              <a:t> </a:t>
            </a:r>
            <a:r>
              <a:rPr lang="ja-JP" altLang="ja-JP" sz="1200" dirty="0"/>
              <a:t>中央公論新社　</a:t>
            </a:r>
            <a:r>
              <a:rPr lang="en-US" altLang="ja-JP" sz="1200" dirty="0"/>
              <a:t> </a:t>
            </a:r>
          </a:p>
          <a:p>
            <a:r>
              <a:rPr lang="en-US" altLang="ja-JP" sz="1200" dirty="0"/>
              <a:t>                                </a:t>
            </a:r>
            <a:r>
              <a:rPr lang="ja-JP" altLang="ja-JP" sz="1200" dirty="0"/>
              <a:t>中公新書</a:t>
            </a:r>
            <a:r>
              <a:rPr lang="en-US" altLang="ja-JP" sz="1200" dirty="0"/>
              <a:t>1085</a:t>
            </a:r>
            <a:endParaRPr lang="ja-JP" altLang="ja-JP" sz="1200" dirty="0"/>
          </a:p>
          <a:p>
            <a:r>
              <a:rPr lang="ja-JP" altLang="ja-JP" sz="1200" dirty="0"/>
              <a:t>鳥越健三郎　</a:t>
            </a:r>
            <a:r>
              <a:rPr lang="en-US" altLang="ja-JP" sz="1200" dirty="0"/>
              <a:t>1994</a:t>
            </a:r>
            <a:r>
              <a:rPr lang="ja-JP" altLang="ja-JP" sz="1200" dirty="0"/>
              <a:t>　『弥生の王国　北九州古代国家と奴国の王都』</a:t>
            </a:r>
            <a:endParaRPr lang="en-US" altLang="ja-JP" sz="1200" dirty="0"/>
          </a:p>
          <a:p>
            <a:r>
              <a:rPr lang="en-US" altLang="ja-JP" sz="1200" dirty="0"/>
              <a:t>                                </a:t>
            </a:r>
            <a:r>
              <a:rPr lang="ja-JP" altLang="ja-JP" sz="1200" dirty="0"/>
              <a:t>中央公論社</a:t>
            </a:r>
            <a:r>
              <a:rPr lang="en-US" altLang="ja-JP" sz="1200" dirty="0"/>
              <a:t>  </a:t>
            </a:r>
            <a:r>
              <a:rPr lang="ja-JP" altLang="ja-JP" sz="1200" dirty="0"/>
              <a:t>中公新書</a:t>
            </a:r>
            <a:r>
              <a:rPr lang="en-US" altLang="ja-JP" sz="1200" dirty="0"/>
              <a:t>199</a:t>
            </a:r>
            <a:r>
              <a:rPr lang="ja-JP" altLang="ja-JP" sz="1200" dirty="0"/>
              <a:t>４</a:t>
            </a:r>
          </a:p>
          <a:p>
            <a:r>
              <a:rPr lang="ja-JP" altLang="ja-JP" sz="1200" dirty="0"/>
              <a:t>戸矢 学　</a:t>
            </a:r>
            <a:r>
              <a:rPr lang="en-US" altLang="ja-JP" sz="1200" dirty="0"/>
              <a:t>2012</a:t>
            </a:r>
            <a:r>
              <a:rPr lang="ja-JP" altLang="ja-JP" sz="1200" dirty="0"/>
              <a:t>　『三種の神器　〔玉・鏡・剣が示す天皇の起源』</a:t>
            </a:r>
            <a:r>
              <a:rPr lang="en-US" altLang="ja-JP" sz="1200" dirty="0"/>
              <a:t> </a:t>
            </a:r>
          </a:p>
          <a:p>
            <a:r>
              <a:rPr lang="en-US" altLang="ja-JP" sz="1200" dirty="0"/>
              <a:t>                                 </a:t>
            </a:r>
            <a:r>
              <a:rPr lang="ja-JP" altLang="ja-JP" sz="1200" dirty="0"/>
              <a:t>河出書房新社</a:t>
            </a:r>
          </a:p>
          <a:p>
            <a:r>
              <a:rPr lang="ja-JP" altLang="ja-JP" sz="1200" dirty="0"/>
              <a:t>戸矢 学</a:t>
            </a:r>
            <a:r>
              <a:rPr lang="en-US" altLang="ja-JP" sz="1200" dirty="0"/>
              <a:t>  2016</a:t>
            </a:r>
            <a:r>
              <a:rPr lang="ja-JP" altLang="ja-JP" sz="1200" dirty="0"/>
              <a:t>　『ニギハヤヒ　「先代旧事本記」から探る物部氏の祖神』</a:t>
            </a:r>
            <a:endParaRPr lang="en-US" altLang="ja-JP" sz="1200" dirty="0"/>
          </a:p>
          <a:p>
            <a:r>
              <a:rPr lang="en-US" altLang="ja-JP" sz="1200" dirty="0"/>
              <a:t>                            </a:t>
            </a:r>
            <a:r>
              <a:rPr lang="ja-JP" altLang="ja-JP" sz="1200" dirty="0"/>
              <a:t>（増補新版）</a:t>
            </a:r>
            <a:r>
              <a:rPr lang="en-US" altLang="ja-JP" sz="1200" dirty="0"/>
              <a:t> </a:t>
            </a:r>
            <a:r>
              <a:rPr lang="ja-JP" altLang="ja-JP" sz="1200" dirty="0"/>
              <a:t>河出書房新書</a:t>
            </a:r>
          </a:p>
          <a:p>
            <a:r>
              <a:rPr lang="ja-JP" altLang="ja-JP" sz="1200" dirty="0"/>
              <a:t>戸矢 学</a:t>
            </a:r>
            <a:r>
              <a:rPr lang="en-US" altLang="ja-JP" sz="1200" dirty="0"/>
              <a:t>2014</a:t>
            </a:r>
            <a:r>
              <a:rPr lang="ja-JP" altLang="ja-JP" sz="1200" dirty="0"/>
              <a:t>　『富士山、</a:t>
            </a:r>
            <a:r>
              <a:rPr lang="en-US" altLang="ja-JP" sz="1200" dirty="0"/>
              <a:t>2200</a:t>
            </a:r>
            <a:r>
              <a:rPr lang="ja-JP" altLang="ja-JP" sz="1200" dirty="0"/>
              <a:t>年の秘密　なぜ日本最大の霊山は古事記に</a:t>
            </a:r>
            <a:endParaRPr lang="en-US" altLang="ja-JP" sz="1200" dirty="0"/>
          </a:p>
          <a:p>
            <a:r>
              <a:rPr lang="en-US" altLang="ja-JP" sz="1200" dirty="0"/>
              <a:t>                              </a:t>
            </a:r>
            <a:r>
              <a:rPr lang="ja-JP" altLang="ja-JP" sz="1200" dirty="0"/>
              <a:t>無視されたのか』</a:t>
            </a:r>
            <a:r>
              <a:rPr lang="en-US" altLang="ja-JP" sz="1200" dirty="0"/>
              <a:t> </a:t>
            </a:r>
            <a:r>
              <a:rPr lang="ja-JP" altLang="ja-JP" sz="1200" dirty="0" err="1"/>
              <a:t>かざ</a:t>
            </a:r>
            <a:r>
              <a:rPr lang="ja-JP" altLang="ja-JP" sz="1200" dirty="0"/>
              <a:t>ひの文庫</a:t>
            </a:r>
          </a:p>
          <a:p>
            <a:r>
              <a:rPr lang="ja-JP" altLang="ja-JP" sz="1200" dirty="0"/>
              <a:t>中井 均</a:t>
            </a:r>
            <a:r>
              <a:rPr lang="en-US" altLang="ja-JP" sz="1200" dirty="0"/>
              <a:t> [</a:t>
            </a:r>
            <a:r>
              <a:rPr lang="ja-JP" altLang="ja-JP" sz="1200" dirty="0"/>
              <a:t>編著</a:t>
            </a:r>
            <a:r>
              <a:rPr lang="en-US" altLang="ja-JP" sz="1200" dirty="0"/>
              <a:t>] 2013</a:t>
            </a:r>
            <a:r>
              <a:rPr lang="ja-JP" altLang="ja-JP" sz="1200" dirty="0"/>
              <a:t>　『滋賀県謎解き散歩』</a:t>
            </a:r>
            <a:r>
              <a:rPr lang="en-US" altLang="ja-JP" sz="1200" dirty="0"/>
              <a:t> </a:t>
            </a:r>
            <a:r>
              <a:rPr lang="ja-JP" altLang="ja-JP" sz="1200" dirty="0"/>
              <a:t>新人物文庫　中経出版</a:t>
            </a:r>
          </a:p>
        </p:txBody>
      </p:sp>
      <p:sp>
        <p:nvSpPr>
          <p:cNvPr id="4" name="テキスト ボックス 3"/>
          <p:cNvSpPr txBox="1"/>
          <p:nvPr/>
        </p:nvSpPr>
        <p:spPr>
          <a:xfrm>
            <a:off x="5896744" y="840160"/>
            <a:ext cx="343364" cy="369332"/>
          </a:xfrm>
          <a:prstGeom prst="rect">
            <a:avLst/>
          </a:prstGeom>
          <a:noFill/>
        </p:spPr>
        <p:txBody>
          <a:bodyPr wrap="none" rtlCol="0">
            <a:spAutoFit/>
          </a:bodyPr>
          <a:lstStyle/>
          <a:p>
            <a:r>
              <a:rPr lang="ja-JP" altLang="en-US" sz="1800" b="1" dirty="0"/>
              <a:t>３</a:t>
            </a:r>
            <a:endParaRPr kumimoji="1" lang="ja-JP" altLang="en-US" sz="1800" b="1" dirty="0"/>
          </a:p>
        </p:txBody>
      </p:sp>
      <p:sp>
        <p:nvSpPr>
          <p:cNvPr id="5" name="テキスト ボックス 4"/>
          <p:cNvSpPr txBox="1"/>
          <p:nvPr/>
        </p:nvSpPr>
        <p:spPr>
          <a:xfrm>
            <a:off x="11675664" y="840160"/>
            <a:ext cx="343364" cy="369332"/>
          </a:xfrm>
          <a:prstGeom prst="rect">
            <a:avLst/>
          </a:prstGeom>
          <a:noFill/>
        </p:spPr>
        <p:txBody>
          <a:bodyPr wrap="none" rtlCol="0">
            <a:spAutoFit/>
          </a:bodyPr>
          <a:lstStyle/>
          <a:p>
            <a:r>
              <a:rPr kumimoji="1" lang="ja-JP" altLang="en-US" sz="1800" b="1" dirty="0"/>
              <a:t>４</a:t>
            </a:r>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646833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88232" y="1341303"/>
            <a:ext cx="5040559" cy="6370975"/>
          </a:xfrm>
          <a:prstGeom prst="rect">
            <a:avLst/>
          </a:prstGeom>
          <a:noFill/>
          <a:ln>
            <a:solidFill>
              <a:schemeClr val="accent1"/>
            </a:solidFill>
          </a:ln>
        </p:spPr>
        <p:txBody>
          <a:bodyPr wrap="square" rtlCol="0">
            <a:spAutoFit/>
          </a:bodyPr>
          <a:lstStyle/>
          <a:p>
            <a:r>
              <a:rPr lang="ja-JP" altLang="ja-JP" sz="1200" dirty="0"/>
              <a:t>中川 毅　</a:t>
            </a:r>
            <a:r>
              <a:rPr lang="en-US" altLang="ja-JP" sz="1200" dirty="0"/>
              <a:t>2017</a:t>
            </a:r>
            <a:r>
              <a:rPr lang="ja-JP" altLang="ja-JP" sz="1200" dirty="0"/>
              <a:t>　『人類と気候の</a:t>
            </a:r>
            <a:r>
              <a:rPr lang="en-US" altLang="ja-JP" sz="1200" dirty="0"/>
              <a:t>10</a:t>
            </a:r>
            <a:r>
              <a:rPr lang="ja-JP" altLang="ja-JP" sz="1200" dirty="0"/>
              <a:t>万年史　過去に何が起きたのか、</a:t>
            </a:r>
          </a:p>
          <a:p>
            <a:r>
              <a:rPr lang="ja-JP" altLang="en-US" sz="1200" dirty="0"/>
              <a:t>　　　　　　　　　　</a:t>
            </a:r>
            <a:r>
              <a:rPr lang="ja-JP" altLang="ja-JP" sz="1200" dirty="0"/>
              <a:t>これから何が起こるのか』</a:t>
            </a:r>
            <a:r>
              <a:rPr lang="en-US" altLang="ja-JP" sz="1200" dirty="0"/>
              <a:t> BLUE BACKS B-2004</a:t>
            </a:r>
            <a:r>
              <a:rPr lang="ja-JP" altLang="ja-JP" sz="1200" dirty="0"/>
              <a:t>　講談社</a:t>
            </a:r>
          </a:p>
          <a:p>
            <a:r>
              <a:rPr lang="ja-JP" altLang="ja-JP" sz="1200" dirty="0"/>
              <a:t>中橋孝博　</a:t>
            </a:r>
            <a:r>
              <a:rPr lang="en-US" altLang="ja-JP" sz="1200" dirty="0"/>
              <a:t>2015</a:t>
            </a:r>
            <a:r>
              <a:rPr lang="ja-JP" altLang="ja-JP" sz="1200" dirty="0"/>
              <a:t>　『倭人への道　人骨の謎を追って』</a:t>
            </a:r>
            <a:r>
              <a:rPr lang="en-US" altLang="ja-JP" sz="1200" dirty="0"/>
              <a:t> </a:t>
            </a:r>
            <a:r>
              <a:rPr lang="ja-JP" altLang="ja-JP" sz="1200" dirty="0"/>
              <a:t>吉川弘文館　</a:t>
            </a:r>
          </a:p>
          <a:p>
            <a:r>
              <a:rPr lang="en-US" altLang="ja-JP" sz="1200" dirty="0"/>
              <a:t>                             </a:t>
            </a:r>
            <a:r>
              <a:rPr lang="ja-JP" altLang="ja-JP" sz="1200" dirty="0"/>
              <a:t>歴史文化ライブラリー</a:t>
            </a:r>
            <a:r>
              <a:rPr lang="en-US" altLang="ja-JP" sz="1200" dirty="0"/>
              <a:t>402</a:t>
            </a:r>
            <a:endParaRPr lang="ja-JP" altLang="ja-JP" sz="1200" dirty="0"/>
          </a:p>
          <a:p>
            <a:r>
              <a:rPr lang="ja-JP" altLang="ja-JP" sz="1200" dirty="0"/>
              <a:t>中堀 豊　</a:t>
            </a:r>
            <a:r>
              <a:rPr lang="en-US" altLang="ja-JP" sz="1200" dirty="0"/>
              <a:t>2005</a:t>
            </a:r>
            <a:r>
              <a:rPr lang="ja-JP" altLang="ja-JP" sz="1200" dirty="0"/>
              <a:t>　『</a:t>
            </a:r>
            <a:r>
              <a:rPr lang="en-US" altLang="ja-JP" sz="1200" dirty="0"/>
              <a:t>Y</a:t>
            </a:r>
            <a:r>
              <a:rPr lang="ja-JP" altLang="ja-JP" sz="1200" dirty="0"/>
              <a:t>染色体からみた日本人』</a:t>
            </a:r>
            <a:r>
              <a:rPr lang="en-US" altLang="ja-JP" sz="1200" dirty="0"/>
              <a:t> </a:t>
            </a:r>
            <a:r>
              <a:rPr lang="ja-JP" altLang="ja-JP" sz="1200" dirty="0"/>
              <a:t>岩波科学ライブラリー</a:t>
            </a:r>
            <a:r>
              <a:rPr lang="en-US" altLang="ja-JP" sz="1200" dirty="0"/>
              <a:t>110</a:t>
            </a:r>
            <a:r>
              <a:rPr lang="ja-JP" altLang="ja-JP" sz="1200" dirty="0"/>
              <a:t>　</a:t>
            </a:r>
            <a:endParaRPr lang="en-US" altLang="ja-JP" sz="1200" dirty="0"/>
          </a:p>
          <a:p>
            <a:r>
              <a:rPr lang="en-US" altLang="ja-JP" sz="1200" dirty="0"/>
              <a:t>                            </a:t>
            </a:r>
            <a:r>
              <a:rPr lang="ja-JP" altLang="ja-JP" sz="1200" dirty="0"/>
              <a:t>岩波書店</a:t>
            </a:r>
          </a:p>
          <a:p>
            <a:r>
              <a:rPr lang="ja-JP" altLang="ja-JP" sz="1200" dirty="0"/>
              <a:t>長野正孝　</a:t>
            </a:r>
            <a:r>
              <a:rPr lang="en-US" altLang="ja-JP" sz="1200" dirty="0"/>
              <a:t>2015</a:t>
            </a:r>
            <a:r>
              <a:rPr lang="ja-JP" altLang="ja-JP" sz="1200" dirty="0"/>
              <a:t>　『古代史の謎は「海路」で解ける　卑弥呼や「倭の五王」の</a:t>
            </a:r>
            <a:endParaRPr lang="en-US" altLang="ja-JP" sz="1200" dirty="0"/>
          </a:p>
          <a:p>
            <a:r>
              <a:rPr lang="en-US" altLang="ja-JP" sz="1200" dirty="0"/>
              <a:t>                            </a:t>
            </a:r>
            <a:r>
              <a:rPr lang="ja-JP" altLang="ja-JP" sz="1200" dirty="0"/>
              <a:t>海に漕ぎ出す』</a:t>
            </a:r>
            <a:r>
              <a:rPr lang="en-US" altLang="ja-JP" sz="1200" dirty="0"/>
              <a:t> PHP</a:t>
            </a:r>
            <a:r>
              <a:rPr lang="ja-JP" altLang="ja-JP" sz="1200" dirty="0"/>
              <a:t>研究所　</a:t>
            </a:r>
            <a:r>
              <a:rPr lang="en-US" altLang="ja-JP" sz="1200" dirty="0"/>
              <a:t>PHP</a:t>
            </a:r>
            <a:r>
              <a:rPr lang="ja-JP" altLang="ja-JP" sz="1200" dirty="0"/>
              <a:t>新書</a:t>
            </a:r>
            <a:r>
              <a:rPr lang="en-US" altLang="ja-JP" sz="1200" dirty="0"/>
              <a:t>968</a:t>
            </a:r>
            <a:endParaRPr lang="ja-JP" altLang="ja-JP" sz="1200" dirty="0"/>
          </a:p>
          <a:p>
            <a:r>
              <a:rPr lang="ja-JP" altLang="ja-JP" sz="1200" dirty="0"/>
              <a:t>長野正孝　</a:t>
            </a:r>
            <a:r>
              <a:rPr lang="en-US" altLang="ja-JP" sz="1200" dirty="0"/>
              <a:t>2015</a:t>
            </a:r>
            <a:r>
              <a:rPr lang="ja-JP" altLang="ja-JP" sz="1200" dirty="0"/>
              <a:t>　『古代史の謎は「鉄」で解ける　前方後円墳や「倭国大乱」</a:t>
            </a:r>
            <a:endParaRPr lang="en-US" altLang="ja-JP" sz="1200" dirty="0"/>
          </a:p>
          <a:p>
            <a:r>
              <a:rPr lang="en-US" altLang="ja-JP" sz="1200" dirty="0"/>
              <a:t>                             </a:t>
            </a:r>
            <a:r>
              <a:rPr lang="ja-JP" altLang="ja-JP" sz="1200" dirty="0"/>
              <a:t>の実像』</a:t>
            </a:r>
            <a:r>
              <a:rPr lang="en-US" altLang="ja-JP" sz="1200" dirty="0"/>
              <a:t> PHP</a:t>
            </a:r>
            <a:r>
              <a:rPr lang="ja-JP" altLang="ja-JP" sz="1200" dirty="0"/>
              <a:t>研究所　</a:t>
            </a:r>
            <a:r>
              <a:rPr lang="en-US" altLang="ja-JP" sz="1200" dirty="0"/>
              <a:t>PHP</a:t>
            </a:r>
            <a:r>
              <a:rPr lang="ja-JP" altLang="ja-JP" sz="1200" dirty="0"/>
              <a:t>新書</a:t>
            </a:r>
            <a:r>
              <a:rPr lang="en-US" altLang="ja-JP" sz="1200" dirty="0"/>
              <a:t>1012</a:t>
            </a:r>
            <a:endParaRPr lang="ja-JP" altLang="ja-JP" sz="1200" dirty="0"/>
          </a:p>
          <a:p>
            <a:r>
              <a:rPr lang="ja-JP" altLang="ja-JP" sz="1200" dirty="0"/>
              <a:t>長野正孝　</a:t>
            </a:r>
            <a:r>
              <a:rPr lang="en-US" altLang="ja-JP" sz="1200" dirty="0"/>
              <a:t>2017</a:t>
            </a:r>
            <a:r>
              <a:rPr lang="ja-JP" altLang="ja-JP" sz="1200" dirty="0"/>
              <a:t>　『古代の技術を知れば「日本書記」の謎が解ける』</a:t>
            </a:r>
            <a:endParaRPr lang="en-US" altLang="ja-JP" sz="1200" dirty="0"/>
          </a:p>
          <a:p>
            <a:r>
              <a:rPr lang="en-US" altLang="ja-JP" sz="1200" dirty="0"/>
              <a:t>                             PHP</a:t>
            </a:r>
            <a:r>
              <a:rPr lang="ja-JP" altLang="ja-JP" sz="1200" dirty="0"/>
              <a:t>研究所</a:t>
            </a:r>
            <a:r>
              <a:rPr lang="en-US" altLang="ja-JP" sz="1200" dirty="0"/>
              <a:t>  PHP</a:t>
            </a:r>
            <a:r>
              <a:rPr lang="ja-JP" altLang="ja-JP" sz="1200" dirty="0"/>
              <a:t>新書</a:t>
            </a:r>
            <a:r>
              <a:rPr lang="en-US" altLang="ja-JP" sz="1200" dirty="0"/>
              <a:t>1115</a:t>
            </a:r>
            <a:endParaRPr lang="ja-JP" altLang="ja-JP" sz="1200" dirty="0"/>
          </a:p>
          <a:p>
            <a:r>
              <a:rPr lang="ja-JP" altLang="ja-JP" sz="1200" dirty="0"/>
              <a:t>永田和宏　</a:t>
            </a:r>
            <a:r>
              <a:rPr lang="en-US" altLang="ja-JP" sz="1200" dirty="0"/>
              <a:t>2017</a:t>
            </a:r>
            <a:r>
              <a:rPr lang="ja-JP" altLang="ja-JP" sz="1200" dirty="0"/>
              <a:t>　『人はどのように鉄を作ってきたか　</a:t>
            </a:r>
            <a:r>
              <a:rPr lang="en-US" altLang="ja-JP" sz="1200" dirty="0"/>
              <a:t>4000</a:t>
            </a:r>
            <a:r>
              <a:rPr lang="ja-JP" altLang="ja-JP" sz="1200" dirty="0"/>
              <a:t>年の歴史と製鉄</a:t>
            </a:r>
            <a:endParaRPr lang="en-US" altLang="ja-JP" sz="1200" dirty="0"/>
          </a:p>
          <a:p>
            <a:r>
              <a:rPr lang="en-US" altLang="ja-JP" sz="1200" dirty="0"/>
              <a:t>                              </a:t>
            </a:r>
            <a:r>
              <a:rPr lang="ja-JP" altLang="ja-JP" sz="1200" dirty="0"/>
              <a:t>の原理』</a:t>
            </a:r>
            <a:r>
              <a:rPr lang="en-US" altLang="ja-JP" sz="1200" dirty="0"/>
              <a:t> </a:t>
            </a:r>
            <a:r>
              <a:rPr lang="ja-JP" altLang="ja-JP" sz="1200" dirty="0"/>
              <a:t>ブルーバックス</a:t>
            </a:r>
            <a:r>
              <a:rPr lang="en-US" altLang="ja-JP" sz="1200" dirty="0"/>
              <a:t>B-2017 </a:t>
            </a:r>
            <a:r>
              <a:rPr lang="ja-JP" altLang="ja-JP" sz="1200" dirty="0"/>
              <a:t>講談社</a:t>
            </a:r>
          </a:p>
          <a:p>
            <a:r>
              <a:rPr lang="ja-JP" altLang="ja-JP" sz="1200" dirty="0"/>
              <a:t>長浜浩明　</a:t>
            </a:r>
            <a:r>
              <a:rPr lang="en-US" altLang="ja-JP" sz="1200" dirty="0"/>
              <a:t>2010</a:t>
            </a:r>
            <a:r>
              <a:rPr lang="ja-JP" altLang="ja-JP" sz="1200" dirty="0"/>
              <a:t>　『日本人のルーツの謎を解く　縄文人は日本人と韓国人の</a:t>
            </a:r>
            <a:endParaRPr lang="en-US" altLang="ja-JP" sz="1200" dirty="0"/>
          </a:p>
          <a:p>
            <a:r>
              <a:rPr lang="en-US" altLang="ja-JP" sz="1200" dirty="0"/>
              <a:t>                              </a:t>
            </a:r>
            <a:r>
              <a:rPr lang="ja-JP" altLang="ja-JP" sz="1200" dirty="0"/>
              <a:t>祖先だった！』</a:t>
            </a:r>
            <a:r>
              <a:rPr lang="en-US" altLang="ja-JP" sz="1200" dirty="0"/>
              <a:t> </a:t>
            </a:r>
            <a:r>
              <a:rPr lang="ja-JP" altLang="ja-JP" sz="1200" dirty="0"/>
              <a:t>展転社</a:t>
            </a:r>
          </a:p>
          <a:p>
            <a:r>
              <a:rPr lang="ja-JP" altLang="ja-JP" sz="1200" dirty="0"/>
              <a:t>長浜浩明　</a:t>
            </a:r>
            <a:r>
              <a:rPr lang="en-US" altLang="ja-JP" sz="1200" dirty="0"/>
              <a:t>2014</a:t>
            </a:r>
            <a:r>
              <a:rPr lang="ja-JP" altLang="ja-JP" sz="1200" dirty="0"/>
              <a:t>　『韓国人は何処から来たか』</a:t>
            </a:r>
            <a:r>
              <a:rPr lang="en-US" altLang="ja-JP" sz="1200" dirty="0"/>
              <a:t> </a:t>
            </a:r>
            <a:r>
              <a:rPr lang="ja-JP" altLang="ja-JP" sz="1200" dirty="0"/>
              <a:t>展転社</a:t>
            </a:r>
          </a:p>
          <a:p>
            <a:r>
              <a:rPr lang="ja-JP" altLang="ja-JP" sz="1200" dirty="0"/>
              <a:t>長浜浩明　</a:t>
            </a:r>
            <a:r>
              <a:rPr lang="en-US" altLang="ja-JP" sz="1200" dirty="0"/>
              <a:t>2015</a:t>
            </a:r>
            <a:r>
              <a:rPr lang="ja-JP" altLang="ja-JP" sz="1200" dirty="0"/>
              <a:t>　『国民のための日本建国史－すっきり分かる日本の国の</a:t>
            </a:r>
            <a:endParaRPr lang="en-US" altLang="ja-JP" sz="1200" dirty="0"/>
          </a:p>
          <a:p>
            <a:r>
              <a:rPr lang="en-US" altLang="ja-JP" sz="1200" dirty="0"/>
              <a:t>                              </a:t>
            </a:r>
            <a:r>
              <a:rPr lang="ja-JP" altLang="ja-JP" sz="1200" dirty="0"/>
              <a:t>はじまりと成り立ち』</a:t>
            </a:r>
            <a:r>
              <a:rPr lang="en-US" altLang="ja-JP" sz="1200" dirty="0"/>
              <a:t> </a:t>
            </a:r>
            <a:r>
              <a:rPr lang="ja-JP" altLang="ja-JP" sz="1200" dirty="0"/>
              <a:t>アイバス出版</a:t>
            </a:r>
          </a:p>
          <a:p>
            <a:r>
              <a:rPr lang="ja-JP" altLang="ja-JP" sz="1200" dirty="0"/>
              <a:t>西谷 正　</a:t>
            </a:r>
            <a:r>
              <a:rPr lang="en-US" altLang="ja-JP" sz="1200" dirty="0"/>
              <a:t>2014</a:t>
            </a:r>
            <a:r>
              <a:rPr lang="ja-JP" altLang="ja-JP" sz="1200" dirty="0"/>
              <a:t>　『市民の考古学③　古代日本と朝鮮半島との交流史』</a:t>
            </a:r>
            <a:r>
              <a:rPr lang="en-US" altLang="ja-JP" sz="1200" dirty="0"/>
              <a:t> </a:t>
            </a:r>
          </a:p>
          <a:p>
            <a:r>
              <a:rPr lang="en-US" altLang="ja-JP" sz="1200" dirty="0"/>
              <a:t>                              </a:t>
            </a:r>
            <a:r>
              <a:rPr lang="ja-JP" altLang="ja-JP" sz="1200" dirty="0"/>
              <a:t>同成社</a:t>
            </a:r>
          </a:p>
          <a:p>
            <a:r>
              <a:rPr lang="ja-JP" altLang="ja-JP" sz="1200" dirty="0"/>
              <a:t>橋本輝彦・白石太一郎・坂井秀哉　</a:t>
            </a:r>
            <a:r>
              <a:rPr lang="en-US" altLang="ja-JP" sz="1200" dirty="0"/>
              <a:t>2014 </a:t>
            </a:r>
            <a:r>
              <a:rPr lang="ja-JP" altLang="ja-JP" sz="1200" dirty="0"/>
              <a:t>『邪馬台国からヤマト王権へ』</a:t>
            </a:r>
          </a:p>
          <a:p>
            <a:r>
              <a:rPr lang="en-US" altLang="ja-JP" sz="1200" dirty="0"/>
              <a:t>                              </a:t>
            </a:r>
            <a:r>
              <a:rPr lang="ja-JP" altLang="ja-JP" sz="1200" dirty="0"/>
              <a:t>奈良大ブックレット</a:t>
            </a:r>
            <a:r>
              <a:rPr lang="en-US" altLang="ja-JP" sz="1200" dirty="0"/>
              <a:t>04</a:t>
            </a:r>
            <a:r>
              <a:rPr lang="ja-JP" altLang="ja-JP" sz="1200" dirty="0"/>
              <a:t>　ナカニシヤ出版</a:t>
            </a:r>
          </a:p>
          <a:p>
            <a:r>
              <a:rPr lang="ja-JP" altLang="ja-JP" sz="1200" dirty="0"/>
              <a:t>原田常治　</a:t>
            </a:r>
            <a:r>
              <a:rPr lang="en-US" altLang="ja-JP" sz="1200" dirty="0"/>
              <a:t>1976</a:t>
            </a:r>
            <a:r>
              <a:rPr lang="ja-JP" altLang="ja-JP" sz="1200" dirty="0"/>
              <a:t>　記紀以前の資料による　古代日本正史』</a:t>
            </a:r>
            <a:r>
              <a:rPr lang="en-US" altLang="ja-JP" sz="1200" dirty="0"/>
              <a:t> </a:t>
            </a:r>
            <a:r>
              <a:rPr lang="ja-JP" altLang="ja-JP" sz="1200" dirty="0"/>
              <a:t>同志社</a:t>
            </a:r>
          </a:p>
          <a:p>
            <a:r>
              <a:rPr lang="ja-JP" altLang="ja-JP" sz="1200" dirty="0"/>
              <a:t>原田 幹　</a:t>
            </a:r>
            <a:r>
              <a:rPr lang="en-US" altLang="ja-JP" sz="1200" dirty="0"/>
              <a:t>2013</a:t>
            </a:r>
            <a:r>
              <a:rPr lang="ja-JP" altLang="ja-JP" sz="1200" dirty="0"/>
              <a:t>　『東西弥生文化の結節点・朝日遺跡』</a:t>
            </a:r>
            <a:r>
              <a:rPr lang="en-US" altLang="ja-JP" sz="1200" dirty="0"/>
              <a:t> </a:t>
            </a:r>
          </a:p>
          <a:p>
            <a:r>
              <a:rPr lang="en-US" altLang="ja-JP" sz="1200" dirty="0"/>
              <a:t>                             </a:t>
            </a:r>
            <a:r>
              <a:rPr lang="ja-JP" altLang="ja-JP" sz="1200" dirty="0"/>
              <a:t>シリーズ「遺跡を学ぶ」</a:t>
            </a:r>
            <a:r>
              <a:rPr lang="en-US" altLang="ja-JP" sz="1200" dirty="0"/>
              <a:t>088</a:t>
            </a:r>
            <a:r>
              <a:rPr lang="ja-JP" altLang="ja-JP" sz="1200" dirty="0"/>
              <a:t>　新泉社</a:t>
            </a:r>
          </a:p>
          <a:p>
            <a:r>
              <a:rPr lang="ja-JP" altLang="ja-JP" sz="1200" dirty="0"/>
              <a:t>伴 とし子　</a:t>
            </a:r>
            <a:r>
              <a:rPr lang="en-US" altLang="ja-JP" sz="1200" dirty="0"/>
              <a:t>2004</a:t>
            </a:r>
            <a:r>
              <a:rPr lang="ja-JP" altLang="ja-JP" sz="1200" dirty="0"/>
              <a:t>　『前ヤマトを創った大丹波王国　国宝「海部系図」が解く</a:t>
            </a:r>
            <a:endParaRPr lang="en-US" altLang="ja-JP" sz="1200" dirty="0"/>
          </a:p>
          <a:p>
            <a:r>
              <a:rPr lang="en-US" altLang="ja-JP" sz="1200" dirty="0"/>
              <a:t>                             </a:t>
            </a:r>
            <a:r>
              <a:rPr lang="ja-JP" altLang="ja-JP" sz="1200" dirty="0"/>
              <a:t>真実の古代史』</a:t>
            </a:r>
            <a:r>
              <a:rPr lang="en-US" altLang="ja-JP" sz="1200" dirty="0"/>
              <a:t> </a:t>
            </a:r>
            <a:r>
              <a:rPr lang="ja-JP" altLang="ja-JP" sz="1200" dirty="0"/>
              <a:t>新人物往来社</a:t>
            </a:r>
          </a:p>
          <a:p>
            <a:r>
              <a:rPr lang="ja-JP" altLang="ja-JP" sz="1200" dirty="0"/>
              <a:t>伴 とし子　</a:t>
            </a:r>
            <a:r>
              <a:rPr lang="en-US" altLang="ja-JP" sz="1200" dirty="0"/>
              <a:t>2007</a:t>
            </a:r>
            <a:r>
              <a:rPr lang="ja-JP" altLang="ja-JP" sz="1200" dirty="0"/>
              <a:t>　『禁断の秘史ついに開く　卑弥呼の孫トヨは</a:t>
            </a:r>
            <a:endParaRPr lang="en-US" altLang="ja-JP" sz="1200" dirty="0"/>
          </a:p>
          <a:p>
            <a:r>
              <a:rPr lang="en-US" altLang="ja-JP" sz="1200" dirty="0"/>
              <a:t>                             </a:t>
            </a:r>
            <a:r>
              <a:rPr lang="ja-JP" altLang="ja-JP" sz="1200" dirty="0"/>
              <a:t>アマテラスだった』</a:t>
            </a:r>
            <a:r>
              <a:rPr lang="en-US" altLang="ja-JP" sz="1200" dirty="0"/>
              <a:t>  </a:t>
            </a:r>
            <a:r>
              <a:rPr lang="ja-JP" altLang="ja-JP" sz="1200" dirty="0"/>
              <a:t>明星出版</a:t>
            </a:r>
            <a:endParaRPr lang="en-US" altLang="ja-JP" sz="1200" dirty="0"/>
          </a:p>
          <a:p>
            <a:r>
              <a:rPr lang="ja-JP" altLang="ja-JP" sz="1200" dirty="0"/>
              <a:t>広瀬和雄　</a:t>
            </a:r>
            <a:r>
              <a:rPr lang="en-US" altLang="ja-JP" sz="1200" dirty="0"/>
              <a:t>2010</a:t>
            </a:r>
            <a:r>
              <a:rPr lang="ja-JP" altLang="ja-JP" sz="1200" dirty="0"/>
              <a:t>　『前方後円墳の世界』</a:t>
            </a:r>
            <a:r>
              <a:rPr lang="en-US" altLang="ja-JP" sz="1200" dirty="0"/>
              <a:t> </a:t>
            </a:r>
            <a:r>
              <a:rPr lang="ja-JP" altLang="ja-JP" sz="1200" dirty="0"/>
              <a:t>岩波新書</a:t>
            </a:r>
            <a:r>
              <a:rPr lang="en-US" altLang="ja-JP" sz="1200" dirty="0"/>
              <a:t>1264</a:t>
            </a:r>
            <a:endParaRPr lang="ja-JP" altLang="ja-JP" sz="1200" dirty="0"/>
          </a:p>
          <a:p>
            <a:r>
              <a:rPr lang="ja-JP" altLang="ja-JP" sz="1200" dirty="0"/>
              <a:t>朴 炳植　</a:t>
            </a:r>
            <a:r>
              <a:rPr lang="en-US" altLang="ja-JP" sz="1200" dirty="0"/>
              <a:t>1988</a:t>
            </a:r>
            <a:r>
              <a:rPr lang="ja-JP" altLang="ja-JP" sz="1200" dirty="0"/>
              <a:t>　『スサノオの来た道』</a:t>
            </a:r>
            <a:r>
              <a:rPr lang="en-US" altLang="ja-JP" sz="1200" dirty="0"/>
              <a:t> </a:t>
            </a:r>
            <a:r>
              <a:rPr lang="ja-JP" altLang="ja-JP" sz="1200" dirty="0"/>
              <a:t>毎日新聞社</a:t>
            </a:r>
            <a:endParaRPr lang="en-US" altLang="ja-JP" sz="1200" dirty="0"/>
          </a:p>
          <a:p>
            <a:r>
              <a:rPr lang="ja-JP" altLang="ja-JP" sz="1200" dirty="0"/>
              <a:t>福永伸哉　</a:t>
            </a:r>
            <a:r>
              <a:rPr lang="en-US" altLang="ja-JP" sz="1200" dirty="0"/>
              <a:t>2001</a:t>
            </a:r>
            <a:r>
              <a:rPr lang="ja-JP" altLang="ja-JP" sz="1200" dirty="0"/>
              <a:t>　『邪馬台国から大和政権へ』</a:t>
            </a:r>
            <a:r>
              <a:rPr lang="en-US" altLang="ja-JP" sz="1200" dirty="0"/>
              <a:t> </a:t>
            </a:r>
            <a:r>
              <a:rPr lang="ja-JP" altLang="ja-JP" sz="1200" dirty="0"/>
              <a:t>大阪大学新世紀セミナー　</a:t>
            </a:r>
            <a:endParaRPr lang="en-US" altLang="ja-JP" sz="1200" dirty="0"/>
          </a:p>
          <a:p>
            <a:r>
              <a:rPr lang="en-US" altLang="ja-JP" sz="1200" dirty="0"/>
              <a:t>                                </a:t>
            </a:r>
            <a:r>
              <a:rPr lang="ja-JP" altLang="ja-JP" sz="1200" dirty="0"/>
              <a:t>大阪大学出版会</a:t>
            </a:r>
          </a:p>
        </p:txBody>
      </p:sp>
      <p:sp>
        <p:nvSpPr>
          <p:cNvPr id="5" name="テキスト ボックス 4"/>
          <p:cNvSpPr txBox="1"/>
          <p:nvPr/>
        </p:nvSpPr>
        <p:spPr>
          <a:xfrm>
            <a:off x="7048872" y="1344216"/>
            <a:ext cx="5040559" cy="6555641"/>
          </a:xfrm>
          <a:prstGeom prst="rect">
            <a:avLst/>
          </a:prstGeom>
          <a:noFill/>
          <a:ln>
            <a:solidFill>
              <a:schemeClr val="accent1"/>
            </a:solidFill>
          </a:ln>
        </p:spPr>
        <p:txBody>
          <a:bodyPr wrap="square" rtlCol="0">
            <a:spAutoFit/>
          </a:bodyPr>
          <a:lstStyle/>
          <a:p>
            <a:r>
              <a:rPr lang="ja-JP" altLang="ja-JP" sz="1200" dirty="0"/>
              <a:t>藤井耕一郎　</a:t>
            </a:r>
            <a:r>
              <a:rPr lang="en-US" altLang="ja-JP" sz="1200" dirty="0"/>
              <a:t>2011</a:t>
            </a:r>
            <a:r>
              <a:rPr lang="ja-JP" altLang="ja-JP" sz="1200" dirty="0"/>
              <a:t>　『大国主対物部氏　はるかな古代、出雲は近江だった』</a:t>
            </a:r>
            <a:endParaRPr lang="en-US" altLang="ja-JP" sz="1200" dirty="0"/>
          </a:p>
          <a:p>
            <a:r>
              <a:rPr lang="en-US" altLang="ja-JP" sz="1200" dirty="0"/>
              <a:t>                                </a:t>
            </a:r>
            <a:r>
              <a:rPr lang="ja-JP" altLang="ja-JP" sz="1200" dirty="0"/>
              <a:t>河出書房新社</a:t>
            </a:r>
          </a:p>
          <a:p>
            <a:r>
              <a:rPr lang="ja-JP" altLang="ja-JP" sz="1200" dirty="0"/>
              <a:t>藤堂明保・竹田昇・影山輝國</a:t>
            </a:r>
            <a:r>
              <a:rPr lang="en-US" altLang="ja-JP" sz="1200" dirty="0"/>
              <a:t> [</a:t>
            </a:r>
            <a:r>
              <a:rPr lang="ja-JP" altLang="ja-JP" sz="1200" dirty="0"/>
              <a:t>全訳注</a:t>
            </a:r>
            <a:r>
              <a:rPr lang="en-US" altLang="ja-JP" sz="1200" dirty="0"/>
              <a:t>] </a:t>
            </a:r>
            <a:r>
              <a:rPr lang="ja-JP" altLang="ja-JP" sz="1200" dirty="0"/>
              <a:t>『倭国伝　中国正史に描かれた日本』</a:t>
            </a:r>
          </a:p>
          <a:p>
            <a:r>
              <a:rPr lang="en-US" altLang="ja-JP" sz="1200" dirty="0"/>
              <a:t>                                 </a:t>
            </a:r>
            <a:r>
              <a:rPr lang="ja-JP" altLang="ja-JP" sz="1200" dirty="0"/>
              <a:t>講談社学術文庫</a:t>
            </a:r>
            <a:r>
              <a:rPr lang="en-US" altLang="ja-JP" sz="1200" dirty="0"/>
              <a:t>2010</a:t>
            </a:r>
            <a:endParaRPr lang="ja-JP" altLang="ja-JP" sz="1200" dirty="0"/>
          </a:p>
          <a:p>
            <a:r>
              <a:rPr lang="ja-JP" altLang="ja-JP" sz="1200" dirty="0"/>
              <a:t>平林章仁　</a:t>
            </a:r>
            <a:r>
              <a:rPr lang="en-US" altLang="ja-JP" sz="1200" dirty="0"/>
              <a:t>2013</a:t>
            </a:r>
            <a:r>
              <a:rPr lang="ja-JP" altLang="ja-JP" sz="1200" dirty="0"/>
              <a:t>　『謎の古代豪族　葛城氏』</a:t>
            </a:r>
            <a:r>
              <a:rPr lang="en-US" altLang="ja-JP" sz="1200" dirty="0"/>
              <a:t> </a:t>
            </a:r>
            <a:r>
              <a:rPr lang="ja-JP" altLang="ja-JP" sz="1200" dirty="0"/>
              <a:t>祥伝社新書</a:t>
            </a:r>
            <a:r>
              <a:rPr lang="en-US" altLang="ja-JP" sz="1200" dirty="0"/>
              <a:t>326</a:t>
            </a:r>
            <a:endParaRPr lang="ja-JP" altLang="ja-JP" sz="1200" dirty="0"/>
          </a:p>
          <a:p>
            <a:r>
              <a:rPr lang="ja-JP" altLang="ja-JP" sz="1200" dirty="0"/>
              <a:t>平林章仁　</a:t>
            </a:r>
            <a:r>
              <a:rPr lang="en-US" altLang="ja-JP" sz="1200" dirty="0"/>
              <a:t>2017</a:t>
            </a:r>
            <a:r>
              <a:rPr lang="ja-JP" altLang="ja-JP" sz="1200" dirty="0"/>
              <a:t>　『蘇我氏と馬飼集団の謎』</a:t>
            </a:r>
            <a:r>
              <a:rPr lang="en-US" altLang="ja-JP" sz="1200" dirty="0"/>
              <a:t> </a:t>
            </a:r>
            <a:r>
              <a:rPr lang="ja-JP" altLang="ja-JP" sz="1200" dirty="0"/>
              <a:t>祥伝社新書</a:t>
            </a:r>
            <a:r>
              <a:rPr lang="en-US" altLang="ja-JP" sz="1200" dirty="0"/>
              <a:t>513</a:t>
            </a:r>
            <a:endParaRPr lang="ja-JP" altLang="ja-JP" sz="1200" dirty="0"/>
          </a:p>
          <a:p>
            <a:r>
              <a:rPr lang="ja-JP" altLang="ja-JP" sz="1200" dirty="0"/>
              <a:t>宝賀寿男　</a:t>
            </a:r>
            <a:r>
              <a:rPr lang="en-US" altLang="ja-JP" sz="1200" dirty="0"/>
              <a:t>2008</a:t>
            </a:r>
            <a:r>
              <a:rPr lang="ja-JP" altLang="ja-JP" sz="1200" dirty="0"/>
              <a:t>　『越と出雲の夜明け－日本海沿岸地域の創世史』</a:t>
            </a:r>
            <a:endParaRPr lang="en-US" altLang="ja-JP" sz="1200" dirty="0"/>
          </a:p>
          <a:p>
            <a:r>
              <a:rPr lang="en-US" altLang="ja-JP" sz="1200" dirty="0"/>
              <a:t>                                </a:t>
            </a:r>
            <a:r>
              <a:rPr lang="ja-JP" altLang="ja-JP" sz="1200" dirty="0"/>
              <a:t>法令出版</a:t>
            </a:r>
          </a:p>
          <a:p>
            <a:r>
              <a:rPr lang="ja-JP" altLang="ja-JP" sz="1200" dirty="0"/>
              <a:t>宝賀寿男　</a:t>
            </a:r>
            <a:r>
              <a:rPr lang="en-US" altLang="ja-JP" sz="1200" dirty="0"/>
              <a:t>2012</a:t>
            </a:r>
            <a:r>
              <a:rPr lang="ja-JP" altLang="ja-JP" sz="1200" dirty="0"/>
              <a:t>　『古代氏族の研究①　和珥氏－中国江南から来た</a:t>
            </a:r>
            <a:endParaRPr lang="en-US" altLang="ja-JP" sz="1200" dirty="0"/>
          </a:p>
          <a:p>
            <a:r>
              <a:rPr lang="en-US" altLang="ja-JP" sz="1200" dirty="0"/>
              <a:t>                               </a:t>
            </a:r>
            <a:r>
              <a:rPr lang="ja-JP" altLang="ja-JP" sz="1200" dirty="0"/>
              <a:t>海神族の流れ』</a:t>
            </a:r>
            <a:r>
              <a:rPr lang="en-US" altLang="ja-JP" sz="1200" dirty="0"/>
              <a:t> </a:t>
            </a:r>
            <a:r>
              <a:rPr lang="ja-JP" altLang="ja-JP" sz="1200" dirty="0"/>
              <a:t>青垣出版</a:t>
            </a:r>
          </a:p>
          <a:p>
            <a:r>
              <a:rPr lang="ja-JP" altLang="ja-JP" sz="1200" dirty="0"/>
              <a:t>宝賀寿男　</a:t>
            </a:r>
            <a:r>
              <a:rPr lang="en-US" altLang="ja-JP" sz="1200" dirty="0"/>
              <a:t>2013</a:t>
            </a:r>
            <a:r>
              <a:rPr lang="ja-JP" altLang="ja-JP" sz="1200" dirty="0"/>
              <a:t>　『古代氏族の研究④　大伴氏－列島現住民の流れを汲む</a:t>
            </a:r>
            <a:endParaRPr lang="en-US" altLang="ja-JP" sz="1200" dirty="0"/>
          </a:p>
          <a:p>
            <a:r>
              <a:rPr lang="en-US" altLang="ja-JP" sz="1200" dirty="0"/>
              <a:t>                               </a:t>
            </a:r>
            <a:r>
              <a:rPr lang="ja-JP" altLang="ja-JP" sz="1200" dirty="0"/>
              <a:t>名門武門』</a:t>
            </a:r>
            <a:r>
              <a:rPr lang="ja-JP" altLang="en-US" sz="1200" dirty="0"/>
              <a:t>　青垣</a:t>
            </a:r>
            <a:r>
              <a:rPr lang="ja-JP" altLang="ja-JP" sz="1200" dirty="0"/>
              <a:t>出版</a:t>
            </a:r>
          </a:p>
          <a:p>
            <a:r>
              <a:rPr lang="ja-JP" altLang="ja-JP" sz="1200" dirty="0"/>
              <a:t>宝賀寿男　</a:t>
            </a:r>
            <a:r>
              <a:rPr lang="en-US" altLang="ja-JP" sz="1200" dirty="0"/>
              <a:t>2014</a:t>
            </a:r>
            <a:r>
              <a:rPr lang="ja-JP" altLang="ja-JP" sz="1200" dirty="0"/>
              <a:t>　『古代氏族の研究⑥　息長氏－大王を輩出した鍛冶氏族』</a:t>
            </a:r>
          </a:p>
          <a:p>
            <a:r>
              <a:rPr lang="ja-JP" altLang="en-US" sz="1200" dirty="0"/>
              <a:t>　　　　　　　　　　　　</a:t>
            </a:r>
            <a:r>
              <a:rPr lang="ja-JP" altLang="ja-JP" sz="1200" dirty="0"/>
              <a:t>青垣出版</a:t>
            </a:r>
          </a:p>
          <a:p>
            <a:r>
              <a:rPr lang="ja-JP" altLang="ja-JP" sz="1200" dirty="0"/>
              <a:t>宝賀寿男　</a:t>
            </a:r>
            <a:r>
              <a:rPr lang="en-US" altLang="ja-JP" sz="1200" dirty="0"/>
              <a:t>2016</a:t>
            </a:r>
            <a:r>
              <a:rPr lang="ja-JP" altLang="ja-JP" sz="1200" dirty="0"/>
              <a:t>　『古代氏族の研究⑧　物部氏－剣神奉斎の軍事大族』</a:t>
            </a:r>
            <a:endParaRPr lang="en-US" altLang="ja-JP" sz="1200" dirty="0"/>
          </a:p>
          <a:p>
            <a:r>
              <a:rPr lang="ja-JP" altLang="en-US" sz="1200" dirty="0"/>
              <a:t>　　　　　　　　　　　　</a:t>
            </a:r>
            <a:r>
              <a:rPr lang="ja-JP" altLang="ja-JP" sz="1200" dirty="0"/>
              <a:t>青垣出版</a:t>
            </a:r>
          </a:p>
          <a:p>
            <a:r>
              <a:rPr lang="ja-JP" altLang="ja-JP" sz="1200" dirty="0"/>
              <a:t>松本 昭　</a:t>
            </a:r>
            <a:r>
              <a:rPr lang="en-US" altLang="ja-JP" sz="1200" dirty="0"/>
              <a:t>2017</a:t>
            </a:r>
            <a:r>
              <a:rPr lang="ja-JP" altLang="ja-JP" sz="1200" dirty="0"/>
              <a:t>　『古代天皇史探訪　天皇家の祖先・息長水依姫を追って』</a:t>
            </a:r>
            <a:r>
              <a:rPr lang="ja-JP" altLang="en-US" sz="1200" dirty="0"/>
              <a:t>　</a:t>
            </a:r>
            <a:endParaRPr lang="en-US" altLang="ja-JP" sz="1200" dirty="0"/>
          </a:p>
          <a:p>
            <a:r>
              <a:rPr lang="ja-JP" altLang="en-US" sz="1200" dirty="0"/>
              <a:t>　　　　　　　　　　　　</a:t>
            </a:r>
            <a:r>
              <a:rPr lang="ja-JP" altLang="ja-JP" sz="1200" dirty="0"/>
              <a:t>アールズ出版</a:t>
            </a:r>
          </a:p>
          <a:p>
            <a:r>
              <a:rPr lang="ja-JP" altLang="ja-JP" sz="1200" dirty="0"/>
              <a:t>真弓常忠　</a:t>
            </a:r>
            <a:r>
              <a:rPr lang="en-US" altLang="ja-JP" sz="1200" dirty="0"/>
              <a:t>1997</a:t>
            </a:r>
            <a:r>
              <a:rPr lang="ja-JP" altLang="ja-JP" sz="1200" dirty="0"/>
              <a:t>　『古代の鉄と神々』（改訂新版）学生社</a:t>
            </a:r>
          </a:p>
          <a:p>
            <a:r>
              <a:rPr lang="ja-JP" altLang="ja-JP" sz="1200" dirty="0"/>
              <a:t>三浦佑之　</a:t>
            </a:r>
            <a:r>
              <a:rPr lang="en-US" altLang="ja-JP" sz="1200" dirty="0"/>
              <a:t>2002</a:t>
            </a:r>
            <a:r>
              <a:rPr lang="ja-JP" altLang="ja-JP" sz="1200" dirty="0"/>
              <a:t>　『口語訳　古事記（完全版）』</a:t>
            </a:r>
            <a:r>
              <a:rPr lang="en-US" altLang="ja-JP" sz="1200" dirty="0"/>
              <a:t> </a:t>
            </a:r>
            <a:r>
              <a:rPr lang="ja-JP" altLang="ja-JP" sz="1200" dirty="0"/>
              <a:t>文藝春秋</a:t>
            </a:r>
          </a:p>
          <a:p>
            <a:r>
              <a:rPr lang="ja-JP" altLang="ja-JP" sz="1200" dirty="0"/>
              <a:t>三浦佑之　</a:t>
            </a:r>
            <a:r>
              <a:rPr lang="en-US" altLang="ja-JP" sz="1200" dirty="0"/>
              <a:t>2016</a:t>
            </a:r>
            <a:r>
              <a:rPr lang="ja-JP" altLang="ja-JP" sz="1200" dirty="0"/>
              <a:t>　『風土記の世界』</a:t>
            </a:r>
            <a:r>
              <a:rPr lang="en-US" altLang="ja-JP" sz="1200" dirty="0"/>
              <a:t> </a:t>
            </a:r>
            <a:r>
              <a:rPr lang="ja-JP" altLang="ja-JP" sz="1200" dirty="0"/>
              <a:t>岩波新書</a:t>
            </a:r>
            <a:r>
              <a:rPr lang="en-US" altLang="ja-JP" sz="1200" dirty="0"/>
              <a:t>1604</a:t>
            </a:r>
            <a:endParaRPr lang="ja-JP" altLang="ja-JP" sz="1200" dirty="0"/>
          </a:p>
          <a:p>
            <a:r>
              <a:rPr lang="ja-JP" altLang="ja-JP" sz="1200" dirty="0"/>
              <a:t>水谷千秋　</a:t>
            </a:r>
            <a:r>
              <a:rPr lang="en-US" altLang="ja-JP" sz="1200" dirty="0"/>
              <a:t>2011</a:t>
            </a:r>
            <a:r>
              <a:rPr lang="ja-JP" altLang="ja-JP" sz="1200" dirty="0"/>
              <a:t>　『謎の大王　継体天皇』</a:t>
            </a:r>
            <a:r>
              <a:rPr lang="en-US" altLang="ja-JP" sz="1200" dirty="0"/>
              <a:t> </a:t>
            </a:r>
            <a:r>
              <a:rPr lang="ja-JP" altLang="ja-JP" sz="1200" dirty="0"/>
              <a:t>文春新書</a:t>
            </a:r>
            <a:r>
              <a:rPr lang="en-US" altLang="ja-JP" sz="1200" dirty="0"/>
              <a:t>192</a:t>
            </a:r>
            <a:endParaRPr lang="ja-JP" altLang="ja-JP" sz="1200" dirty="0"/>
          </a:p>
          <a:p>
            <a:r>
              <a:rPr lang="ja-JP" altLang="ja-JP" sz="1200" dirty="0"/>
              <a:t>水谷千秋　</a:t>
            </a:r>
            <a:r>
              <a:rPr lang="en-US" altLang="ja-JP" sz="1200" dirty="0"/>
              <a:t>2013</a:t>
            </a:r>
            <a:r>
              <a:rPr lang="ja-JP" altLang="ja-JP" sz="1200" dirty="0"/>
              <a:t>　『継体天皇と朝鮮半島の謎』</a:t>
            </a:r>
            <a:r>
              <a:rPr lang="en-US" altLang="ja-JP" sz="1200" dirty="0"/>
              <a:t> </a:t>
            </a:r>
            <a:r>
              <a:rPr lang="ja-JP" altLang="ja-JP" sz="1200" dirty="0"/>
              <a:t>文春新書</a:t>
            </a:r>
            <a:r>
              <a:rPr lang="en-US" altLang="ja-JP" sz="1200" dirty="0"/>
              <a:t>925</a:t>
            </a:r>
            <a:endParaRPr lang="ja-JP" altLang="ja-JP" sz="1200" dirty="0"/>
          </a:p>
          <a:p>
            <a:r>
              <a:rPr lang="ja-JP" altLang="en-US" sz="1200" dirty="0"/>
              <a:t>水谷慶一　</a:t>
            </a:r>
            <a:r>
              <a:rPr lang="en-US" altLang="ja-JP" sz="1200" dirty="0"/>
              <a:t>1980</a:t>
            </a:r>
            <a:r>
              <a:rPr lang="ja-JP" altLang="en-US" sz="1200" dirty="0"/>
              <a:t>　</a:t>
            </a:r>
            <a:r>
              <a:rPr lang="en-US" altLang="ja-JP" sz="1200" dirty="0"/>
              <a:t>『</a:t>
            </a:r>
            <a:r>
              <a:rPr lang="ja-JP" altLang="en-US" sz="1200" dirty="0"/>
              <a:t>謎の北緯</a:t>
            </a:r>
            <a:r>
              <a:rPr lang="en-US" altLang="ja-JP" sz="1200" dirty="0"/>
              <a:t>34</a:t>
            </a:r>
            <a:r>
              <a:rPr lang="ja-JP" altLang="en-US" sz="1200" dirty="0"/>
              <a:t>度</a:t>
            </a:r>
            <a:r>
              <a:rPr lang="en-US" altLang="ja-JP" sz="1200" dirty="0"/>
              <a:t>32</a:t>
            </a:r>
            <a:r>
              <a:rPr lang="ja-JP" altLang="en-US" sz="1200" dirty="0"/>
              <a:t>分をゆく 知られざる古代</a:t>
            </a:r>
            <a:r>
              <a:rPr lang="en-US" altLang="ja-JP" sz="1200" dirty="0"/>
              <a:t>』</a:t>
            </a:r>
          </a:p>
          <a:p>
            <a:r>
              <a:rPr lang="ja-JP" altLang="en-US" sz="1200" dirty="0"/>
              <a:t>　　　　　　　　　　　日本放送出版協会</a:t>
            </a:r>
            <a:endParaRPr lang="en-US" altLang="ja-JP" sz="1200" dirty="0"/>
          </a:p>
          <a:p>
            <a:r>
              <a:rPr lang="ja-JP" altLang="ja-JP" sz="1200" dirty="0"/>
              <a:t>水野 祐</a:t>
            </a:r>
            <a:r>
              <a:rPr lang="en-US" altLang="ja-JP" sz="1200" dirty="0"/>
              <a:t> [</a:t>
            </a:r>
            <a:r>
              <a:rPr lang="ja-JP" altLang="ja-JP" sz="1200" dirty="0"/>
              <a:t>監修</a:t>
            </a:r>
            <a:r>
              <a:rPr lang="en-US" altLang="ja-JP" sz="1200" dirty="0"/>
              <a:t>] 1992</a:t>
            </a:r>
            <a:r>
              <a:rPr lang="ja-JP" altLang="ja-JP" sz="1200" dirty="0"/>
              <a:t>　『イラスト・チャートでわかる　逆説の日本古代史』</a:t>
            </a:r>
          </a:p>
          <a:p>
            <a:r>
              <a:rPr lang="ja-JP" altLang="en-US" sz="1200" dirty="0"/>
              <a:t>　　　　　　　　　　　　</a:t>
            </a:r>
            <a:r>
              <a:rPr lang="en-US" altLang="ja-JP" sz="1200" dirty="0"/>
              <a:t>KK</a:t>
            </a:r>
            <a:r>
              <a:rPr lang="ja-JP" altLang="ja-JP" sz="1200" dirty="0"/>
              <a:t>ベストセラーズ　</a:t>
            </a:r>
          </a:p>
          <a:p>
            <a:r>
              <a:rPr lang="ja-JP" altLang="ja-JP" sz="1200" dirty="0"/>
              <a:t>溝口睦子　</a:t>
            </a:r>
            <a:r>
              <a:rPr lang="en-US" altLang="ja-JP" sz="1200" dirty="0"/>
              <a:t>2009</a:t>
            </a:r>
            <a:r>
              <a:rPr lang="ja-JP" altLang="ja-JP" sz="1200" dirty="0"/>
              <a:t>　『アマテラスの誕生－古代王権の源流を探る』岩波新書</a:t>
            </a:r>
            <a:endParaRPr lang="en-US" altLang="ja-JP" sz="1200" dirty="0"/>
          </a:p>
          <a:p>
            <a:r>
              <a:rPr lang="ja-JP" altLang="en-US" sz="1200" dirty="0"/>
              <a:t>　　　　　　　　　　　　</a:t>
            </a:r>
            <a:r>
              <a:rPr lang="en-US" altLang="ja-JP" sz="1200" dirty="0"/>
              <a:t>1171</a:t>
            </a:r>
          </a:p>
          <a:p>
            <a:r>
              <a:rPr lang="ja-JP" altLang="ja-JP" sz="1200" dirty="0"/>
              <a:t>村井康彦　</a:t>
            </a:r>
            <a:r>
              <a:rPr lang="en-US" altLang="ja-JP" sz="1200" dirty="0"/>
              <a:t>2013</a:t>
            </a:r>
            <a:r>
              <a:rPr lang="ja-JP" altLang="ja-JP" sz="1200" dirty="0"/>
              <a:t>　『出雲と大和』</a:t>
            </a:r>
            <a:r>
              <a:rPr lang="en-US" altLang="ja-JP" sz="1200" dirty="0"/>
              <a:t> </a:t>
            </a:r>
            <a:r>
              <a:rPr lang="ja-JP" altLang="ja-JP" sz="1200" dirty="0"/>
              <a:t>岩波新書</a:t>
            </a:r>
            <a:r>
              <a:rPr lang="en-US" altLang="ja-JP" sz="1200" dirty="0"/>
              <a:t>1405</a:t>
            </a:r>
            <a:endParaRPr lang="ja-JP" altLang="ja-JP" sz="1200" dirty="0"/>
          </a:p>
          <a:p>
            <a:r>
              <a:rPr lang="ja-JP" altLang="ja-JP" sz="1200" dirty="0"/>
              <a:t>森 紘一　</a:t>
            </a:r>
            <a:r>
              <a:rPr lang="en-US" altLang="ja-JP" sz="1200" dirty="0"/>
              <a:t>2013</a:t>
            </a:r>
            <a:r>
              <a:rPr lang="ja-JP" altLang="ja-JP" sz="1200" dirty="0"/>
              <a:t>　『敗者の古代史』</a:t>
            </a:r>
            <a:r>
              <a:rPr lang="en-US" altLang="ja-JP" sz="1200" dirty="0"/>
              <a:t> </a:t>
            </a:r>
            <a:r>
              <a:rPr lang="ja-JP" altLang="ja-JP" sz="1200" dirty="0"/>
              <a:t>中経出版</a:t>
            </a:r>
          </a:p>
          <a:p>
            <a:r>
              <a:rPr lang="ja-JP" altLang="ja-JP" sz="1200" dirty="0"/>
              <a:t>山崎春雄・久保純子　</a:t>
            </a:r>
            <a:r>
              <a:rPr lang="en-US" altLang="ja-JP" sz="1200" dirty="0"/>
              <a:t>2017 </a:t>
            </a:r>
            <a:r>
              <a:rPr lang="ja-JP" altLang="ja-JP" sz="1200" dirty="0"/>
              <a:t>『日本列島</a:t>
            </a:r>
            <a:r>
              <a:rPr lang="en-US" altLang="ja-JP" sz="1200" dirty="0"/>
              <a:t>100</a:t>
            </a:r>
            <a:r>
              <a:rPr lang="ja-JP" altLang="ja-JP" sz="1200" dirty="0"/>
              <a:t>万年史　大地に刻まれた</a:t>
            </a:r>
            <a:endParaRPr lang="en-US" altLang="ja-JP" sz="1200" dirty="0"/>
          </a:p>
          <a:p>
            <a:r>
              <a:rPr lang="en-US" altLang="ja-JP" sz="1200" dirty="0"/>
              <a:t>                                  </a:t>
            </a:r>
            <a:r>
              <a:rPr lang="ja-JP" altLang="ja-JP" sz="1200" dirty="0"/>
              <a:t>壮大な物語』</a:t>
            </a:r>
            <a:r>
              <a:rPr lang="en-US" altLang="ja-JP" sz="1200" dirty="0"/>
              <a:t> BLUE BACKS B2000 </a:t>
            </a:r>
            <a:r>
              <a:rPr lang="ja-JP" altLang="ja-JP" sz="1200" dirty="0"/>
              <a:t>講談社</a:t>
            </a:r>
          </a:p>
          <a:p>
            <a:r>
              <a:rPr lang="ja-JP" altLang="ja-JP" sz="1200" dirty="0"/>
              <a:t>八幡和郎　</a:t>
            </a:r>
            <a:r>
              <a:rPr lang="en-US" altLang="ja-JP" sz="1200" dirty="0"/>
              <a:t>2015</a:t>
            </a:r>
            <a:r>
              <a:rPr lang="ja-JP" altLang="ja-JP" sz="1200" dirty="0"/>
              <a:t>　『最終解答 日本古代史　神武東征から邪馬台国、</a:t>
            </a:r>
            <a:endParaRPr lang="en-US" altLang="ja-JP" sz="1200" dirty="0"/>
          </a:p>
          <a:p>
            <a:r>
              <a:rPr lang="en-US" altLang="ja-JP" sz="1200" dirty="0"/>
              <a:t>                                </a:t>
            </a:r>
            <a:r>
              <a:rPr lang="ja-JP" altLang="ja-JP" sz="1200" dirty="0"/>
              <a:t>日韓関係の期限まで』</a:t>
            </a:r>
            <a:r>
              <a:rPr lang="en-US" altLang="ja-JP" sz="1200" dirty="0"/>
              <a:t>	PHP</a:t>
            </a:r>
            <a:r>
              <a:rPr lang="ja-JP" altLang="ja-JP" sz="1200" dirty="0"/>
              <a:t>研究所　</a:t>
            </a:r>
            <a:r>
              <a:rPr lang="en-US" altLang="ja-JP" sz="1200" dirty="0"/>
              <a:t>PHP</a:t>
            </a:r>
            <a:r>
              <a:rPr lang="ja-JP" altLang="ja-JP" sz="1200" dirty="0"/>
              <a:t>文庫</a:t>
            </a:r>
            <a:r>
              <a:rPr lang="en-US" altLang="ja-JP" sz="1200" dirty="0"/>
              <a:t>700</a:t>
            </a:r>
            <a:endParaRPr lang="ja-JP" altLang="ja-JP" sz="1200" dirty="0"/>
          </a:p>
        </p:txBody>
      </p:sp>
      <p:sp>
        <p:nvSpPr>
          <p:cNvPr id="6" name="テキスト ボックス 5"/>
          <p:cNvSpPr txBox="1"/>
          <p:nvPr/>
        </p:nvSpPr>
        <p:spPr>
          <a:xfrm>
            <a:off x="5896744" y="840160"/>
            <a:ext cx="343364" cy="369332"/>
          </a:xfrm>
          <a:prstGeom prst="rect">
            <a:avLst/>
          </a:prstGeom>
          <a:noFill/>
        </p:spPr>
        <p:txBody>
          <a:bodyPr wrap="none" rtlCol="0">
            <a:spAutoFit/>
          </a:bodyPr>
          <a:lstStyle/>
          <a:p>
            <a:r>
              <a:rPr kumimoji="1" lang="ja-JP" altLang="en-US" sz="1800" b="1" dirty="0"/>
              <a:t>５</a:t>
            </a:r>
          </a:p>
        </p:txBody>
      </p:sp>
      <p:sp>
        <p:nvSpPr>
          <p:cNvPr id="7" name="テキスト ボックス 6"/>
          <p:cNvSpPr txBox="1"/>
          <p:nvPr/>
        </p:nvSpPr>
        <p:spPr>
          <a:xfrm>
            <a:off x="11675664" y="840160"/>
            <a:ext cx="343364" cy="369332"/>
          </a:xfrm>
          <a:prstGeom prst="rect">
            <a:avLst/>
          </a:prstGeom>
          <a:noFill/>
        </p:spPr>
        <p:txBody>
          <a:bodyPr wrap="none" rtlCol="0">
            <a:spAutoFit/>
          </a:bodyPr>
          <a:lstStyle/>
          <a:p>
            <a:r>
              <a:rPr kumimoji="1" lang="ja-JP" altLang="en-US" sz="1800" b="1" dirty="0"/>
              <a:t>６</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230978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88232" y="1341303"/>
            <a:ext cx="5040559" cy="5509200"/>
          </a:xfrm>
          <a:prstGeom prst="rect">
            <a:avLst/>
          </a:prstGeom>
          <a:noFill/>
          <a:ln>
            <a:solidFill>
              <a:schemeClr val="accent1"/>
            </a:solidFill>
          </a:ln>
        </p:spPr>
        <p:txBody>
          <a:bodyPr wrap="square" rtlCol="0">
            <a:spAutoFit/>
          </a:bodyPr>
          <a:lstStyle/>
          <a:p>
            <a:r>
              <a:rPr lang="ja-JP" altLang="ja-JP" sz="1200" dirty="0"/>
              <a:t>ユージン・</a:t>
            </a:r>
            <a:r>
              <a:rPr lang="en-US" altLang="ja-JP" sz="1200" dirty="0"/>
              <a:t>E</a:t>
            </a:r>
            <a:r>
              <a:rPr lang="ja-JP" altLang="ja-JP" sz="1200" dirty="0"/>
              <a:t>・ハリス　</a:t>
            </a:r>
            <a:r>
              <a:rPr lang="en-US" altLang="ja-JP" sz="1200" dirty="0"/>
              <a:t>2016 </a:t>
            </a:r>
            <a:r>
              <a:rPr lang="ja-JP" altLang="ja-JP" sz="1200" dirty="0"/>
              <a:t>『ゲノム革命－ヒト起源の真実－』（水谷 淳</a:t>
            </a:r>
            <a:r>
              <a:rPr lang="en-US" altLang="ja-JP" sz="1200" dirty="0"/>
              <a:t> [</a:t>
            </a:r>
            <a:r>
              <a:rPr lang="ja-JP" altLang="ja-JP" sz="1200" dirty="0"/>
              <a:t>訳</a:t>
            </a:r>
            <a:r>
              <a:rPr lang="en-US" altLang="ja-JP" sz="1200" dirty="0"/>
              <a:t>]</a:t>
            </a:r>
            <a:r>
              <a:rPr lang="ja-JP" altLang="ja-JP" sz="1200" dirty="0"/>
              <a:t>）</a:t>
            </a:r>
            <a:endParaRPr lang="en-US" altLang="ja-JP" sz="1200" dirty="0"/>
          </a:p>
          <a:p>
            <a:r>
              <a:rPr lang="en-US" altLang="ja-JP" sz="1200" dirty="0"/>
              <a:t>                                 </a:t>
            </a:r>
            <a:r>
              <a:rPr lang="ja-JP" altLang="ja-JP" sz="1200" dirty="0"/>
              <a:t>早川書房</a:t>
            </a:r>
          </a:p>
          <a:p>
            <a:r>
              <a:rPr lang="ja-JP" altLang="ja-JP" sz="1200" dirty="0"/>
              <a:t>吉田大洋　</a:t>
            </a:r>
            <a:r>
              <a:rPr lang="en-US" altLang="ja-JP" sz="1200" dirty="0"/>
              <a:t>1980</a:t>
            </a:r>
            <a:r>
              <a:rPr lang="ja-JP" altLang="ja-JP" sz="1200" dirty="0"/>
              <a:t>　『謎の出雲帝国　天孫一族に虐殺された出雲神族の怒り』</a:t>
            </a:r>
            <a:endParaRPr lang="en-US" altLang="ja-JP" sz="1200" dirty="0"/>
          </a:p>
          <a:p>
            <a:r>
              <a:rPr lang="en-US" altLang="ja-JP" sz="1200" dirty="0"/>
              <a:t>                                 </a:t>
            </a:r>
            <a:r>
              <a:rPr lang="ja-JP" altLang="ja-JP" sz="1200" dirty="0"/>
              <a:t>徳間書店</a:t>
            </a:r>
          </a:p>
          <a:p>
            <a:r>
              <a:rPr lang="ja-JP" altLang="ja-JP" sz="1200" dirty="0"/>
              <a:t>吉村作治　</a:t>
            </a:r>
            <a:r>
              <a:rPr lang="en-US" altLang="ja-JP" sz="1200" dirty="0"/>
              <a:t>1990</a:t>
            </a:r>
            <a:r>
              <a:rPr lang="ja-JP" altLang="ja-JP" sz="1200" dirty="0"/>
              <a:t>　『</a:t>
            </a:r>
            <a:r>
              <a:rPr lang="en-US" altLang="ja-JP" sz="1200" dirty="0"/>
              <a:t>&lt;</a:t>
            </a:r>
            <a:r>
              <a:rPr lang="ja-JP" altLang="ja-JP" sz="1200" dirty="0"/>
              <a:t>グラフィティ・歴史謎事典</a:t>
            </a:r>
            <a:r>
              <a:rPr lang="en-US" altLang="ja-JP" sz="1200" dirty="0"/>
              <a:t>&gt;</a:t>
            </a:r>
            <a:r>
              <a:rPr lang="ja-JP" altLang="ja-JP" sz="1200" dirty="0"/>
              <a:t>⑭　古代文明　</a:t>
            </a:r>
            <a:endParaRPr lang="en-US" altLang="ja-JP" sz="1200" dirty="0"/>
          </a:p>
          <a:p>
            <a:r>
              <a:rPr lang="en-US" altLang="ja-JP" sz="1200" dirty="0"/>
              <a:t>                                 </a:t>
            </a:r>
            <a:r>
              <a:rPr lang="ja-JP" altLang="ja-JP" sz="1200" dirty="0"/>
              <a:t>天文と巨石の謎』</a:t>
            </a:r>
            <a:r>
              <a:rPr lang="en-US" altLang="ja-JP" sz="1200" dirty="0"/>
              <a:t> </a:t>
            </a:r>
            <a:r>
              <a:rPr lang="ja-JP" altLang="ja-JP" sz="1200" dirty="0"/>
              <a:t>光文社文庫</a:t>
            </a:r>
          </a:p>
          <a:p>
            <a:r>
              <a:rPr lang="ja-JP" altLang="ja-JP" sz="1200" dirty="0"/>
              <a:t>吉村武彦　</a:t>
            </a:r>
            <a:r>
              <a:rPr lang="en-US" altLang="ja-JP" sz="1200" dirty="0"/>
              <a:t>2010</a:t>
            </a:r>
            <a:r>
              <a:rPr lang="ja-JP" altLang="ja-JP" sz="1200" dirty="0"/>
              <a:t>　『大和王権　シリーズ日本古代史②』</a:t>
            </a:r>
            <a:r>
              <a:rPr lang="en-US" altLang="ja-JP" sz="1200" dirty="0"/>
              <a:t> </a:t>
            </a:r>
            <a:r>
              <a:rPr lang="ja-JP" altLang="ja-JP" sz="1200" dirty="0"/>
              <a:t>岩波新書</a:t>
            </a:r>
            <a:r>
              <a:rPr lang="en-US" altLang="ja-JP" sz="1200" dirty="0"/>
              <a:t>1272</a:t>
            </a:r>
            <a:endParaRPr lang="ja-JP" altLang="ja-JP" sz="1200" dirty="0"/>
          </a:p>
          <a:p>
            <a:r>
              <a:rPr lang="ja-JP" altLang="ja-JP" sz="1200" dirty="0"/>
              <a:t>渡部雅史　</a:t>
            </a:r>
            <a:r>
              <a:rPr lang="en-US" altLang="ja-JP" sz="1200" dirty="0"/>
              <a:t>2012</a:t>
            </a:r>
            <a:r>
              <a:rPr lang="ja-JP" altLang="ja-JP" sz="1200" dirty="0"/>
              <a:t>　『大和朝廷成立の謎－古代出雲王国から邪馬台国へ』</a:t>
            </a:r>
          </a:p>
          <a:p>
            <a:r>
              <a:rPr lang="en-US" altLang="ja-JP" sz="1200" dirty="0"/>
              <a:t>                                </a:t>
            </a:r>
            <a:r>
              <a:rPr lang="ja-JP" altLang="ja-JP" sz="1200" dirty="0"/>
              <a:t>幻冬舎ルネッサンス</a:t>
            </a:r>
            <a:endParaRPr lang="en-US" altLang="ja-JP" sz="1200" dirty="0"/>
          </a:p>
          <a:p>
            <a:endParaRPr lang="en-US" altLang="ja-JP" sz="1200" dirty="0"/>
          </a:p>
          <a:p>
            <a:r>
              <a:rPr lang="ja-JP" altLang="ja-JP" sz="1600" b="1" dirty="0"/>
              <a:t>図　説</a:t>
            </a:r>
            <a:endParaRPr lang="ja-JP" altLang="ja-JP" sz="1600" dirty="0"/>
          </a:p>
          <a:p>
            <a:r>
              <a:rPr lang="ja-JP" altLang="ja-JP" sz="1200" dirty="0"/>
              <a:t>『最新世界史図説　タペストリー　最新版』　帝国書院編集部（川北 稔、</a:t>
            </a:r>
            <a:endParaRPr lang="en-US" altLang="ja-JP" sz="1200" dirty="0"/>
          </a:p>
          <a:p>
            <a:r>
              <a:rPr lang="en-US" altLang="ja-JP" sz="1200" dirty="0"/>
              <a:t>                                </a:t>
            </a:r>
            <a:r>
              <a:rPr lang="ja-JP" altLang="ja-JP" sz="1200" dirty="0"/>
              <a:t>桃木至朗</a:t>
            </a:r>
            <a:r>
              <a:rPr lang="en-US" altLang="ja-JP" sz="1200" dirty="0"/>
              <a:t> [</a:t>
            </a:r>
            <a:r>
              <a:rPr lang="ja-JP" altLang="ja-JP" sz="1200" dirty="0"/>
              <a:t>監修</a:t>
            </a:r>
            <a:r>
              <a:rPr lang="en-US" altLang="ja-JP" sz="1200" dirty="0"/>
              <a:t>]</a:t>
            </a:r>
            <a:r>
              <a:rPr lang="ja-JP" altLang="ja-JP" sz="1200" dirty="0"/>
              <a:t>）</a:t>
            </a:r>
            <a:r>
              <a:rPr lang="en-US" altLang="ja-JP" sz="1200" dirty="0"/>
              <a:t> </a:t>
            </a:r>
            <a:r>
              <a:rPr lang="ja-JP" altLang="ja-JP" sz="1200" dirty="0"/>
              <a:t>帝国書院</a:t>
            </a:r>
          </a:p>
          <a:p>
            <a:r>
              <a:rPr lang="ja-JP" altLang="ja-JP" sz="1200" dirty="0"/>
              <a:t>『図解　古代史　旧石器時代～律令国家成立まで写真と地図で解説』</a:t>
            </a:r>
            <a:endParaRPr lang="en-US" altLang="ja-JP" sz="1200" dirty="0"/>
          </a:p>
          <a:p>
            <a:r>
              <a:rPr lang="en-US" altLang="ja-JP" sz="1200" dirty="0"/>
              <a:t>                                </a:t>
            </a:r>
            <a:r>
              <a:rPr lang="ja-JP" altLang="ja-JP" sz="1200" dirty="0"/>
              <a:t>成美堂出版編集部</a:t>
            </a:r>
            <a:r>
              <a:rPr lang="en-US" altLang="ja-JP" sz="1200" dirty="0"/>
              <a:t> </a:t>
            </a:r>
            <a:r>
              <a:rPr lang="ja-JP" altLang="ja-JP" sz="1200" dirty="0"/>
              <a:t>（東京都歴史教育研究会</a:t>
            </a:r>
            <a:r>
              <a:rPr lang="en-US" altLang="ja-JP" sz="1200" dirty="0"/>
              <a:t> [</a:t>
            </a:r>
            <a:r>
              <a:rPr lang="ja-JP" altLang="ja-JP" sz="1200" dirty="0"/>
              <a:t>監修</a:t>
            </a:r>
            <a:r>
              <a:rPr lang="en-US" altLang="ja-JP" sz="1200" dirty="0"/>
              <a:t>]</a:t>
            </a:r>
            <a:r>
              <a:rPr lang="ja-JP" altLang="ja-JP" sz="1200" dirty="0"/>
              <a:t>）</a:t>
            </a:r>
            <a:endParaRPr lang="en-US" altLang="ja-JP" sz="1200" dirty="0"/>
          </a:p>
          <a:p>
            <a:r>
              <a:rPr lang="en-US" altLang="ja-JP" sz="1200" dirty="0"/>
              <a:t>                              </a:t>
            </a:r>
            <a:r>
              <a:rPr lang="ja-JP" altLang="ja-JP" sz="1200" dirty="0"/>
              <a:t>成美堂出版　</a:t>
            </a:r>
            <a:r>
              <a:rPr lang="en-US" altLang="ja-JP" sz="1200" dirty="0"/>
              <a:t>SEIBIDO MOOK</a:t>
            </a:r>
            <a:endParaRPr lang="ja-JP" altLang="ja-JP" sz="1200" dirty="0"/>
          </a:p>
          <a:p>
            <a:r>
              <a:rPr lang="ja-JP" altLang="ja-JP" sz="1200" dirty="0"/>
              <a:t>『別冊宝島</a:t>
            </a:r>
            <a:r>
              <a:rPr lang="en-US" altLang="ja-JP" sz="1200" dirty="0"/>
              <a:t>2283</a:t>
            </a:r>
            <a:r>
              <a:rPr lang="ja-JP" altLang="ja-JP" sz="1200" dirty="0"/>
              <a:t>　日朝古代史　嘘の起源』</a:t>
            </a:r>
            <a:endParaRPr lang="en-US" altLang="ja-JP" sz="1200" dirty="0"/>
          </a:p>
          <a:p>
            <a:r>
              <a:rPr lang="en-US" altLang="ja-JP" sz="1200" dirty="0"/>
              <a:t>                             </a:t>
            </a:r>
            <a:r>
              <a:rPr lang="ja-JP" altLang="ja-JP" sz="1200" dirty="0"/>
              <a:t>（株）はる製作室（編集）</a:t>
            </a:r>
            <a:r>
              <a:rPr lang="en-US" altLang="ja-JP" sz="1200" dirty="0"/>
              <a:t>(</a:t>
            </a:r>
            <a:r>
              <a:rPr lang="ja-JP" altLang="ja-JP" sz="1200" dirty="0"/>
              <a:t>室谷克実</a:t>
            </a:r>
            <a:r>
              <a:rPr lang="en-US" altLang="ja-JP" sz="1200" dirty="0"/>
              <a:t> [</a:t>
            </a:r>
            <a:r>
              <a:rPr lang="ja-JP" altLang="ja-JP" sz="1200" dirty="0"/>
              <a:t>監修</a:t>
            </a:r>
            <a:r>
              <a:rPr lang="en-US" altLang="ja-JP" sz="1200" dirty="0"/>
              <a:t>]</a:t>
            </a:r>
            <a:r>
              <a:rPr lang="ja-JP" altLang="ja-JP" sz="1200" dirty="0"/>
              <a:t>）</a:t>
            </a:r>
            <a:r>
              <a:rPr lang="en-US" altLang="ja-JP" sz="1200" dirty="0"/>
              <a:t> </a:t>
            </a:r>
            <a:r>
              <a:rPr lang="ja-JP" altLang="ja-JP" sz="1200" dirty="0"/>
              <a:t>宝島社</a:t>
            </a:r>
          </a:p>
          <a:p>
            <a:r>
              <a:rPr lang="ja-JP" altLang="ja-JP" sz="1200" dirty="0"/>
              <a:t>『別冊宝島</a:t>
            </a:r>
            <a:r>
              <a:rPr lang="en-US" altLang="ja-JP" sz="1200" dirty="0"/>
              <a:t>2151</a:t>
            </a:r>
            <a:r>
              <a:rPr lang="ja-JP" altLang="ja-JP" sz="1200" dirty="0"/>
              <a:t>　日本神話の地図帳　地図とイラストで読む「古事記」</a:t>
            </a:r>
            <a:endParaRPr lang="en-US" altLang="ja-JP" sz="1200" dirty="0"/>
          </a:p>
          <a:p>
            <a:r>
              <a:rPr lang="en-US" altLang="ja-JP" sz="1200" dirty="0"/>
              <a:t>                            </a:t>
            </a:r>
            <a:r>
              <a:rPr lang="ja-JP" altLang="ja-JP" sz="1200" dirty="0"/>
              <a:t>「日本書記」』</a:t>
            </a:r>
            <a:r>
              <a:rPr lang="en-US" altLang="ja-JP" sz="1200" dirty="0"/>
              <a:t> </a:t>
            </a:r>
            <a:r>
              <a:rPr lang="ja-JP" altLang="ja-JP" sz="1200" dirty="0"/>
              <a:t>武光 誠（編著）宝島社</a:t>
            </a:r>
          </a:p>
          <a:p>
            <a:r>
              <a:rPr lang="ja-JP" altLang="ja-JP" sz="1200" dirty="0"/>
              <a:t>『別冊宝島</a:t>
            </a:r>
            <a:r>
              <a:rPr lang="en-US" altLang="ja-JP" sz="1200" dirty="0"/>
              <a:t>2163</a:t>
            </a:r>
            <a:r>
              <a:rPr lang="ja-JP" altLang="ja-JP" sz="1200" dirty="0"/>
              <a:t>　神社と日本人　神社は何を祀り、人を導いてきたのか？』</a:t>
            </a:r>
          </a:p>
          <a:p>
            <a:r>
              <a:rPr lang="en-US" altLang="ja-JP" sz="1200" dirty="0"/>
              <a:t>                            </a:t>
            </a:r>
            <a:r>
              <a:rPr lang="ja-JP" altLang="ja-JP" sz="1200" dirty="0"/>
              <a:t>島田裕巳</a:t>
            </a:r>
            <a:r>
              <a:rPr lang="en-US" altLang="ja-JP" sz="1200" dirty="0"/>
              <a:t> [</a:t>
            </a:r>
            <a:r>
              <a:rPr lang="ja-JP" altLang="ja-JP" sz="1200" dirty="0"/>
              <a:t>監修</a:t>
            </a:r>
            <a:r>
              <a:rPr lang="en-US" altLang="ja-JP" sz="1200" dirty="0"/>
              <a:t>]</a:t>
            </a:r>
            <a:r>
              <a:rPr lang="ja-JP" altLang="ja-JP" sz="1200" dirty="0"/>
              <a:t>　宝島社</a:t>
            </a:r>
          </a:p>
          <a:p>
            <a:r>
              <a:rPr lang="ja-JP" altLang="ja-JP" sz="1200" dirty="0"/>
              <a:t>『古代豪族　古代史研究の最前線』</a:t>
            </a:r>
            <a:r>
              <a:rPr lang="en-US" altLang="ja-JP" sz="1200" dirty="0"/>
              <a:t> </a:t>
            </a:r>
            <a:r>
              <a:rPr lang="ja-JP" altLang="ja-JP" sz="1200" dirty="0"/>
              <a:t>洋泉社編集部（編）　洋泉社</a:t>
            </a:r>
          </a:p>
          <a:p>
            <a:r>
              <a:rPr lang="ja-JP" altLang="ja-JP" sz="1200" dirty="0"/>
              <a:t>『ここまでわかった！邪馬台国』</a:t>
            </a:r>
            <a:r>
              <a:rPr lang="en-US" altLang="ja-JP" sz="1200" dirty="0"/>
              <a:t> 2011 </a:t>
            </a:r>
            <a:r>
              <a:rPr lang="ja-JP" altLang="ja-JP" sz="1200" dirty="0"/>
              <a:t>「歴史読本」編集部（編）</a:t>
            </a:r>
            <a:endParaRPr lang="en-US" altLang="ja-JP" sz="1200" dirty="0"/>
          </a:p>
          <a:p>
            <a:r>
              <a:rPr lang="en-US" altLang="ja-JP" sz="1200" dirty="0"/>
              <a:t>                            </a:t>
            </a:r>
            <a:r>
              <a:rPr lang="ja-JP" altLang="ja-JP" sz="1200" dirty="0"/>
              <a:t>新人物文庫</a:t>
            </a:r>
            <a:r>
              <a:rPr lang="en-US" altLang="ja-JP" sz="1200" dirty="0"/>
              <a:t>667</a:t>
            </a:r>
            <a:endParaRPr lang="ja-JP" altLang="ja-JP" sz="1200" dirty="0"/>
          </a:p>
          <a:p>
            <a:r>
              <a:rPr lang="ja-JP" altLang="ja-JP" sz="1200" dirty="0"/>
              <a:t>『ここまでわかった！古代豪族のルーツと末裔たち』</a:t>
            </a:r>
            <a:r>
              <a:rPr lang="en-US" altLang="ja-JP" sz="1200" dirty="0"/>
              <a:t> 2011</a:t>
            </a:r>
          </a:p>
          <a:p>
            <a:r>
              <a:rPr lang="en-US" altLang="ja-JP" sz="1200" dirty="0"/>
              <a:t>                            </a:t>
            </a:r>
            <a:r>
              <a:rPr lang="ja-JP" altLang="ja-JP" sz="1200" dirty="0"/>
              <a:t>「歴史読本」編集部（編）</a:t>
            </a:r>
            <a:r>
              <a:rPr lang="en-US" altLang="ja-JP" sz="1200" dirty="0"/>
              <a:t> </a:t>
            </a:r>
            <a:r>
              <a:rPr lang="ja-JP" altLang="ja-JP" sz="1200" dirty="0"/>
              <a:t>新人物文庫</a:t>
            </a:r>
            <a:r>
              <a:rPr lang="en-US" altLang="ja-JP" sz="1200" dirty="0"/>
              <a:t>714</a:t>
            </a:r>
            <a:endParaRPr lang="ja-JP" altLang="ja-JP" sz="1200" dirty="0"/>
          </a:p>
          <a:p>
            <a:r>
              <a:rPr lang="ja-JP" altLang="ja-JP" sz="1200" dirty="0"/>
              <a:t>『ここまでわかった！「古代」謎の４世紀』</a:t>
            </a:r>
            <a:r>
              <a:rPr lang="en-US" altLang="ja-JP" sz="1200" dirty="0"/>
              <a:t> 2014</a:t>
            </a:r>
            <a:r>
              <a:rPr lang="ja-JP" altLang="ja-JP" sz="1200" dirty="0"/>
              <a:t>「歴史読本」編集部（編）</a:t>
            </a:r>
            <a:endParaRPr lang="en-US" altLang="ja-JP" sz="1200" dirty="0"/>
          </a:p>
          <a:p>
            <a:r>
              <a:rPr lang="en-US" altLang="ja-JP" sz="1200" dirty="0"/>
              <a:t>                             </a:t>
            </a:r>
            <a:r>
              <a:rPr lang="ja-JP" altLang="ja-JP" sz="1200" dirty="0"/>
              <a:t>新人物文庫</a:t>
            </a:r>
            <a:r>
              <a:rPr lang="en-US" altLang="ja-JP" sz="1200" dirty="0"/>
              <a:t>750</a:t>
            </a:r>
            <a:endParaRPr lang="ja-JP" altLang="ja-JP" sz="1200" dirty="0"/>
          </a:p>
        </p:txBody>
      </p:sp>
      <p:sp>
        <p:nvSpPr>
          <p:cNvPr id="5" name="テキスト ボックス 4"/>
          <p:cNvSpPr txBox="1"/>
          <p:nvPr/>
        </p:nvSpPr>
        <p:spPr>
          <a:xfrm>
            <a:off x="7048872" y="1344216"/>
            <a:ext cx="5040559" cy="1446550"/>
          </a:xfrm>
          <a:prstGeom prst="rect">
            <a:avLst/>
          </a:prstGeom>
          <a:noFill/>
          <a:ln>
            <a:solidFill>
              <a:schemeClr val="accent1"/>
            </a:solidFill>
          </a:ln>
        </p:spPr>
        <p:txBody>
          <a:bodyPr wrap="square" rtlCol="0">
            <a:spAutoFit/>
          </a:bodyPr>
          <a:lstStyle/>
          <a:p>
            <a:r>
              <a:rPr lang="ja-JP" altLang="ja-JP" sz="1600" b="1" dirty="0"/>
              <a:t>その他</a:t>
            </a:r>
            <a:endParaRPr lang="ja-JP" altLang="ja-JP" sz="1600" dirty="0"/>
          </a:p>
          <a:p>
            <a:r>
              <a:rPr lang="en-US" altLang="ja-JP" sz="1200" dirty="0"/>
              <a:t>  </a:t>
            </a:r>
            <a:r>
              <a:rPr lang="ja-JP" altLang="ja-JP" sz="1200" dirty="0"/>
              <a:t>「古の日本（倭）の歴史」の論説の展開に、上述の著作の他、インターネット情報も大いに参考にした。とくに、「縄文・弥生時代を通して稲作の伝搬・展開」および「日本語の起源」に関する論説は</a:t>
            </a:r>
            <a:r>
              <a:rPr lang="ja-JP" altLang="en-US" sz="1200" dirty="0"/>
              <a:t>、</a:t>
            </a:r>
            <a:r>
              <a:rPr lang="ja-JP" altLang="ja-JP" sz="1200" dirty="0"/>
              <a:t>『日本人の起源』（伊藤俊幸氏のインターネット論文</a:t>
            </a:r>
            <a:r>
              <a:rPr lang="en-US" altLang="ja-JP" sz="1200" dirty="0"/>
              <a:t>) http://www.geocities.jp/ikoh12/</a:t>
            </a:r>
            <a:r>
              <a:rPr lang="ja-JP" altLang="ja-JP" sz="1200" dirty="0"/>
              <a:t>に依るところが大である。また、個々の事象の説明には、インターネット百科事典であるウィキペディア（</a:t>
            </a:r>
            <a:r>
              <a:rPr lang="en-US" altLang="ja-JP" sz="1200" dirty="0"/>
              <a:t>Wikipedia</a:t>
            </a:r>
            <a:r>
              <a:rPr lang="ja-JP" altLang="ja-JP" sz="1200" dirty="0"/>
              <a:t>）の記述の多くを引用させて頂いた。</a:t>
            </a:r>
          </a:p>
        </p:txBody>
      </p:sp>
      <p:sp>
        <p:nvSpPr>
          <p:cNvPr id="6" name="テキスト ボックス 5"/>
          <p:cNvSpPr txBox="1"/>
          <p:nvPr/>
        </p:nvSpPr>
        <p:spPr>
          <a:xfrm>
            <a:off x="11458036" y="840160"/>
            <a:ext cx="343364" cy="369332"/>
          </a:xfrm>
          <a:prstGeom prst="rect">
            <a:avLst/>
          </a:prstGeom>
          <a:noFill/>
        </p:spPr>
        <p:txBody>
          <a:bodyPr wrap="none" rtlCol="0">
            <a:spAutoFit/>
          </a:bodyPr>
          <a:lstStyle/>
          <a:p>
            <a:r>
              <a:rPr lang="ja-JP" altLang="en-US" sz="1800" b="1" dirty="0"/>
              <a:t>８</a:t>
            </a:r>
            <a:endParaRPr kumimoji="1" lang="ja-JP" altLang="en-US" sz="1800" b="1" dirty="0"/>
          </a:p>
        </p:txBody>
      </p:sp>
      <p:sp>
        <p:nvSpPr>
          <p:cNvPr id="7" name="テキスト ボックス 6"/>
          <p:cNvSpPr txBox="1"/>
          <p:nvPr/>
        </p:nvSpPr>
        <p:spPr>
          <a:xfrm>
            <a:off x="5752728" y="840160"/>
            <a:ext cx="343364" cy="369332"/>
          </a:xfrm>
          <a:prstGeom prst="rect">
            <a:avLst/>
          </a:prstGeom>
          <a:noFill/>
        </p:spPr>
        <p:txBody>
          <a:bodyPr wrap="none" rtlCol="0">
            <a:spAutoFit/>
          </a:bodyPr>
          <a:lstStyle/>
          <a:p>
            <a:r>
              <a:rPr kumimoji="1" lang="ja-JP" altLang="en-US" sz="1800" b="1" dirty="0"/>
              <a:t>７</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349839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944416" y="1342464"/>
            <a:ext cx="6840760" cy="6986528"/>
          </a:xfrm>
          <a:prstGeom prst="rect">
            <a:avLst/>
          </a:prstGeom>
          <a:noFill/>
          <a:ln>
            <a:solidFill>
              <a:schemeClr val="accent1"/>
            </a:solidFill>
          </a:ln>
        </p:spPr>
        <p:txBody>
          <a:bodyPr wrap="square" rtlCol="0">
            <a:spAutoFit/>
          </a:bodyPr>
          <a:lstStyle/>
          <a:p>
            <a:pPr algn="ctr"/>
            <a:r>
              <a:rPr lang="ja-JP" altLang="en-US" sz="1600" b="1" dirty="0"/>
              <a:t>あ　と　が　き</a:t>
            </a:r>
            <a:endParaRPr lang="en-US" altLang="ja-JP" sz="1600" b="1" dirty="0"/>
          </a:p>
          <a:p>
            <a:r>
              <a:rPr lang="ja-JP" altLang="en-US" sz="1600" b="1" dirty="0"/>
              <a:t>　筆者は、近江商人の里（五個荘）で生まれ、優麗な三上山を対岸に眺められる湖族の浦（堅田）で育ち、生来の歴史好きで謎に満ちた近江の古代史に興味を抱いていた。明治時代に三上山の麓の大岩山古墳から国内最大級の銅鐸が多数見つかり、また２０世紀末には、守山市で弥生時代後期の伊勢遺跡という我が国最大級の大規模遺跡がみつかった。伊勢遺跡は、大国主の玉牆の内国の都ではないか？卑弥呼は伊勢遺跡より邪馬台国の纏向遺跡に遷った。さらに、</a:t>
            </a:r>
            <a:r>
              <a:rPr lang="en-US" altLang="ja-JP" sz="1600" b="1" dirty="0">
                <a:latin typeface="+mn-ea"/>
              </a:rPr>
              <a:t>2016</a:t>
            </a:r>
            <a:r>
              <a:rPr lang="ja-JP" altLang="en-US" sz="1600" b="1" dirty="0">
                <a:latin typeface="+mn-ea"/>
              </a:rPr>
              <a:t>年、彦</a:t>
            </a:r>
            <a:r>
              <a:rPr lang="ja-JP" altLang="en-US" sz="1600" b="1" dirty="0"/>
              <a:t>根市で大規模集落跡の稲部いなべ遺跡が見つかった。この遺跡は、纏向遺跡を都とする邪馬台国に対抗した狗奴国の都ではないか？　これらの古墳や遺跡は、近江が</a:t>
            </a:r>
            <a:r>
              <a:rPr lang="en-US" altLang="ja-JP" sz="1600" b="1" dirty="0"/>
              <a:t>『</a:t>
            </a:r>
            <a:r>
              <a:rPr lang="ja-JP" altLang="en-US" sz="1600" b="1" dirty="0"/>
              <a:t>古の日本（倭）の歴史</a:t>
            </a:r>
            <a:r>
              <a:rPr lang="en-US" altLang="ja-JP" sz="1600" b="1" dirty="0"/>
              <a:t>』</a:t>
            </a:r>
            <a:r>
              <a:rPr lang="ja-JP" altLang="en-US" sz="1600" b="1" dirty="0"/>
              <a:t>の主な舞台だったことを示唆する。</a:t>
            </a:r>
          </a:p>
          <a:p>
            <a:r>
              <a:rPr lang="ja-JP" altLang="en-US" sz="1600" b="1" dirty="0"/>
              <a:t>　筆者は、</a:t>
            </a:r>
            <a:r>
              <a:rPr lang="ja-JP" altLang="en-US" sz="1600" b="1"/>
              <a:t>ゲノム科学の素養</a:t>
            </a:r>
            <a:r>
              <a:rPr lang="ja-JP" altLang="en-US" sz="1600" b="1" dirty="0"/>
              <a:t>があった</a:t>
            </a:r>
            <a:r>
              <a:rPr lang="ja-JP" altLang="en-US" sz="1600" b="1"/>
              <a:t>ので、最近急速</a:t>
            </a:r>
            <a:r>
              <a:rPr lang="ja-JP" altLang="en-US" sz="1600" b="1" dirty="0"/>
              <a:t>に発展した旧石器人、新石器人さらには古代人のゲノム解析に大いに興味をもち、その成果を漁ったところ、人類学・考古学はもはやゲノム解析がなければなり立たなくなっていることを知るに至った。このことがきっかけで、生来の興味の対象であった</a:t>
            </a:r>
            <a:r>
              <a:rPr lang="en-US" altLang="ja-JP" sz="1600" b="1" dirty="0"/>
              <a:t>『</a:t>
            </a:r>
            <a:r>
              <a:rPr lang="ja-JP" altLang="en-US" sz="1600" b="1" dirty="0"/>
              <a:t>古の日本（倭）の歴史</a:t>
            </a:r>
            <a:r>
              <a:rPr lang="en-US" altLang="ja-JP" sz="1600" b="1" dirty="0"/>
              <a:t>』</a:t>
            </a:r>
            <a:r>
              <a:rPr lang="ja-JP" altLang="en-US" sz="1600" b="1" dirty="0"/>
              <a:t>に還暦の頃から入り込んでいった。古希を過ぎるころには我田引水ながらも旧石器時代から飛鳥時代に至る筆者なりの倭の歴史を構築できるようになった。</a:t>
            </a:r>
            <a:endParaRPr lang="en-US" altLang="ja-JP" sz="1600" b="1" dirty="0"/>
          </a:p>
          <a:p>
            <a:r>
              <a:rPr lang="ja-JP" altLang="en-US" sz="1600" b="1" dirty="0"/>
              <a:t>　</a:t>
            </a:r>
            <a:r>
              <a:rPr lang="en-US" altLang="ja-JP" sz="1600" b="1" dirty="0"/>
              <a:t>『</a:t>
            </a:r>
            <a:r>
              <a:rPr lang="ja-JP" altLang="en-US" sz="1600" b="1" dirty="0"/>
              <a:t>古の日本（倭）の歴史</a:t>
            </a:r>
            <a:r>
              <a:rPr lang="en-US" altLang="ja-JP" sz="1600" b="1" dirty="0"/>
              <a:t>』</a:t>
            </a:r>
            <a:r>
              <a:rPr lang="ja-JP" altLang="en-US" sz="1600" b="1" dirty="0"/>
              <a:t>を拝読して頂ければわかるように、文献学、考古学さらには古人類のゲノム解析を含む広範な知見を鑑み、かつ先人の日本古代史研究に敬意を払いつつも、筆者独自の歴史観を提示している。弥生時代の倭国の主人公は大国主であるが、南韓出自の倭人を核とするヤマト王権（任那・伊都国連合）の東征により大国主は敗退し大和にヤマト政権が建てられた。この倭の歴史の構築で、</a:t>
            </a:r>
            <a:r>
              <a:rPr lang="en-US" altLang="ja-JP" sz="1600" b="1" dirty="0"/>
              <a:t>『</a:t>
            </a:r>
            <a:r>
              <a:rPr lang="ja-JP" altLang="en-US" sz="1600" b="1" dirty="0"/>
              <a:t>記紀</a:t>
            </a:r>
            <a:r>
              <a:rPr lang="en-US" altLang="ja-JP" sz="1600" b="1" dirty="0"/>
              <a:t>』</a:t>
            </a:r>
            <a:r>
              <a:rPr lang="ja-JP" altLang="en-US" sz="1600" b="1" dirty="0"/>
              <a:t>では殆ど無視されている近江の古代史を浮かび上がらせた。日本の古代史の先人方にとってとても受け入れられない筆者の特異な見解が多々あると思う。老齢のゲノム科学者が推敲を重ねて纏めた古代史にも新規な見解や洞察があり、今後の日本の古代史の展開への指標・道標になろうかと考えている。</a:t>
            </a:r>
            <a:endParaRPr kumimoji="1" lang="ja-JP" altLang="en-US" sz="1400" dirty="0"/>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7" name="コンテンツ プレースホルダー 2"/>
          <p:cNvSpPr>
            <a:spLocks noGrp="1"/>
          </p:cNvSpPr>
          <p:nvPr>
            <p:ph idx="4294967295"/>
          </p:nvPr>
        </p:nvSpPr>
        <p:spPr>
          <a:xfrm>
            <a:off x="4456584" y="192088"/>
            <a:ext cx="4032448" cy="648072"/>
          </a:xfrm>
          <a:solidFill>
            <a:srgbClr val="FFFF99"/>
          </a:solidFill>
          <a:ln>
            <a:solidFill>
              <a:schemeClr val="accent1"/>
            </a:solidFill>
          </a:ln>
        </p:spPr>
        <p:txBody>
          <a:bodyPr>
            <a:noAutofit/>
          </a:bodyPr>
          <a:lstStyle/>
          <a:p>
            <a:pPr marL="0" indent="0" algn="ctr">
              <a:buNone/>
            </a:pPr>
            <a:r>
              <a:rPr lang="ja-JP" altLang="en-US" sz="1200" b="1" dirty="0"/>
              <a:t>初版</a:t>
            </a:r>
            <a:endParaRPr lang="en-US" altLang="ja-JP" sz="1200" b="1" dirty="0"/>
          </a:p>
          <a:p>
            <a:pPr marL="0" indent="0" algn="ctr">
              <a:buNone/>
            </a:pPr>
            <a:r>
              <a:rPr lang="ja-JP" altLang="en-US" sz="1800" b="1" dirty="0"/>
              <a:t>古の日本（倭）の歴史</a:t>
            </a:r>
            <a:endParaRPr lang="en-US" altLang="ja-JP" sz="1800" b="1" dirty="0"/>
          </a:p>
        </p:txBody>
      </p:sp>
    </p:spTree>
    <p:extLst>
      <p:ext uri="{BB962C8B-B14F-4D97-AF65-F5344CB8AC3E}">
        <p14:creationId xmlns:p14="http://schemas.microsoft.com/office/powerpoint/2010/main" val="788629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1026" name="Picture 2" descr="C:\Users\NEC-PCuser\Desktop\img20170907_142851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505818" y="737065"/>
            <a:ext cx="6552728" cy="575080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000200" y="390620"/>
            <a:ext cx="1467068" cy="477054"/>
          </a:xfrm>
          <a:prstGeom prst="rect">
            <a:avLst/>
          </a:prstGeom>
          <a:noFill/>
        </p:spPr>
        <p:txBody>
          <a:bodyPr wrap="none" rtlCol="0">
            <a:spAutoFit/>
          </a:bodyPr>
          <a:lstStyle/>
          <a:p>
            <a:r>
              <a:rPr kumimoji="1" lang="ja-JP" altLang="en-US" sz="2400" dirty="0"/>
              <a:t>天武天皇</a:t>
            </a:r>
          </a:p>
        </p:txBody>
      </p:sp>
      <p:sp>
        <p:nvSpPr>
          <p:cNvPr id="7" name="テキスト ボックス 6"/>
          <p:cNvSpPr txBox="1"/>
          <p:nvPr/>
        </p:nvSpPr>
        <p:spPr>
          <a:xfrm>
            <a:off x="928192" y="912168"/>
            <a:ext cx="5828840" cy="1015663"/>
          </a:xfrm>
          <a:prstGeom prst="rect">
            <a:avLst/>
          </a:prstGeom>
          <a:noFill/>
          <a:ln>
            <a:solidFill>
              <a:schemeClr val="accent1"/>
            </a:solidFill>
          </a:ln>
        </p:spPr>
        <p:txBody>
          <a:bodyPr wrap="none" rtlCol="0">
            <a:spAutoFit/>
          </a:bodyPr>
          <a:lstStyle/>
          <a:p>
            <a:r>
              <a:rPr kumimoji="1" lang="ja-JP" altLang="en-US" sz="1200" dirty="0"/>
              <a:t>・</a:t>
            </a:r>
            <a:r>
              <a:rPr kumimoji="1" lang="en-US" altLang="ja-JP" sz="1200" dirty="0"/>
              <a:t>672</a:t>
            </a:r>
            <a:r>
              <a:rPr kumimoji="1" lang="ja-JP" altLang="en-US" sz="1200" dirty="0"/>
              <a:t>年　</a:t>
            </a:r>
            <a:r>
              <a:rPr kumimoji="1" lang="ja-JP" altLang="en-US" sz="1200" b="1" dirty="0"/>
              <a:t>飛鳥浄御原宮</a:t>
            </a:r>
            <a:r>
              <a:rPr kumimoji="1" lang="ja-JP" altLang="en-US" sz="1200" dirty="0"/>
              <a:t>への遷都</a:t>
            </a:r>
            <a:endParaRPr kumimoji="1" lang="en-US" altLang="ja-JP" sz="1200" dirty="0"/>
          </a:p>
          <a:p>
            <a:r>
              <a:rPr kumimoji="1" lang="ja-JP" altLang="en-US" sz="1200" dirty="0"/>
              <a:t>・</a:t>
            </a:r>
            <a:r>
              <a:rPr kumimoji="1" lang="en-US" altLang="ja-JP" sz="1200" dirty="0"/>
              <a:t>673</a:t>
            </a:r>
            <a:r>
              <a:rPr kumimoji="1" lang="ja-JP" altLang="en-US" sz="1200" dirty="0"/>
              <a:t>年　天武天皇が即位し、太政大臣・左右大臣を任命せず皇親政治を展開した。</a:t>
            </a:r>
            <a:endParaRPr kumimoji="1" lang="en-US" altLang="ja-JP" sz="1200" dirty="0"/>
          </a:p>
          <a:p>
            <a:r>
              <a:rPr lang="ja-JP" altLang="en-US" sz="1200" dirty="0"/>
              <a:t>・</a:t>
            </a:r>
            <a:r>
              <a:rPr lang="en-US" altLang="ja-JP" sz="1200" dirty="0"/>
              <a:t>684</a:t>
            </a:r>
            <a:r>
              <a:rPr lang="ja-JP" altLang="en-US" sz="1200" dirty="0"/>
              <a:t>年　八色の姓の制定（皇親氏族の真人を最上位）</a:t>
            </a:r>
            <a:endParaRPr lang="en-US" altLang="ja-JP" sz="1200" dirty="0"/>
          </a:p>
          <a:p>
            <a:r>
              <a:rPr lang="ja-JP" altLang="en-US" sz="1200" dirty="0"/>
              <a:t>　この頃、</a:t>
            </a:r>
            <a:r>
              <a:rPr kumimoji="1" lang="ja-JP" altLang="en-US" sz="1200" dirty="0"/>
              <a:t>飛鳥浄御原律令の編纂（「天皇」と「日本」号の使用）と</a:t>
            </a:r>
            <a:r>
              <a:rPr kumimoji="1" lang="en-US" altLang="ja-JP" sz="1200" dirty="0"/>
              <a:t>『</a:t>
            </a:r>
            <a:r>
              <a:rPr kumimoji="1" lang="ja-JP" altLang="en-US" sz="1200" dirty="0"/>
              <a:t>日本書記</a:t>
            </a:r>
            <a:r>
              <a:rPr kumimoji="1" lang="en-US" altLang="ja-JP" sz="1200" dirty="0"/>
              <a:t>』</a:t>
            </a:r>
            <a:r>
              <a:rPr kumimoji="1" lang="ja-JP" altLang="en-US" sz="1200" dirty="0"/>
              <a:t>の編纂開始</a:t>
            </a:r>
            <a:endParaRPr kumimoji="1" lang="en-US" altLang="ja-JP" sz="1200" dirty="0"/>
          </a:p>
          <a:p>
            <a:r>
              <a:rPr lang="ja-JP" altLang="en-US" sz="1200" dirty="0"/>
              <a:t>・</a:t>
            </a:r>
            <a:r>
              <a:rPr lang="en-US" altLang="ja-JP" sz="1200" dirty="0"/>
              <a:t>686</a:t>
            </a:r>
            <a:r>
              <a:rPr lang="ja-JP" altLang="en-US" sz="1200" dirty="0"/>
              <a:t>年　天武天皇崩御</a:t>
            </a:r>
            <a:endParaRPr kumimoji="1" lang="ja-JP" altLang="en-US" sz="1200" dirty="0"/>
          </a:p>
        </p:txBody>
      </p:sp>
      <p:sp>
        <p:nvSpPr>
          <p:cNvPr id="8" name="テキスト ボックス 7"/>
          <p:cNvSpPr txBox="1"/>
          <p:nvPr/>
        </p:nvSpPr>
        <p:spPr>
          <a:xfrm>
            <a:off x="928192" y="2568352"/>
            <a:ext cx="2988319" cy="338554"/>
          </a:xfrm>
          <a:prstGeom prst="rect">
            <a:avLst/>
          </a:prstGeom>
          <a:noFill/>
          <a:ln>
            <a:solidFill>
              <a:schemeClr val="accent1"/>
            </a:solidFill>
          </a:ln>
        </p:spPr>
        <p:txBody>
          <a:bodyPr wrap="none" rtlCol="0">
            <a:spAutoFit/>
          </a:bodyPr>
          <a:lstStyle/>
          <a:p>
            <a:r>
              <a:rPr kumimoji="1" lang="ja-JP" altLang="en-US" sz="1600" b="1" dirty="0"/>
              <a:t>大津皇子の変、草壁皇子の病死</a:t>
            </a:r>
          </a:p>
        </p:txBody>
      </p:sp>
      <p:sp>
        <p:nvSpPr>
          <p:cNvPr id="10" name="テキスト ボックス 9"/>
          <p:cNvSpPr txBox="1"/>
          <p:nvPr/>
        </p:nvSpPr>
        <p:spPr>
          <a:xfrm>
            <a:off x="928192" y="4008512"/>
            <a:ext cx="3395481" cy="1015663"/>
          </a:xfrm>
          <a:prstGeom prst="rect">
            <a:avLst/>
          </a:prstGeom>
          <a:noFill/>
          <a:ln>
            <a:solidFill>
              <a:schemeClr val="accent1"/>
            </a:solidFill>
          </a:ln>
        </p:spPr>
        <p:txBody>
          <a:bodyPr wrap="none" rtlCol="0">
            <a:spAutoFit/>
          </a:bodyPr>
          <a:lstStyle/>
          <a:p>
            <a:r>
              <a:rPr kumimoji="1" lang="ja-JP" altLang="en-US" sz="1200" dirty="0"/>
              <a:t>・</a:t>
            </a:r>
            <a:r>
              <a:rPr kumimoji="1" lang="en-US" altLang="ja-JP" sz="1200" dirty="0"/>
              <a:t>689</a:t>
            </a:r>
            <a:r>
              <a:rPr kumimoji="1" lang="ja-JP" altLang="en-US" sz="1200" dirty="0"/>
              <a:t>年　飛鳥浄御原令の施行・　庚寅年籍の作成</a:t>
            </a:r>
            <a:endParaRPr kumimoji="1" lang="en-US" altLang="ja-JP" sz="1200" dirty="0"/>
          </a:p>
          <a:p>
            <a:r>
              <a:rPr lang="ja-JP" altLang="en-US" sz="1200" dirty="0"/>
              <a:t>　　　　　 </a:t>
            </a:r>
            <a:r>
              <a:rPr kumimoji="1" lang="ja-JP" altLang="en-US" sz="1200" dirty="0"/>
              <a:t>持統天皇即位（高</a:t>
            </a:r>
            <a:r>
              <a:rPr lang="ja-JP" altLang="en-US" sz="1200" dirty="0"/>
              <a:t>市皇子を太政大臣）</a:t>
            </a:r>
            <a:endParaRPr kumimoji="1" lang="en-US" altLang="ja-JP" sz="1200" dirty="0"/>
          </a:p>
          <a:p>
            <a:r>
              <a:rPr kumimoji="1" lang="ja-JP" altLang="en-US" sz="1200" dirty="0"/>
              <a:t>・</a:t>
            </a:r>
            <a:r>
              <a:rPr kumimoji="1" lang="en-US" altLang="ja-JP" sz="1200" dirty="0"/>
              <a:t>694</a:t>
            </a:r>
            <a:r>
              <a:rPr kumimoji="1" lang="ja-JP" altLang="en-US" sz="1200" dirty="0"/>
              <a:t>年　</a:t>
            </a:r>
            <a:r>
              <a:rPr kumimoji="1" lang="ja-JP" altLang="en-US" sz="1200" b="1" dirty="0"/>
              <a:t>藤原京</a:t>
            </a:r>
            <a:r>
              <a:rPr kumimoji="1" lang="ja-JP" altLang="en-US" sz="1200" dirty="0"/>
              <a:t>が完成・遷都</a:t>
            </a:r>
            <a:endParaRPr kumimoji="1" lang="en-US" altLang="ja-JP" sz="1200" dirty="0"/>
          </a:p>
          <a:p>
            <a:r>
              <a:rPr lang="ja-JP" altLang="en-US" sz="1200" dirty="0"/>
              <a:t>・</a:t>
            </a:r>
            <a:r>
              <a:rPr lang="en-US" altLang="ja-JP" sz="1200" dirty="0"/>
              <a:t>696</a:t>
            </a:r>
            <a:r>
              <a:rPr lang="ja-JP" altLang="en-US" sz="1200" dirty="0"/>
              <a:t>年　高市皇子死亡</a:t>
            </a:r>
            <a:endParaRPr kumimoji="1" lang="en-US" altLang="ja-JP" sz="1200" dirty="0"/>
          </a:p>
          <a:p>
            <a:r>
              <a:rPr lang="ja-JP" altLang="en-US" sz="1200" dirty="0"/>
              <a:t>・</a:t>
            </a:r>
            <a:r>
              <a:rPr lang="en-US" altLang="ja-JP" sz="1200" dirty="0"/>
              <a:t>697</a:t>
            </a:r>
            <a:r>
              <a:rPr lang="ja-JP" altLang="en-US" sz="1200" dirty="0"/>
              <a:t>年　</a:t>
            </a:r>
            <a:r>
              <a:rPr lang="ja-JP" altLang="en-US" sz="1200" b="1" dirty="0"/>
              <a:t>軽皇子</a:t>
            </a:r>
            <a:r>
              <a:rPr lang="ja-JP" altLang="en-US" sz="1200" dirty="0"/>
              <a:t>に譲位、文武天皇即位</a:t>
            </a:r>
            <a:endParaRPr kumimoji="1" lang="ja-JP" altLang="en-US" sz="1200" dirty="0"/>
          </a:p>
        </p:txBody>
      </p:sp>
      <p:sp>
        <p:nvSpPr>
          <p:cNvPr id="11" name="テキスト ボックス 10"/>
          <p:cNvSpPr txBox="1"/>
          <p:nvPr/>
        </p:nvSpPr>
        <p:spPr>
          <a:xfrm>
            <a:off x="1072208" y="3439170"/>
            <a:ext cx="1415772" cy="461665"/>
          </a:xfrm>
          <a:prstGeom prst="rect">
            <a:avLst/>
          </a:prstGeom>
          <a:noFill/>
        </p:spPr>
        <p:txBody>
          <a:bodyPr wrap="none" rtlCol="0">
            <a:spAutoFit/>
          </a:bodyPr>
          <a:lstStyle/>
          <a:p>
            <a:r>
              <a:rPr lang="ja-JP" altLang="en-US" sz="2400" dirty="0"/>
              <a:t>持統天皇</a:t>
            </a:r>
            <a:endParaRPr kumimoji="1" lang="ja-JP" altLang="en-US" sz="2400" dirty="0"/>
          </a:p>
        </p:txBody>
      </p:sp>
      <p:sp>
        <p:nvSpPr>
          <p:cNvPr id="9" name="テキスト ボックス 8"/>
          <p:cNvSpPr txBox="1"/>
          <p:nvPr/>
        </p:nvSpPr>
        <p:spPr>
          <a:xfrm>
            <a:off x="928192" y="5303470"/>
            <a:ext cx="5949064" cy="1877437"/>
          </a:xfrm>
          <a:prstGeom prst="rect">
            <a:avLst/>
          </a:prstGeom>
          <a:noFill/>
          <a:ln>
            <a:solidFill>
              <a:schemeClr val="accent1"/>
            </a:solidFill>
          </a:ln>
        </p:spPr>
        <p:txBody>
          <a:bodyPr wrap="none" rtlCol="0">
            <a:spAutoFit/>
          </a:bodyPr>
          <a:lstStyle/>
          <a:p>
            <a:r>
              <a:rPr kumimoji="1" lang="ja-JP" altLang="en-US" sz="2000" dirty="0"/>
              <a:t>藤原不比等</a:t>
            </a:r>
            <a:r>
              <a:rPr kumimoji="1" lang="ja-JP" altLang="en-US" sz="1600" dirty="0"/>
              <a:t>（</a:t>
            </a:r>
            <a:r>
              <a:rPr kumimoji="1" lang="en-US" altLang="ja-JP" sz="1600" dirty="0"/>
              <a:t>『</a:t>
            </a:r>
            <a:r>
              <a:rPr kumimoji="1" lang="ja-JP" altLang="en-US" sz="1600" dirty="0"/>
              <a:t>大宝律令</a:t>
            </a:r>
            <a:r>
              <a:rPr lang="en-US" altLang="ja-JP" sz="1600" dirty="0"/>
              <a:t>』</a:t>
            </a:r>
            <a:r>
              <a:rPr kumimoji="1" lang="ja-JP" altLang="en-US" sz="1600" dirty="0"/>
              <a:t>と</a:t>
            </a:r>
            <a:r>
              <a:rPr kumimoji="1" lang="en-US" altLang="ja-JP" sz="1600" dirty="0"/>
              <a:t>『</a:t>
            </a:r>
            <a:r>
              <a:rPr kumimoji="1" lang="ja-JP" altLang="en-US" sz="1600" dirty="0"/>
              <a:t>日本書記</a:t>
            </a:r>
            <a:r>
              <a:rPr kumimoji="1" lang="en-US" altLang="ja-JP" sz="1600" dirty="0"/>
              <a:t>』</a:t>
            </a:r>
            <a:r>
              <a:rPr kumimoji="1" lang="ja-JP" altLang="en-US" sz="1600" dirty="0"/>
              <a:t>の編纂に関与）</a:t>
            </a:r>
            <a:endParaRPr kumimoji="1" lang="en-US" altLang="ja-JP" sz="1600" dirty="0"/>
          </a:p>
          <a:p>
            <a:endParaRPr lang="ja-JP" altLang="en-US" sz="1200" dirty="0"/>
          </a:p>
          <a:p>
            <a:r>
              <a:rPr lang="ja-JP" altLang="en-US" sz="1200" dirty="0"/>
              <a:t>斉明天皇</a:t>
            </a:r>
            <a:r>
              <a:rPr lang="en-US" altLang="ja-JP" sz="1200" dirty="0"/>
              <a:t>5</a:t>
            </a:r>
            <a:r>
              <a:rPr lang="ja-JP" altLang="en-US" sz="1200" dirty="0"/>
              <a:t>年（</a:t>
            </a:r>
            <a:r>
              <a:rPr lang="en-US" altLang="ja-JP" sz="1200" dirty="0"/>
              <a:t>659</a:t>
            </a:r>
            <a:r>
              <a:rPr lang="ja-JP" altLang="en-US" sz="1200" dirty="0"/>
              <a:t>年）    誕生。</a:t>
            </a:r>
            <a:endParaRPr lang="en-US" altLang="ja-JP" sz="1200" dirty="0"/>
          </a:p>
          <a:p>
            <a:r>
              <a:rPr lang="ja-JP" altLang="en-US" sz="1200" dirty="0"/>
              <a:t>天智天皇</a:t>
            </a:r>
            <a:r>
              <a:rPr lang="en-US" altLang="ja-JP" sz="1200" dirty="0"/>
              <a:t>8</a:t>
            </a:r>
            <a:r>
              <a:rPr lang="ja-JP" altLang="en-US" sz="1200" dirty="0"/>
              <a:t>年（</a:t>
            </a:r>
            <a:r>
              <a:rPr lang="en-US" altLang="ja-JP" sz="1200" dirty="0"/>
              <a:t>669</a:t>
            </a:r>
            <a:r>
              <a:rPr lang="ja-JP" altLang="en-US" sz="1200" dirty="0"/>
              <a:t>年）</a:t>
            </a:r>
            <a:r>
              <a:rPr lang="en-US" altLang="ja-JP" sz="1200" dirty="0"/>
              <a:t>   </a:t>
            </a:r>
            <a:r>
              <a:rPr lang="ja-JP" altLang="en-US" sz="1200" dirty="0"/>
              <a:t>父鎌足死去</a:t>
            </a:r>
            <a:endParaRPr lang="en-US" altLang="ja-JP" sz="1200" dirty="0"/>
          </a:p>
          <a:p>
            <a:r>
              <a:rPr lang="ja-JP" altLang="en-US" sz="1200" dirty="0"/>
              <a:t>文武天皇元年（</a:t>
            </a:r>
            <a:r>
              <a:rPr lang="en-US" altLang="ja-JP" sz="1200" dirty="0"/>
              <a:t>697</a:t>
            </a:r>
            <a:r>
              <a:rPr lang="ja-JP" altLang="en-US" sz="1200" dirty="0"/>
              <a:t>年）</a:t>
            </a:r>
            <a:r>
              <a:rPr lang="en-US" altLang="ja-JP" sz="1200" dirty="0"/>
              <a:t> </a:t>
            </a:r>
            <a:r>
              <a:rPr lang="ja-JP" altLang="en-US" sz="1200" dirty="0"/>
              <a:t>娘・宮子を入内</a:t>
            </a:r>
            <a:endParaRPr lang="en-US" altLang="ja-JP" sz="1200" dirty="0"/>
          </a:p>
          <a:p>
            <a:r>
              <a:rPr lang="ja-JP" altLang="en-US" sz="1200" dirty="0"/>
              <a:t>大宝元年（</a:t>
            </a:r>
            <a:r>
              <a:rPr lang="en-US" altLang="ja-JP" sz="1200" dirty="0"/>
              <a:t>701</a:t>
            </a:r>
            <a:r>
              <a:rPr lang="ja-JP" altLang="en-US" sz="1200" dirty="0"/>
              <a:t>年）          正三位大納言に昇進、外孫、首皇子（聖武天皇）誕生</a:t>
            </a:r>
          </a:p>
          <a:p>
            <a:r>
              <a:rPr lang="ja-JP" altLang="en-US" sz="1200" dirty="0"/>
              <a:t>和銅元年（</a:t>
            </a:r>
            <a:r>
              <a:rPr lang="en-US" altLang="ja-JP" sz="1200" dirty="0"/>
              <a:t>708</a:t>
            </a:r>
            <a:r>
              <a:rPr lang="ja-JP" altLang="en-US" sz="1200" dirty="0"/>
              <a:t>年）          正二位、右大臣</a:t>
            </a:r>
            <a:endParaRPr lang="en-US" altLang="ja-JP" sz="1200" dirty="0"/>
          </a:p>
          <a:p>
            <a:r>
              <a:rPr lang="ja-JP" altLang="en-US" sz="1200" dirty="0"/>
              <a:t>　　　　　 　</a:t>
            </a:r>
            <a:r>
              <a:rPr lang="en-US" altLang="ja-JP" sz="1200" dirty="0"/>
              <a:t>712</a:t>
            </a:r>
            <a:r>
              <a:rPr lang="ja-JP" altLang="en-US" sz="1200" dirty="0"/>
              <a:t>年　          古事記、太朝臣安萬侶によって献上</a:t>
            </a:r>
            <a:endParaRPr lang="en-US" altLang="ja-JP" sz="1200" dirty="0"/>
          </a:p>
          <a:p>
            <a:r>
              <a:rPr lang="ja-JP" altLang="en-US" sz="1200" dirty="0"/>
              <a:t>養老</a:t>
            </a:r>
            <a:r>
              <a:rPr lang="en-US" altLang="ja-JP" sz="1200" dirty="0"/>
              <a:t>4</a:t>
            </a:r>
            <a:r>
              <a:rPr lang="ja-JP" altLang="en-US" sz="1200" dirty="0"/>
              <a:t>年（</a:t>
            </a:r>
            <a:r>
              <a:rPr lang="en-US" altLang="ja-JP" sz="1200" dirty="0"/>
              <a:t>720</a:t>
            </a:r>
            <a:r>
              <a:rPr lang="ja-JP" altLang="en-US" sz="1200" dirty="0"/>
              <a:t>年）　　　　死去、贈正一位太政大臣 文忠公、淡海公を贈諡．</a:t>
            </a:r>
            <a:r>
              <a:rPr lang="en-US" altLang="ja-JP" sz="1200" dirty="0"/>
              <a:t>『</a:t>
            </a:r>
            <a:r>
              <a:rPr lang="ja-JP" altLang="en-US" sz="1200" dirty="0"/>
              <a:t>日本書記</a:t>
            </a:r>
            <a:r>
              <a:rPr lang="en-US" altLang="ja-JP" sz="1200" dirty="0"/>
              <a:t>』</a:t>
            </a:r>
            <a:r>
              <a:rPr lang="ja-JP" altLang="en-US" sz="1200" dirty="0"/>
              <a:t>完成</a:t>
            </a:r>
          </a:p>
        </p:txBody>
      </p:sp>
      <p:cxnSp>
        <p:nvCxnSpPr>
          <p:cNvPr id="14" name="直線矢印コネクタ 13"/>
          <p:cNvCxnSpPr/>
          <p:nvPr/>
        </p:nvCxnSpPr>
        <p:spPr>
          <a:xfrm>
            <a:off x="1733734" y="1992288"/>
            <a:ext cx="0" cy="432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1720280" y="3000400"/>
            <a:ext cx="0" cy="432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5" name="テキスト ボックス 14"/>
          <p:cNvSpPr txBox="1"/>
          <p:nvPr/>
        </p:nvSpPr>
        <p:spPr>
          <a:xfrm>
            <a:off x="8993088" y="7029677"/>
            <a:ext cx="2026517" cy="276999"/>
          </a:xfrm>
          <a:prstGeom prst="rect">
            <a:avLst/>
          </a:prstGeom>
          <a:noFill/>
        </p:spPr>
        <p:txBody>
          <a:bodyPr wrap="none" rtlCol="0">
            <a:spAutoFit/>
          </a:bodyPr>
          <a:lstStyle/>
          <a:p>
            <a:r>
              <a:rPr kumimoji="1" lang="en-US" altLang="ja-JP" sz="1200" dirty="0"/>
              <a:t>(</a:t>
            </a:r>
            <a:r>
              <a:rPr kumimoji="1" lang="ja-JP" altLang="en-US" sz="1200" dirty="0"/>
              <a:t>日本書記・古事記、西東社）</a:t>
            </a:r>
          </a:p>
        </p:txBody>
      </p:sp>
    </p:spTree>
    <p:extLst>
      <p:ext uri="{BB962C8B-B14F-4D97-AF65-F5344CB8AC3E}">
        <p14:creationId xmlns:p14="http://schemas.microsoft.com/office/powerpoint/2010/main" val="2954195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28952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1026" name="Picture 2" descr="C:\Users\NEC-PCuser\Desktop\img20171115_220314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0634" y="1651412"/>
            <a:ext cx="5797550" cy="63738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1115_22071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28192" y="5016624"/>
            <a:ext cx="5537980" cy="352839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144217" y="1776264"/>
            <a:ext cx="4968552" cy="1815882"/>
          </a:xfrm>
          <a:prstGeom prst="rect">
            <a:avLst/>
          </a:prstGeom>
          <a:noFill/>
          <a:ln>
            <a:solidFill>
              <a:srgbClr val="FF0000"/>
            </a:solidFill>
          </a:ln>
        </p:spPr>
        <p:txBody>
          <a:bodyPr wrap="square" rtlCol="0">
            <a:spAutoFit/>
          </a:bodyPr>
          <a:lstStyle/>
          <a:p>
            <a:r>
              <a:rPr kumimoji="1" lang="ja-JP" altLang="en-US" sz="1400" dirty="0"/>
              <a:t>　白村江の戦いで敗北した日本では、国内体制の整備が急務となった。天智天皇は最初の法令として近江令を制定し、また最初の戸籍とされる庚午年籍を作成した。その後</a:t>
            </a:r>
            <a:r>
              <a:rPr kumimoji="1" lang="en-US" altLang="ja-JP" sz="1400" dirty="0"/>
              <a:t>689</a:t>
            </a:r>
            <a:r>
              <a:rPr kumimoji="1" lang="ja-JP" altLang="en-US" sz="1400" dirty="0"/>
              <a:t>年持統天皇のもとで飛鳥浄御原令が施行され、</a:t>
            </a:r>
            <a:r>
              <a:rPr kumimoji="1" lang="en-US" altLang="ja-JP" sz="1400" dirty="0"/>
              <a:t>701</a:t>
            </a:r>
            <a:r>
              <a:rPr kumimoji="1" lang="ja-JP" altLang="en-US" sz="1400" dirty="0"/>
              <a:t>年に文武天皇のもとで大宝律令が制定された。これは現存していないが刑罰を定める律と統治のしくみを定める令がそろった日本で最初の律令である。律令制の確立により、日本は天皇を頂点とする中央集権国家となり、官僚機構も整備されていった。（藤田）</a:t>
            </a:r>
          </a:p>
        </p:txBody>
      </p:sp>
      <p:sp>
        <p:nvSpPr>
          <p:cNvPr id="7" name="テキスト ボックス 6"/>
          <p:cNvSpPr txBox="1"/>
          <p:nvPr/>
        </p:nvSpPr>
        <p:spPr>
          <a:xfrm>
            <a:off x="1144215" y="837545"/>
            <a:ext cx="3068469" cy="584775"/>
          </a:xfrm>
          <a:prstGeom prst="rect">
            <a:avLst/>
          </a:prstGeom>
          <a:noFill/>
        </p:spPr>
        <p:txBody>
          <a:bodyPr wrap="none" rtlCol="0">
            <a:spAutoFit/>
          </a:bodyPr>
          <a:lstStyle/>
          <a:p>
            <a:r>
              <a:rPr kumimoji="1" lang="ja-JP" altLang="en-US" sz="3200" b="1" dirty="0"/>
              <a:t>大宝律令の完成</a:t>
            </a:r>
          </a:p>
        </p:txBody>
      </p:sp>
      <p:sp>
        <p:nvSpPr>
          <p:cNvPr id="2" name="テキスト ボックス 1"/>
          <p:cNvSpPr txBox="1"/>
          <p:nvPr/>
        </p:nvSpPr>
        <p:spPr>
          <a:xfrm>
            <a:off x="8498098" y="8268017"/>
            <a:ext cx="2082621" cy="276999"/>
          </a:xfrm>
          <a:prstGeom prst="rect">
            <a:avLst/>
          </a:prstGeom>
          <a:noFill/>
        </p:spPr>
        <p:txBody>
          <a:bodyPr wrap="none" rtlCol="0">
            <a:spAutoFit/>
          </a:bodyPr>
          <a:lstStyle/>
          <a:p>
            <a:r>
              <a:rPr kumimoji="1" lang="ja-JP" altLang="en-US" sz="1200" dirty="0"/>
              <a:t>（図説　古代史、成美堂出版）</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754921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C-PCuser\Desktop\img20171119_133431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4376" y="2048050"/>
            <a:ext cx="5832648" cy="75607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1119_133644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6968" y="9198"/>
            <a:ext cx="5243364" cy="2008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EC-PCuser\Desktop\img20171119_133956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3150" y="2784376"/>
            <a:ext cx="4032250" cy="34686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NEC-PCuser\Desktop\img20171119_134311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8795384" y="6456784"/>
            <a:ext cx="3449638" cy="196850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64096"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1118955" y="696144"/>
            <a:ext cx="738664" cy="5100114"/>
          </a:xfrm>
          <a:prstGeom prst="rect">
            <a:avLst/>
          </a:prstGeom>
          <a:noFill/>
        </p:spPr>
        <p:txBody>
          <a:bodyPr vert="eaVert" wrap="none" rtlCol="0">
            <a:spAutoFit/>
          </a:bodyPr>
          <a:lstStyle/>
          <a:p>
            <a:r>
              <a:rPr kumimoji="1" lang="ja-JP" altLang="en-US" sz="3600" b="1" dirty="0"/>
              <a:t>律令税制・土地制度・貨幣</a:t>
            </a:r>
          </a:p>
        </p:txBody>
      </p:sp>
      <p:sp>
        <p:nvSpPr>
          <p:cNvPr id="5" name="正方形/長方形 4"/>
          <p:cNvSpPr/>
          <p:nvPr/>
        </p:nvSpPr>
        <p:spPr>
          <a:xfrm>
            <a:off x="8417024" y="3936504"/>
            <a:ext cx="504056"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8669052" y="6456784"/>
            <a:ext cx="252028" cy="1968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正方形/長方形 11"/>
          <p:cNvSpPr/>
          <p:nvPr/>
        </p:nvSpPr>
        <p:spPr>
          <a:xfrm>
            <a:off x="9243250" y="8607051"/>
            <a:ext cx="2553904" cy="369332"/>
          </a:xfrm>
          <a:prstGeom prst="rect">
            <a:avLst/>
          </a:prstGeom>
        </p:spPr>
        <p:txBody>
          <a:bodyPr wrap="none">
            <a:spAutoFit/>
          </a:bodyPr>
          <a:lstStyle/>
          <a:p>
            <a:pPr lvl="0"/>
            <a:r>
              <a:rPr lang="ja-JP" altLang="en-US" sz="1400" dirty="0">
                <a:solidFill>
                  <a:prstClr val="black"/>
                </a:solidFill>
              </a:rPr>
              <a:t>（図説　古代史、成美堂出版）</a:t>
            </a:r>
            <a:r>
              <a:rPr lang="ja-JP" altLang="en-US" sz="1800" dirty="0">
                <a:solidFill>
                  <a:prstClr val="black"/>
                </a:solidFill>
              </a:rPr>
              <a:t>　</a:t>
            </a:r>
          </a:p>
        </p:txBody>
      </p:sp>
    </p:spTree>
    <p:extLst>
      <p:ext uri="{BB962C8B-B14F-4D97-AF65-F5344CB8AC3E}">
        <p14:creationId xmlns:p14="http://schemas.microsoft.com/office/powerpoint/2010/main" val="915143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834802" y="70332"/>
            <a:ext cx="4272323" cy="584775"/>
          </a:xfrm>
          <a:prstGeom prst="rect">
            <a:avLst/>
          </a:prstGeom>
          <a:noFill/>
        </p:spPr>
        <p:txBody>
          <a:bodyPr wrap="none" rtlCol="0">
            <a:spAutoFit/>
          </a:bodyPr>
          <a:lstStyle/>
          <a:p>
            <a:r>
              <a:rPr lang="ja-JP" altLang="en-US" sz="3200" b="1" dirty="0"/>
              <a:t>高松塚古墳・キトラ古墳</a:t>
            </a:r>
            <a:endParaRPr kumimoji="1" lang="ja-JP" altLang="en-US" sz="3200" b="1" dirty="0"/>
          </a:p>
        </p:txBody>
      </p:sp>
      <p:sp>
        <p:nvSpPr>
          <p:cNvPr id="7" name="テキスト ボックス 6"/>
          <p:cNvSpPr txBox="1"/>
          <p:nvPr/>
        </p:nvSpPr>
        <p:spPr>
          <a:xfrm>
            <a:off x="888343" y="696144"/>
            <a:ext cx="4072297" cy="1384995"/>
          </a:xfrm>
          <a:prstGeom prst="rect">
            <a:avLst/>
          </a:prstGeom>
          <a:noFill/>
          <a:ln>
            <a:solidFill>
              <a:schemeClr val="accent1"/>
            </a:solidFill>
          </a:ln>
        </p:spPr>
        <p:txBody>
          <a:bodyPr wrap="square" rtlCol="0">
            <a:spAutoFit/>
          </a:bodyPr>
          <a:lstStyle/>
          <a:p>
            <a:r>
              <a:rPr kumimoji="1" lang="ja-JP" altLang="en-US" sz="1200" dirty="0"/>
              <a:t>畿内では</a:t>
            </a:r>
            <a:r>
              <a:rPr kumimoji="1" lang="en-US" altLang="ja-JP" sz="1200" dirty="0"/>
              <a:t>7</a:t>
            </a:r>
            <a:r>
              <a:rPr kumimoji="1" lang="ja-JP" altLang="en-US" sz="1200" dirty="0"/>
              <a:t>世紀末から</a:t>
            </a:r>
            <a:r>
              <a:rPr kumimoji="1" lang="en-US" altLang="ja-JP" sz="1200" dirty="0"/>
              <a:t>8</a:t>
            </a:r>
            <a:r>
              <a:rPr kumimoji="1" lang="ja-JP" altLang="en-US" sz="1200" dirty="0"/>
              <a:t>世紀初頭で古墳文化は終焉したとみられる。この古墳文化の終末期を飾る二つの古墳が高松塚古墳とキトラ古墳である。高松塚古墳は</a:t>
            </a:r>
            <a:r>
              <a:rPr kumimoji="1" lang="en-US" altLang="ja-JP" sz="1200" dirty="0"/>
              <a:t>4</a:t>
            </a:r>
            <a:r>
              <a:rPr kumimoji="1" lang="ja-JP" altLang="en-US" sz="1200" dirty="0"/>
              <a:t>人の女子を描いた壁画で有名であり、キトラ古墳は世界最古といわれる天文図で有名である。両者は古墳の形態やつくりが似通っており、四神や天文図が描かれるなど、中国や朝鮮の影響を色濃く見て取ることができる。</a:t>
            </a:r>
          </a:p>
        </p:txBody>
      </p:sp>
      <p:pic>
        <p:nvPicPr>
          <p:cNvPr id="1026" name="Picture 2" descr="C:\Users\NEC-PCuser\Desktop\img20171116_150529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256" y="2441303"/>
            <a:ext cx="6416624" cy="6967809"/>
          </a:xfrm>
          <a:prstGeom prst="rect">
            <a:avLst/>
          </a:prstGeom>
          <a:noFill/>
          <a:ln w="38100">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1027" name="Picture 3" descr="C:\Users\NEC-PCuser\Desktop\img20171116_150756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264896" y="2469873"/>
            <a:ext cx="5392688" cy="6939238"/>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5191602" y="711161"/>
            <a:ext cx="7200800" cy="1046440"/>
          </a:xfrm>
          <a:prstGeom prst="rect">
            <a:avLst/>
          </a:prstGeom>
          <a:noFill/>
          <a:ln>
            <a:solidFill>
              <a:schemeClr val="accent1"/>
            </a:solidFill>
          </a:ln>
        </p:spPr>
        <p:txBody>
          <a:bodyPr wrap="square" rtlCol="0">
            <a:spAutoFit/>
          </a:bodyPr>
          <a:lstStyle/>
          <a:p>
            <a:r>
              <a:rPr lang="ja-JP" altLang="en-US" sz="1400" b="1" dirty="0"/>
              <a:t>天文学の専門家がキトラ古墳の天文図を分析</a:t>
            </a:r>
            <a:r>
              <a:rPr lang="ja-JP" altLang="en-US" sz="1200" dirty="0"/>
              <a:t>したところ、キトラ古墳が造られる数百年前に観測された天文図の可能性があるとのこと。詳しくは西暦</a:t>
            </a:r>
            <a:r>
              <a:rPr lang="en-US" altLang="ja-JP" sz="1200" dirty="0"/>
              <a:t>400</a:t>
            </a:r>
            <a:r>
              <a:rPr lang="ja-JP" altLang="en-US" sz="1200" dirty="0"/>
              <a:t>年ごろに観測されたものと推測されています。また、観測された場所は北緯３４度付近と推測され、当時そこには洛陽や長安が存在。当時の技術水準から古代中国の主要都市で制作され、その後明日香村に渡ってきた可能性があるとのこと。</a:t>
            </a:r>
            <a:endParaRPr lang="en-US" altLang="ja-JP" sz="1200" dirty="0"/>
          </a:p>
          <a:p>
            <a:r>
              <a:rPr lang="ja-JP" altLang="en-US" sz="1200" dirty="0"/>
              <a:t>（</a:t>
            </a:r>
            <a:r>
              <a:rPr lang="en-US" altLang="ja-JP" sz="1200" dirty="0"/>
              <a:t>Net </a:t>
            </a:r>
            <a:r>
              <a:rPr lang="ja-JP" altLang="en-US" sz="1200" dirty="0"/>
              <a:t>ほほぅ・・。キトラ古墳に描かれた天文図は西暦</a:t>
            </a:r>
            <a:r>
              <a:rPr lang="en-US" altLang="ja-JP" sz="1200" dirty="0"/>
              <a:t>400</a:t>
            </a:r>
            <a:r>
              <a:rPr lang="ja-JP" altLang="en-US" sz="1200" dirty="0"/>
              <a:t>年頃の星空の可能性）</a:t>
            </a:r>
          </a:p>
        </p:txBody>
      </p:sp>
      <p:sp>
        <p:nvSpPr>
          <p:cNvPr id="9" name="テキスト ボックス 8"/>
          <p:cNvSpPr txBox="1"/>
          <p:nvPr/>
        </p:nvSpPr>
        <p:spPr>
          <a:xfrm>
            <a:off x="888343" y="2136304"/>
            <a:ext cx="2082621" cy="276999"/>
          </a:xfrm>
          <a:prstGeom prst="rect">
            <a:avLst/>
          </a:prstGeom>
          <a:noFill/>
        </p:spPr>
        <p:txBody>
          <a:bodyPr wrap="none" rtlCol="0">
            <a:spAutoFit/>
          </a:bodyPr>
          <a:lstStyle/>
          <a:p>
            <a:r>
              <a:rPr kumimoji="1" lang="ja-JP" altLang="en-US" sz="1200" dirty="0"/>
              <a:t>（図説　古代史、成美堂出版）</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76137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138500"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960" y="4018110"/>
            <a:ext cx="4735951" cy="3536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8084699" y="7680656"/>
            <a:ext cx="4248471" cy="1384995"/>
          </a:xfrm>
          <a:prstGeom prst="rect">
            <a:avLst/>
          </a:prstGeom>
          <a:noFill/>
        </p:spPr>
        <p:txBody>
          <a:bodyPr wrap="square" rtlCol="0">
            <a:spAutoFit/>
          </a:bodyPr>
          <a:lstStyle/>
          <a:p>
            <a:r>
              <a:rPr lang="ja-JP" altLang="en-US" sz="1200" dirty="0"/>
              <a:t>飛鳥浄御原宮中枢部の復原模型 </a:t>
            </a:r>
          </a:p>
          <a:p>
            <a:r>
              <a:rPr lang="ja-JP" altLang="en-US" sz="1200" dirty="0"/>
              <a:t>天武天皇・持統天皇の二代にわたる皇宮となった飛鳥浄御原宮は、斉明天皇が建てた後飛鳥岡本宮を整備し、拡張した宮殿と考えられる。飛鳥浄御原宮の北西には広大な苑池が作られており、華やかな宮廷生活の一端がしのばれる。 </a:t>
            </a:r>
            <a:r>
              <a:rPr lang="en-US" altLang="ja-JP" sz="1200" dirty="0"/>
              <a:t>https://www.nabunken.go.jp/contents/fujiwara/tenmu/2-4.html</a:t>
            </a:r>
            <a:endParaRPr lang="ja-JP" altLang="en-US" sz="1200" dirty="0"/>
          </a:p>
          <a:p>
            <a:endParaRPr kumimoji="1" lang="ja-JP" altLang="en-US"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489" y="252319"/>
            <a:ext cx="6850533" cy="90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9091841" y="252319"/>
            <a:ext cx="1787669" cy="477054"/>
          </a:xfrm>
          <a:prstGeom prst="rect">
            <a:avLst/>
          </a:prstGeom>
          <a:noFill/>
          <a:ln>
            <a:solidFill>
              <a:schemeClr val="tx1"/>
            </a:solidFill>
          </a:ln>
        </p:spPr>
        <p:txBody>
          <a:bodyPr wrap="none" rtlCol="0">
            <a:spAutoFit/>
          </a:bodyPr>
          <a:lstStyle/>
          <a:p>
            <a:r>
              <a:rPr kumimoji="1" lang="ja-JP" altLang="en-US" dirty="0"/>
              <a:t>近江大津宮</a:t>
            </a:r>
          </a:p>
        </p:txBody>
      </p:sp>
      <p:sp>
        <p:nvSpPr>
          <p:cNvPr id="11" name="テキスト ボックス 10"/>
          <p:cNvSpPr txBox="1"/>
          <p:nvPr/>
        </p:nvSpPr>
        <p:spPr>
          <a:xfrm>
            <a:off x="8901043" y="1245272"/>
            <a:ext cx="2108269" cy="477054"/>
          </a:xfrm>
          <a:prstGeom prst="rect">
            <a:avLst/>
          </a:prstGeom>
          <a:noFill/>
          <a:ln>
            <a:solidFill>
              <a:schemeClr val="tx1"/>
            </a:solidFill>
          </a:ln>
        </p:spPr>
        <p:txBody>
          <a:bodyPr wrap="none" rtlCol="0">
            <a:spAutoFit/>
          </a:bodyPr>
          <a:lstStyle/>
          <a:p>
            <a:r>
              <a:rPr lang="zh-TW" altLang="en-US" dirty="0"/>
              <a:t>飛鳥浄御原宮</a:t>
            </a:r>
            <a:endParaRPr kumimoji="1" lang="ja-JP" altLang="en-US" dirty="0"/>
          </a:p>
        </p:txBody>
      </p:sp>
      <p:sp>
        <p:nvSpPr>
          <p:cNvPr id="13" name="テキスト ボックス 12"/>
          <p:cNvSpPr txBox="1"/>
          <p:nvPr/>
        </p:nvSpPr>
        <p:spPr>
          <a:xfrm>
            <a:off x="9297550" y="2136304"/>
            <a:ext cx="1146468" cy="477054"/>
          </a:xfrm>
          <a:prstGeom prst="rect">
            <a:avLst/>
          </a:prstGeom>
          <a:noFill/>
          <a:ln>
            <a:solidFill>
              <a:schemeClr val="tx1"/>
            </a:solidFill>
          </a:ln>
        </p:spPr>
        <p:txBody>
          <a:bodyPr wrap="none" rtlCol="0">
            <a:spAutoFit/>
          </a:bodyPr>
          <a:lstStyle/>
          <a:p>
            <a:r>
              <a:rPr kumimoji="1" lang="ja-JP" altLang="en-US" dirty="0"/>
              <a:t>藤原京</a:t>
            </a:r>
          </a:p>
        </p:txBody>
      </p:sp>
      <p:sp>
        <p:nvSpPr>
          <p:cNvPr id="14" name="右矢印 13"/>
          <p:cNvSpPr/>
          <p:nvPr/>
        </p:nvSpPr>
        <p:spPr>
          <a:xfrm rot="5400000">
            <a:off x="9736361" y="2556158"/>
            <a:ext cx="268847" cy="7252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9297551" y="3278603"/>
            <a:ext cx="1146468" cy="477054"/>
          </a:xfrm>
          <a:prstGeom prst="rect">
            <a:avLst/>
          </a:prstGeom>
          <a:noFill/>
          <a:ln>
            <a:solidFill>
              <a:schemeClr val="tx1"/>
            </a:solidFill>
          </a:ln>
        </p:spPr>
        <p:txBody>
          <a:bodyPr wrap="none" rtlCol="0">
            <a:spAutoFit/>
          </a:bodyPr>
          <a:lstStyle/>
          <a:p>
            <a:r>
              <a:rPr kumimoji="1" lang="ja-JP" altLang="en-US" dirty="0"/>
              <a:t>平城京</a:t>
            </a:r>
          </a:p>
        </p:txBody>
      </p:sp>
      <p:sp>
        <p:nvSpPr>
          <p:cNvPr id="16" name="右矢印 15"/>
          <p:cNvSpPr/>
          <p:nvPr/>
        </p:nvSpPr>
        <p:spPr>
          <a:xfrm rot="5400000">
            <a:off x="9738202" y="1597588"/>
            <a:ext cx="268847" cy="7252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rot="5400000">
            <a:off x="9792166" y="611942"/>
            <a:ext cx="268847" cy="7252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7861822" y="840160"/>
            <a:ext cx="861774" cy="2787756"/>
          </a:xfrm>
          <a:prstGeom prst="rect">
            <a:avLst/>
          </a:prstGeom>
          <a:noFill/>
        </p:spPr>
        <p:txBody>
          <a:bodyPr vert="eaVert" wrap="square" rtlCol="0">
            <a:spAutoFit/>
          </a:bodyPr>
          <a:lstStyle/>
          <a:p>
            <a:r>
              <a:rPr kumimoji="1" lang="ja-JP" altLang="en-US" sz="4400" b="1" dirty="0"/>
              <a:t>宮の変遷</a:t>
            </a:r>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163641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152" y="840160"/>
            <a:ext cx="3134298" cy="287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830090" y="120080"/>
            <a:ext cx="5479385" cy="584775"/>
          </a:xfrm>
          <a:prstGeom prst="rect">
            <a:avLst/>
          </a:prstGeom>
          <a:noFill/>
        </p:spPr>
        <p:txBody>
          <a:bodyPr wrap="none" rtlCol="0">
            <a:spAutoFit/>
          </a:bodyPr>
          <a:lstStyle/>
          <a:p>
            <a:r>
              <a:rPr kumimoji="1" lang="ja-JP" altLang="en-US" sz="3200" b="1" dirty="0"/>
              <a:t>藤原京</a:t>
            </a:r>
            <a:r>
              <a:rPr kumimoji="1" lang="ja-JP" altLang="en-US" sz="1400" b="1" dirty="0"/>
              <a:t>（</a:t>
            </a:r>
            <a:r>
              <a:rPr kumimoji="1" lang="en-US" altLang="ja-JP" sz="1400" b="1" dirty="0"/>
              <a:t>Wikipedia</a:t>
            </a:r>
            <a:r>
              <a:rPr kumimoji="1" lang="ja-JP" altLang="en-US" sz="1400" b="1" dirty="0"/>
              <a:t>抜粋）</a:t>
            </a:r>
            <a:r>
              <a:rPr kumimoji="1" lang="ja-JP" altLang="en-US" sz="1800" b="1" dirty="0"/>
              <a:t>；</a:t>
            </a:r>
            <a:r>
              <a:rPr kumimoji="1" lang="ja-JP" altLang="en-US" sz="1800" b="1" u="sng" dirty="0"/>
              <a:t>藤原京は平城京より大きい</a:t>
            </a:r>
          </a:p>
        </p:txBody>
      </p:sp>
      <p:sp>
        <p:nvSpPr>
          <p:cNvPr id="10" name="テキスト ボックス 9"/>
          <p:cNvSpPr txBox="1"/>
          <p:nvPr/>
        </p:nvSpPr>
        <p:spPr>
          <a:xfrm>
            <a:off x="712168" y="635169"/>
            <a:ext cx="8712968" cy="3600986"/>
          </a:xfrm>
          <a:prstGeom prst="rect">
            <a:avLst/>
          </a:prstGeom>
          <a:noFill/>
          <a:ln>
            <a:solidFill>
              <a:schemeClr val="accent1"/>
            </a:solidFill>
          </a:ln>
        </p:spPr>
        <p:txBody>
          <a:bodyPr wrap="square" rtlCol="0">
            <a:spAutoFit/>
          </a:bodyPr>
          <a:lstStyle/>
          <a:p>
            <a:r>
              <a:rPr lang="ja-JP" altLang="en-US" sz="1200" dirty="0"/>
              <a:t>　藤原京（ふじわらきょう）は、飛鳥京の西北部、奈良県橿原市と明日香村にかかる地域にあった飛鳥時代の都城。日本史上で最初の条坊制を布いた本格的な唐風都城でもある。平城京に遷都されるまでの日本の首都とされた。</a:t>
            </a:r>
          </a:p>
          <a:p>
            <a:r>
              <a:rPr lang="ja-JP" altLang="en-US" sz="1200" b="1" dirty="0"/>
              <a:t>概要</a:t>
            </a:r>
            <a:endParaRPr lang="en-US" altLang="ja-JP" sz="1200" b="1" dirty="0"/>
          </a:p>
          <a:p>
            <a:r>
              <a:rPr lang="ja-JP" altLang="en-US" sz="1200" dirty="0"/>
              <a:t>　</a:t>
            </a:r>
            <a:r>
              <a:rPr lang="en-US" altLang="ja-JP" sz="1200" dirty="0"/>
              <a:t>694</a:t>
            </a:r>
            <a:r>
              <a:rPr lang="ja-JP" altLang="en-US" sz="1200" dirty="0"/>
              <a:t>年（持統</a:t>
            </a:r>
            <a:r>
              <a:rPr lang="en-US" altLang="ja-JP" sz="1200" dirty="0"/>
              <a:t>8</a:t>
            </a:r>
            <a:r>
              <a:rPr lang="ja-JP" altLang="en-US" sz="1200" dirty="0"/>
              <a:t>年）から</a:t>
            </a:r>
            <a:r>
              <a:rPr lang="en-US" altLang="ja-JP" sz="1200" dirty="0"/>
              <a:t>710</a:t>
            </a:r>
            <a:r>
              <a:rPr lang="ja-JP" altLang="en-US" sz="1200" dirty="0"/>
              <a:t>年（和銅</a:t>
            </a:r>
            <a:r>
              <a:rPr lang="en-US" altLang="ja-JP" sz="1200" dirty="0"/>
              <a:t>3</a:t>
            </a:r>
            <a:r>
              <a:rPr lang="ja-JP" altLang="en-US" sz="1200" dirty="0"/>
              <a:t>年）までの</a:t>
            </a:r>
            <a:r>
              <a:rPr lang="en-US" altLang="ja-JP" sz="1200" dirty="0"/>
              <a:t>16</a:t>
            </a:r>
            <a:r>
              <a:rPr lang="ja-JP" altLang="en-US" sz="1200" dirty="0"/>
              <a:t>年間、都城制を敷いた初めての都で、日本で初めて国家体制が確立された大化の改新（</a:t>
            </a:r>
            <a:r>
              <a:rPr lang="en-US" altLang="ja-JP" sz="1200" dirty="0"/>
              <a:t>645</a:t>
            </a:r>
            <a:r>
              <a:rPr lang="ja-JP" altLang="en-US" sz="1200" dirty="0"/>
              <a:t>年）以後、その新しい国家の首都として造営された日本で最初の都市である。持統天皇</a:t>
            </a:r>
            <a:r>
              <a:rPr lang="en-US" altLang="ja-JP" sz="1200" dirty="0"/>
              <a:t>4</a:t>
            </a:r>
            <a:r>
              <a:rPr lang="ja-JP" altLang="en-US" sz="1200" dirty="0"/>
              <a:t>年（</a:t>
            </a:r>
            <a:r>
              <a:rPr lang="en-US" altLang="ja-JP" sz="1200" dirty="0"/>
              <a:t>690</a:t>
            </a:r>
            <a:r>
              <a:rPr lang="ja-JP" altLang="en-US" sz="1200" dirty="0"/>
              <a:t>年）に着工し、</a:t>
            </a:r>
            <a:r>
              <a:rPr lang="en-US" altLang="ja-JP" sz="1200" dirty="0"/>
              <a:t>4</a:t>
            </a:r>
            <a:r>
              <a:rPr lang="ja-JP" altLang="en-US" sz="1200" dirty="0"/>
              <a:t>年後に飛鳥浄御原宮から宮を遷したとある。それまで、天皇ごと、あるいは一代の天皇に数度の遷宮が行われていた慣例から</a:t>
            </a:r>
            <a:r>
              <a:rPr lang="en-US" altLang="ja-JP" sz="1200" dirty="0"/>
              <a:t>3</a:t>
            </a:r>
            <a:r>
              <a:rPr lang="ja-JP" altLang="en-US" sz="1200" dirty="0"/>
              <a:t>代の天皇（持統・文武・元明）に続けて使用された宮となったことは大きな特徴としてあげられる。この時代は、刑罰規定の律、行政規定の令という日本における古代国家の基本法を、飛鳥浄御原（あすかきよみはら）令、さらに大宝律令で初めて敷いた重要な時期と重なっている。政治機構の拡充とともに壮麗な都城の建設は、国の内外に律令国家の成立を宣するために必要だったと考えられ、この宮を中心に据え条坊を備えた最初の宮都建設となった。実際の建設は、その後の研究により、すでに</a:t>
            </a:r>
            <a:r>
              <a:rPr lang="en-US" altLang="ja-JP" sz="1200" dirty="0"/>
              <a:t>676</a:t>
            </a:r>
            <a:r>
              <a:rPr lang="ja-JP" altLang="en-US" sz="1200" dirty="0"/>
              <a:t>年（天武天皇</a:t>
            </a:r>
            <a:r>
              <a:rPr lang="en-US" altLang="ja-JP" sz="1200" dirty="0"/>
              <a:t>5</a:t>
            </a:r>
            <a:r>
              <a:rPr lang="ja-JP" altLang="en-US" sz="1200" dirty="0"/>
              <a:t>年）には開始され（これを倭京と呼ぶ）、宮都が完成したのは遷宮から</a:t>
            </a:r>
            <a:r>
              <a:rPr lang="en-US" altLang="ja-JP" sz="1200" dirty="0"/>
              <a:t>10</a:t>
            </a:r>
            <a:r>
              <a:rPr lang="ja-JP" altLang="en-US" sz="1200" dirty="0"/>
              <a:t>年も経った</a:t>
            </a:r>
            <a:r>
              <a:rPr lang="en-US" altLang="ja-JP" sz="1200" dirty="0"/>
              <a:t>704</a:t>
            </a:r>
            <a:r>
              <a:rPr lang="ja-JP" altLang="en-US" sz="1200" dirty="0"/>
              <a:t>年（慶雲元年）とも言われ、着工から</a:t>
            </a:r>
            <a:r>
              <a:rPr lang="en-US" altLang="ja-JP" sz="1200" dirty="0"/>
              <a:t>28</a:t>
            </a:r>
            <a:r>
              <a:rPr lang="ja-JP" altLang="en-US" sz="1200" dirty="0"/>
              <a:t>年が経過したことになる。以来、宮には</a:t>
            </a:r>
            <a:r>
              <a:rPr lang="ja-JP" altLang="en-US" sz="1200" dirty="0" err="1"/>
              <a:t>の</a:t>
            </a:r>
            <a:r>
              <a:rPr lang="ja-JP" altLang="en-US" sz="1200" dirty="0"/>
              <a:t>三代にわたって居住したが、完成から</a:t>
            </a:r>
            <a:r>
              <a:rPr lang="en-US" altLang="ja-JP" sz="1200" dirty="0"/>
              <a:t>4</a:t>
            </a:r>
            <a:r>
              <a:rPr lang="ja-JP" altLang="en-US" sz="1200" dirty="0"/>
              <a:t>年後の</a:t>
            </a:r>
            <a:r>
              <a:rPr lang="en-US" altLang="ja-JP" sz="1200" dirty="0"/>
              <a:t>708</a:t>
            </a:r>
            <a:r>
              <a:rPr lang="ja-JP" altLang="en-US" sz="1200" dirty="0"/>
              <a:t>年（和銅元年）に元明天皇より遷都の勅が下り、</a:t>
            </a:r>
            <a:r>
              <a:rPr lang="en-US" altLang="ja-JP" sz="1200" dirty="0"/>
              <a:t>710</a:t>
            </a:r>
            <a:r>
              <a:rPr lang="ja-JP" altLang="en-US" sz="1200" dirty="0"/>
              <a:t>年（和銅</a:t>
            </a:r>
            <a:r>
              <a:rPr lang="en-US" altLang="ja-JP" sz="1200" dirty="0"/>
              <a:t>3</a:t>
            </a:r>
            <a:r>
              <a:rPr lang="ja-JP" altLang="en-US" sz="1200" dirty="0"/>
              <a:t>年）に平城京に遷都された。その翌年の</a:t>
            </a:r>
            <a:r>
              <a:rPr lang="en-US" altLang="ja-JP" sz="1200" dirty="0"/>
              <a:t>711</a:t>
            </a:r>
            <a:r>
              <a:rPr lang="ja-JP" altLang="en-US" sz="1200" dirty="0"/>
              <a:t>年（和銅</a:t>
            </a:r>
            <a:r>
              <a:rPr lang="en-US" altLang="ja-JP" sz="1200" dirty="0"/>
              <a:t>4</a:t>
            </a:r>
            <a:r>
              <a:rPr lang="ja-JP" altLang="en-US" sz="1200" dirty="0"/>
              <a:t>年）に、宮が焼けたとされている（</a:t>
            </a:r>
            <a:r>
              <a:rPr lang="en-US" altLang="ja-JP" sz="1200" dirty="0"/>
              <a:t>『</a:t>
            </a:r>
            <a:r>
              <a:rPr lang="ja-JP" altLang="en-US" sz="1200" dirty="0"/>
              <a:t>扶桑略記</a:t>
            </a:r>
            <a:r>
              <a:rPr lang="en-US" altLang="ja-JP" sz="1200" dirty="0"/>
              <a:t>』</a:t>
            </a:r>
            <a:r>
              <a:rPr lang="ja-JP" altLang="en-US" sz="1200" dirty="0" err="1"/>
              <a:t>、</a:t>
            </a:r>
            <a:r>
              <a:rPr lang="ja-JP" altLang="en-US" sz="1200" dirty="0"/>
              <a:t>藤原宮焼亡説参照）。</a:t>
            </a:r>
            <a:endParaRPr lang="en-US" altLang="ja-JP" sz="1200" dirty="0"/>
          </a:p>
          <a:p>
            <a:r>
              <a:rPr lang="ja-JP" altLang="en-US" sz="1200" b="1" dirty="0"/>
              <a:t>藤原京の範囲</a:t>
            </a:r>
            <a:endParaRPr lang="en-US" altLang="ja-JP" sz="1200" dirty="0"/>
          </a:p>
          <a:p>
            <a:r>
              <a:rPr lang="ja-JP" altLang="en-US" sz="1200" dirty="0"/>
              <a:t>藤原京は当初、大和三山（北に耳成山、西に畝傍山、東に天香久山）の内側にあると想像され、東西</a:t>
            </a:r>
            <a:r>
              <a:rPr lang="en-US" altLang="ja-JP" sz="1200" dirty="0"/>
              <a:t>1.1km</a:t>
            </a:r>
            <a:r>
              <a:rPr lang="ja-JP" altLang="en-US" sz="1200" dirty="0" err="1"/>
              <a:t>、</a:t>
            </a:r>
            <a:r>
              <a:rPr lang="ja-JP" altLang="en-US" sz="1200" dirty="0"/>
              <a:t>南北</a:t>
            </a:r>
            <a:r>
              <a:rPr lang="en-US" altLang="ja-JP" sz="1200" dirty="0"/>
              <a:t>3.2km </a:t>
            </a:r>
            <a:r>
              <a:rPr lang="ja-JP" altLang="en-US" sz="1200" dirty="0"/>
              <a:t>程度とみられていた。しかし</a:t>
            </a:r>
            <a:r>
              <a:rPr lang="en-US" altLang="ja-JP" sz="1200" dirty="0"/>
              <a:t>1990</a:t>
            </a:r>
            <a:r>
              <a:rPr lang="ja-JP" altLang="en-US" sz="1200" dirty="0"/>
              <a:t>年代の東西の京極大路の発見により、規模は、</a:t>
            </a:r>
            <a:r>
              <a:rPr lang="en-US" altLang="ja-JP" sz="1200" dirty="0"/>
              <a:t>5.3km</a:t>
            </a:r>
            <a:r>
              <a:rPr lang="ja-JP" altLang="en-US" sz="1200" dirty="0"/>
              <a:t>（</a:t>
            </a:r>
            <a:r>
              <a:rPr lang="en-US" altLang="ja-JP" sz="1200" dirty="0"/>
              <a:t>10</a:t>
            </a:r>
            <a:r>
              <a:rPr lang="ja-JP" altLang="en-US" sz="1200" dirty="0"/>
              <a:t>里）四方、少なくとも</a:t>
            </a:r>
            <a:r>
              <a:rPr lang="en-US" altLang="ja-JP" sz="1200" dirty="0"/>
              <a:t>25km2</a:t>
            </a:r>
            <a:r>
              <a:rPr lang="ja-JP" altLang="en-US" sz="1200" dirty="0"/>
              <a:t>はあり、平安京（</a:t>
            </a:r>
            <a:r>
              <a:rPr lang="en-US" altLang="ja-JP" sz="1200" dirty="0"/>
              <a:t>23km2</a:t>
            </a:r>
            <a:r>
              <a:rPr lang="ja-JP" altLang="en-US" sz="1200" dirty="0"/>
              <a:t>）や平城京（</a:t>
            </a:r>
            <a:r>
              <a:rPr lang="en-US" altLang="ja-JP" sz="1200" dirty="0"/>
              <a:t>24km2</a:t>
            </a:r>
            <a:r>
              <a:rPr lang="ja-JP" altLang="en-US" sz="1200" dirty="0"/>
              <a:t>）をしのぎ、古代最大の都となることがわかり、発見当時は「大藤原京」と呼んでいた。この広大な京域は、南側が旧来の飛鳥にかかっており、「倭京」の整備に伴って北西部に新たに造営された地域を加え、持統天皇期に条坊制の整備に伴う京極の確立とともに倭京から独立した空間として認識されたとみられている。</a:t>
            </a:r>
          </a:p>
        </p:txBody>
      </p:sp>
      <p:pic>
        <p:nvPicPr>
          <p:cNvPr id="1033" name="Picture 9" descr="画像をクリックするとウィンドウを閉じ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68" y="4291693"/>
            <a:ext cx="7134225" cy="428625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928192" y="8689032"/>
            <a:ext cx="4588115" cy="646331"/>
          </a:xfrm>
          <a:prstGeom prst="rect">
            <a:avLst/>
          </a:prstGeom>
          <a:noFill/>
        </p:spPr>
        <p:txBody>
          <a:bodyPr wrap="none" rtlCol="0">
            <a:spAutoFit/>
          </a:bodyPr>
          <a:lstStyle/>
          <a:p>
            <a:r>
              <a:rPr lang="ja-JP" altLang="en-US" sz="1200" dirty="0">
                <a:latin typeface="+mj-ea"/>
                <a:ea typeface="+mj-ea"/>
              </a:rPr>
              <a:t>藤原京のトイレ問題 ～歴史</a:t>
            </a:r>
            <a:r>
              <a:rPr lang="en-US" altLang="ja-JP" sz="1200" dirty="0">
                <a:latin typeface="+mj-ea"/>
                <a:ea typeface="+mj-ea"/>
              </a:rPr>
              <a:t>DE</a:t>
            </a:r>
            <a:r>
              <a:rPr lang="ja-JP" altLang="en-US" sz="1200" dirty="0">
                <a:latin typeface="+mj-ea"/>
                <a:ea typeface="+mj-ea"/>
              </a:rPr>
              <a:t>エコ シリーズ②～ </a:t>
            </a:r>
            <a:r>
              <a:rPr lang="en-US" altLang="ja-JP" sz="1200" dirty="0">
                <a:latin typeface="+mj-ea"/>
                <a:ea typeface="+mj-ea"/>
              </a:rPr>
              <a:t>- </a:t>
            </a:r>
            <a:r>
              <a:rPr lang="ja-JP" altLang="en-US" sz="1200" dirty="0">
                <a:latin typeface="+mj-ea"/>
                <a:ea typeface="+mj-ea"/>
              </a:rPr>
              <a:t>ゆーくんはどこ </a:t>
            </a:r>
            <a:r>
              <a:rPr lang="en-US" altLang="ja-JP" sz="1200" dirty="0">
                <a:latin typeface="+mj-ea"/>
                <a:ea typeface="+mj-ea"/>
              </a:rPr>
              <a:t>...</a:t>
            </a:r>
          </a:p>
          <a:p>
            <a:r>
              <a:rPr lang="en-US" altLang="ja-JP" sz="1200" dirty="0">
                <a:latin typeface="+mj-ea"/>
                <a:ea typeface="+mj-ea"/>
              </a:rPr>
              <a:t>Yahoo!</a:t>
            </a:r>
            <a:r>
              <a:rPr lang="ja-JP" altLang="en-US" sz="1200" dirty="0">
                <a:latin typeface="+mj-ea"/>
                <a:ea typeface="+mj-ea"/>
              </a:rPr>
              <a:t>ブログ </a:t>
            </a:r>
            <a:r>
              <a:rPr lang="en-US" altLang="ja-JP" sz="1200" dirty="0">
                <a:latin typeface="+mj-ea"/>
                <a:ea typeface="+mj-ea"/>
              </a:rPr>
              <a:t>- Yahoo! JAPAN-749×450-</a:t>
            </a:r>
            <a:r>
              <a:rPr lang="ja-JP" altLang="en-US" sz="1200" dirty="0">
                <a:latin typeface="+mj-ea"/>
                <a:ea typeface="+mj-ea"/>
              </a:rPr>
              <a:t>画像で検索</a:t>
            </a:r>
          </a:p>
          <a:p>
            <a:r>
              <a:rPr lang="en-US" altLang="ja-JP" sz="1200" dirty="0">
                <a:latin typeface="+mj-ea"/>
                <a:ea typeface="+mj-ea"/>
              </a:rPr>
              <a:t>694</a:t>
            </a:r>
            <a:r>
              <a:rPr lang="ja-JP" altLang="en-US" sz="1200" dirty="0">
                <a:latin typeface="+mj-ea"/>
                <a:ea typeface="+mj-ea"/>
              </a:rPr>
              <a:t>年に飛鳥浄御原宮から遷都した「藤原京」です</a:t>
            </a:r>
            <a:endParaRPr kumimoji="1" lang="ja-JP" altLang="en-US" sz="1200" dirty="0">
              <a:latin typeface="+mj-ea"/>
              <a:ea typeface="+mj-ea"/>
            </a:endParaRPr>
          </a:p>
        </p:txBody>
      </p:sp>
      <p:pic>
        <p:nvPicPr>
          <p:cNvPr id="2" name="Picture 2" descr="C:\Users\NEC-PCuser\Desktop\img20171115_154954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201000" y="5018818"/>
            <a:ext cx="4502450" cy="305304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テキスト ボックス 13"/>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51966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782" y="120081"/>
            <a:ext cx="5334470" cy="948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9" y="131957"/>
            <a:ext cx="6122343" cy="304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080320" y="3216424"/>
            <a:ext cx="2797561" cy="769441"/>
          </a:xfrm>
          <a:prstGeom prst="rect">
            <a:avLst/>
          </a:prstGeom>
          <a:noFill/>
        </p:spPr>
        <p:txBody>
          <a:bodyPr wrap="none" rtlCol="0">
            <a:spAutoFit/>
          </a:bodyPr>
          <a:lstStyle/>
          <a:p>
            <a:r>
              <a:rPr lang="ja-JP" altLang="en-US" sz="2000" b="1" dirty="0"/>
              <a:t>藤原京 </a:t>
            </a:r>
            <a:endParaRPr lang="en-US" altLang="ja-JP" sz="2000" b="1" dirty="0"/>
          </a:p>
          <a:p>
            <a:r>
              <a:rPr lang="ja-JP" altLang="en-US" sz="1200" dirty="0"/>
              <a:t>旗竿穴７カ所　「続日本紀」記述を裏付け</a:t>
            </a:r>
          </a:p>
          <a:p>
            <a:r>
              <a:rPr lang="ja-JP" altLang="en-US" sz="1200" dirty="0"/>
              <a:t> 毎日新聞</a:t>
            </a:r>
            <a:r>
              <a:rPr lang="en-US" altLang="ja-JP" sz="1200" dirty="0"/>
              <a:t>2016</a:t>
            </a:r>
            <a:r>
              <a:rPr lang="ja-JP" altLang="en-US" sz="1200" dirty="0"/>
              <a:t>年</a:t>
            </a:r>
            <a:r>
              <a:rPr lang="en-US" altLang="ja-JP" sz="1200" dirty="0"/>
              <a:t>9</a:t>
            </a:r>
            <a:r>
              <a:rPr lang="ja-JP" altLang="en-US" sz="1200" dirty="0"/>
              <a:t>月</a:t>
            </a:r>
            <a:r>
              <a:rPr lang="en-US" altLang="ja-JP" sz="1200" dirty="0"/>
              <a:t>29</a:t>
            </a:r>
            <a:r>
              <a:rPr lang="ja-JP" altLang="en-US" sz="1200" dirty="0"/>
              <a:t>日　東京朝刊</a:t>
            </a:r>
          </a:p>
        </p:txBody>
      </p:sp>
      <p:pic>
        <p:nvPicPr>
          <p:cNvPr id="10" name="図 9"/>
          <p:cNvPicPr/>
          <p:nvPr/>
        </p:nvPicPr>
        <p:blipFill>
          <a:blip r:embed="rId4">
            <a:extLst>
              <a:ext uri="{28A0092B-C50C-407E-A947-70E740481C1C}">
                <a14:useLocalDpi xmlns:a14="http://schemas.microsoft.com/office/drawing/2010/main" val="0"/>
              </a:ext>
            </a:extLst>
          </a:blip>
          <a:stretch>
            <a:fillRect/>
          </a:stretch>
        </p:blipFill>
        <p:spPr>
          <a:xfrm>
            <a:off x="1144216" y="4272525"/>
            <a:ext cx="5400040" cy="4017645"/>
          </a:xfrm>
          <a:prstGeom prst="rect">
            <a:avLst/>
          </a:prstGeom>
        </p:spPr>
      </p:pic>
      <p:sp>
        <p:nvSpPr>
          <p:cNvPr id="7" name="テキスト ボックス 6"/>
          <p:cNvSpPr txBox="1"/>
          <p:nvPr/>
        </p:nvSpPr>
        <p:spPr>
          <a:xfrm>
            <a:off x="2080320" y="8323600"/>
            <a:ext cx="3559179" cy="276999"/>
          </a:xfrm>
          <a:prstGeom prst="rect">
            <a:avLst/>
          </a:prstGeom>
          <a:noFill/>
        </p:spPr>
        <p:txBody>
          <a:bodyPr wrap="none" rtlCol="0">
            <a:spAutoFit/>
          </a:bodyPr>
          <a:lstStyle/>
          <a:p>
            <a:r>
              <a:rPr lang="ja-JP" altLang="en-US" sz="1200" dirty="0"/>
              <a:t>ムーンライトイン藤原京２００８ 　　　</a:t>
            </a:r>
            <a:r>
              <a:rPr lang="en-US" altLang="ja-JP" sz="1200" dirty="0"/>
              <a:t>2008/10/04 (Sat) </a:t>
            </a:r>
            <a:endParaRPr kumimoji="1" lang="ja-JP" altLang="en-US" sz="1200" dirty="0"/>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66526998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86607</TotalTime>
  <Words>2496</Words>
  <Application>Microsoft Office PowerPoint</Application>
  <PresentationFormat>A3 297x420 mm</PresentationFormat>
  <Paragraphs>541</Paragraphs>
  <Slides>25</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25</vt:i4>
      </vt:variant>
    </vt:vector>
  </HeadingPairs>
  <TitlesOfParts>
    <vt:vector size="29" baseType="lpstr">
      <vt:lpstr>ＭＳ Ｐゴシック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初版 古の日本（倭）の 歴史  参考資料 （著作、図説、その他）  藤田泰太郎  　 </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Yasutaro Fujita</dc:creator>
  <cp:lastModifiedBy>泰太郎 藤田</cp:lastModifiedBy>
  <cp:revision>6266</cp:revision>
  <cp:lastPrinted>2014-10-17T03:29:18Z</cp:lastPrinted>
  <dcterms:created xsi:type="dcterms:W3CDTF">2014-10-16T05:36:14Z</dcterms:created>
  <dcterms:modified xsi:type="dcterms:W3CDTF">2019-01-14T07:10:11Z</dcterms:modified>
</cp:coreProperties>
</file>