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8"/>
  </p:notesMasterIdLst>
  <p:sldIdLst>
    <p:sldId id="379" r:id="rId2"/>
    <p:sldId id="606" r:id="rId3"/>
    <p:sldId id="416" r:id="rId4"/>
    <p:sldId id="386" r:id="rId5"/>
    <p:sldId id="544" r:id="rId6"/>
    <p:sldId id="322" r:id="rId7"/>
    <p:sldId id="434" r:id="rId8"/>
    <p:sldId id="389" r:id="rId9"/>
    <p:sldId id="554" r:id="rId10"/>
    <p:sldId id="361" r:id="rId11"/>
    <p:sldId id="465" r:id="rId12"/>
    <p:sldId id="539" r:id="rId13"/>
    <p:sldId id="743" r:id="rId14"/>
    <p:sldId id="439" r:id="rId15"/>
    <p:sldId id="390" r:id="rId16"/>
    <p:sldId id="603" r:id="rId17"/>
    <p:sldId id="556" r:id="rId18"/>
    <p:sldId id="775" r:id="rId19"/>
    <p:sldId id="387" r:id="rId20"/>
    <p:sldId id="611" r:id="rId21"/>
    <p:sldId id="456" r:id="rId22"/>
    <p:sldId id="455" r:id="rId23"/>
    <p:sldId id="788" r:id="rId24"/>
    <p:sldId id="582" r:id="rId25"/>
    <p:sldId id="789" r:id="rId26"/>
    <p:sldId id="604" r:id="rId27"/>
    <p:sldId id="787" r:id="rId28"/>
    <p:sldId id="633" r:id="rId29"/>
    <p:sldId id="457" r:id="rId30"/>
    <p:sldId id="440" r:id="rId31"/>
    <p:sldId id="453" r:id="rId32"/>
    <p:sldId id="790" r:id="rId33"/>
    <p:sldId id="513" r:id="rId34"/>
    <p:sldId id="458" r:id="rId35"/>
    <p:sldId id="510" r:id="rId36"/>
    <p:sldId id="609" r:id="rId37"/>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62" d="100"/>
          <a:sy n="62" d="100"/>
        </p:scale>
        <p:origin x="902" y="58"/>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9AE13E1-3E31-42A3-813E-904EBCD9B84F}" type="slidenum">
              <a:rPr kumimoji="1" lang="ja-JP" altLang="en-US" smtClean="0"/>
              <a:pPr/>
              <a:t>1</a:t>
            </a:fld>
            <a:endParaRPr kumimoji="1" lang="ja-JP" altLang="en-US"/>
          </a:p>
        </p:txBody>
      </p:sp>
    </p:spTree>
    <p:extLst>
      <p:ext uri="{BB962C8B-B14F-4D97-AF65-F5344CB8AC3E}">
        <p14:creationId xmlns:p14="http://schemas.microsoft.com/office/powerpoint/2010/main" val="30220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tmp"/></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4630866" y="2833813"/>
            <a:ext cx="1210589" cy="338554"/>
          </a:xfrm>
          <a:prstGeom prst="rect">
            <a:avLst/>
          </a:prstGeom>
          <a:noFill/>
          <a:ln w="38100">
            <a:solidFill>
              <a:schemeClr val="tx1"/>
            </a:solidFill>
          </a:ln>
        </p:spPr>
        <p:txBody>
          <a:bodyPr wrap="none" rtlCol="0">
            <a:spAutoFit/>
          </a:bodyPr>
          <a:lstStyle/>
          <a:p>
            <a:pPr algn="ctr"/>
            <a:r>
              <a:rPr lang="ja-JP" altLang="en-US" sz="1600" dirty="0">
                <a:latin typeface="+mn-ea"/>
              </a:rPr>
              <a:t>吉備津彦命</a:t>
            </a:r>
            <a:endParaRPr lang="en-US" altLang="ja-JP" sz="1600" dirty="0">
              <a:latin typeface="+mn-ea"/>
            </a:endParaRPr>
          </a:p>
        </p:txBody>
      </p:sp>
      <p:sp>
        <p:nvSpPr>
          <p:cNvPr id="16" name="テキスト ボックス 15"/>
          <p:cNvSpPr txBox="1"/>
          <p:nvPr/>
        </p:nvSpPr>
        <p:spPr>
          <a:xfrm>
            <a:off x="5929355" y="2833813"/>
            <a:ext cx="697627" cy="400110"/>
          </a:xfrm>
          <a:prstGeom prst="rect">
            <a:avLst/>
          </a:prstGeom>
          <a:noFill/>
          <a:ln>
            <a:solidFill>
              <a:schemeClr val="tx1"/>
            </a:solidFill>
          </a:ln>
        </p:spPr>
        <p:txBody>
          <a:bodyPr wrap="none" rtlCol="0">
            <a:spAutoFit/>
          </a:bodyPr>
          <a:lstStyle/>
          <a:p>
            <a:r>
              <a:rPr kumimoji="1" lang="ja-JP" altLang="en-US" sz="2000" dirty="0"/>
              <a:t>西道</a:t>
            </a:r>
          </a:p>
        </p:txBody>
      </p:sp>
      <p:sp>
        <p:nvSpPr>
          <p:cNvPr id="17" name="テキスト ボックス 16"/>
          <p:cNvSpPr txBox="1"/>
          <p:nvPr/>
        </p:nvSpPr>
        <p:spPr>
          <a:xfrm>
            <a:off x="4630866" y="3260204"/>
            <a:ext cx="1107996" cy="646331"/>
          </a:xfrm>
          <a:prstGeom prst="rect">
            <a:avLst/>
          </a:prstGeom>
          <a:noFill/>
          <a:ln w="38100">
            <a:solidFill>
              <a:schemeClr val="tx1"/>
            </a:solidFill>
          </a:ln>
        </p:spPr>
        <p:txBody>
          <a:bodyPr wrap="none" rtlCol="0">
            <a:spAutoFit/>
          </a:bodyPr>
          <a:lstStyle/>
          <a:p>
            <a:pPr algn="ctr"/>
            <a:r>
              <a:rPr lang="ja-JP" altLang="ja-JP" sz="1200" dirty="0"/>
              <a:t>丹波道主王命</a:t>
            </a:r>
            <a:endParaRPr lang="ja-JP" altLang="en-US" sz="1200" dirty="0"/>
          </a:p>
          <a:p>
            <a:pPr algn="ctr"/>
            <a:r>
              <a:rPr kumimoji="1" lang="ja-JP" altLang="en-US" sz="1200" dirty="0"/>
              <a:t>ﾀﾆﾊﾉﾋｺﾀﾀｽ</a:t>
            </a:r>
            <a:endParaRPr kumimoji="1" lang="en-US" altLang="ja-JP" sz="1200" dirty="0"/>
          </a:p>
          <a:p>
            <a:pPr algn="ctr"/>
            <a:r>
              <a:rPr lang="ja-JP" altLang="en-US" sz="1200" dirty="0"/>
              <a:t>ﾐﾁﾉｳｼﾉﾋｺ</a:t>
            </a:r>
            <a:endParaRPr kumimoji="1" lang="ja-JP" altLang="en-US" sz="1200" dirty="0"/>
          </a:p>
        </p:txBody>
      </p:sp>
      <p:sp>
        <p:nvSpPr>
          <p:cNvPr id="18" name="テキスト ボックス 17"/>
          <p:cNvSpPr txBox="1"/>
          <p:nvPr/>
        </p:nvSpPr>
        <p:spPr>
          <a:xfrm>
            <a:off x="4650390" y="1969717"/>
            <a:ext cx="800219" cy="338554"/>
          </a:xfrm>
          <a:prstGeom prst="rect">
            <a:avLst/>
          </a:prstGeom>
          <a:solidFill>
            <a:schemeClr val="bg1"/>
          </a:solidFill>
          <a:ln w="38100">
            <a:solidFill>
              <a:schemeClr val="tx1"/>
            </a:solidFill>
          </a:ln>
        </p:spPr>
        <p:txBody>
          <a:bodyPr wrap="none" rtlCol="0">
            <a:spAutoFit/>
          </a:bodyPr>
          <a:lstStyle/>
          <a:p>
            <a:pPr algn="ctr"/>
            <a:r>
              <a:rPr lang="ja-JP" altLang="en-US" sz="1600" dirty="0"/>
              <a:t>大彦命</a:t>
            </a:r>
          </a:p>
        </p:txBody>
      </p:sp>
      <p:sp>
        <p:nvSpPr>
          <p:cNvPr id="19" name="テキスト ボックス 18"/>
          <p:cNvSpPr txBox="1"/>
          <p:nvPr/>
        </p:nvSpPr>
        <p:spPr>
          <a:xfrm>
            <a:off x="4678209" y="2422527"/>
            <a:ext cx="1005403" cy="338554"/>
          </a:xfrm>
          <a:prstGeom prst="rect">
            <a:avLst/>
          </a:prstGeom>
          <a:noFill/>
          <a:ln w="38100">
            <a:solidFill>
              <a:schemeClr val="tx1"/>
            </a:solidFill>
          </a:ln>
        </p:spPr>
        <p:txBody>
          <a:bodyPr wrap="none" rtlCol="0">
            <a:spAutoFit/>
          </a:bodyPr>
          <a:lstStyle/>
          <a:p>
            <a:r>
              <a:rPr lang="ja-JP" altLang="ja-JP" sz="1600" dirty="0"/>
              <a:t>武渟川別</a:t>
            </a:r>
            <a:endParaRPr kumimoji="1" lang="ja-JP" altLang="en-US" sz="1600" dirty="0"/>
          </a:p>
        </p:txBody>
      </p:sp>
      <p:sp>
        <p:nvSpPr>
          <p:cNvPr id="20" name="テキスト ボックス 19"/>
          <p:cNvSpPr txBox="1"/>
          <p:nvPr/>
        </p:nvSpPr>
        <p:spPr>
          <a:xfrm>
            <a:off x="4615209" y="1193593"/>
            <a:ext cx="1654591" cy="646331"/>
          </a:xfrm>
          <a:prstGeom prst="rect">
            <a:avLst/>
          </a:prstGeom>
          <a:noFill/>
          <a:ln w="38100">
            <a:solidFill>
              <a:schemeClr val="accent2"/>
            </a:solidFill>
          </a:ln>
        </p:spPr>
        <p:txBody>
          <a:bodyPr wrap="square" rtlCol="0">
            <a:spAutoFit/>
          </a:bodyPr>
          <a:lstStyle/>
          <a:p>
            <a:r>
              <a:rPr kumimoji="1" lang="ja-JP" altLang="en-US" sz="1800" dirty="0">
                <a:solidFill>
                  <a:srgbClr val="C00000"/>
                </a:solidFill>
              </a:rPr>
              <a:t>四道将軍（崇神朝）</a:t>
            </a:r>
          </a:p>
        </p:txBody>
      </p:sp>
      <p:sp>
        <p:nvSpPr>
          <p:cNvPr id="22" name="テキスト ボックス 21"/>
          <p:cNvSpPr txBox="1"/>
          <p:nvPr/>
        </p:nvSpPr>
        <p:spPr>
          <a:xfrm>
            <a:off x="5929355" y="3337869"/>
            <a:ext cx="697627" cy="400110"/>
          </a:xfrm>
          <a:prstGeom prst="rect">
            <a:avLst/>
          </a:prstGeom>
          <a:noFill/>
          <a:ln>
            <a:solidFill>
              <a:schemeClr val="tx1"/>
            </a:solidFill>
          </a:ln>
        </p:spPr>
        <p:txBody>
          <a:bodyPr wrap="none" rtlCol="0">
            <a:spAutoFit/>
          </a:bodyPr>
          <a:lstStyle/>
          <a:p>
            <a:r>
              <a:rPr kumimoji="1" lang="ja-JP" altLang="en-US" sz="2000" dirty="0"/>
              <a:t>丹波</a:t>
            </a:r>
          </a:p>
        </p:txBody>
      </p:sp>
      <p:sp>
        <p:nvSpPr>
          <p:cNvPr id="23" name="中かっこ 22"/>
          <p:cNvSpPr/>
          <p:nvPr/>
        </p:nvSpPr>
        <p:spPr>
          <a:xfrm>
            <a:off x="6341808" y="1969717"/>
            <a:ext cx="360040" cy="72008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p:cNvSpPr/>
          <p:nvPr/>
        </p:nvSpPr>
        <p:spPr>
          <a:xfrm flipH="1">
            <a:off x="6341808" y="1969717"/>
            <a:ext cx="7200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929355" y="1923188"/>
            <a:ext cx="697627" cy="400110"/>
          </a:xfrm>
          <a:prstGeom prst="rect">
            <a:avLst/>
          </a:prstGeom>
          <a:noFill/>
          <a:ln>
            <a:solidFill>
              <a:schemeClr val="tx1"/>
            </a:solidFill>
          </a:ln>
        </p:spPr>
        <p:txBody>
          <a:bodyPr wrap="none" rtlCol="0">
            <a:spAutoFit/>
          </a:bodyPr>
          <a:lstStyle/>
          <a:p>
            <a:r>
              <a:rPr kumimoji="1" lang="ja-JP" altLang="en-US" sz="2000" dirty="0"/>
              <a:t>北陸</a:t>
            </a:r>
          </a:p>
        </p:txBody>
      </p:sp>
      <p:sp>
        <p:nvSpPr>
          <p:cNvPr id="26" name="テキスト ボックス 25"/>
          <p:cNvSpPr txBox="1"/>
          <p:nvPr/>
        </p:nvSpPr>
        <p:spPr>
          <a:xfrm>
            <a:off x="5929355" y="2360971"/>
            <a:ext cx="697627" cy="400110"/>
          </a:xfrm>
          <a:prstGeom prst="rect">
            <a:avLst/>
          </a:prstGeom>
          <a:noFill/>
          <a:ln>
            <a:solidFill>
              <a:schemeClr val="tx1"/>
            </a:solidFill>
          </a:ln>
        </p:spPr>
        <p:txBody>
          <a:bodyPr wrap="none" rtlCol="0">
            <a:spAutoFit/>
          </a:bodyPr>
          <a:lstStyle/>
          <a:p>
            <a:r>
              <a:rPr kumimoji="1" lang="ja-JP" altLang="en-US" sz="2000" dirty="0"/>
              <a:t>東海</a:t>
            </a:r>
          </a:p>
        </p:txBody>
      </p:sp>
      <p:sp>
        <p:nvSpPr>
          <p:cNvPr id="27" name="テキスト ボックス 26"/>
          <p:cNvSpPr txBox="1"/>
          <p:nvPr/>
        </p:nvSpPr>
        <p:spPr>
          <a:xfrm>
            <a:off x="6775449" y="2185741"/>
            <a:ext cx="1011815" cy="307777"/>
          </a:xfrm>
          <a:prstGeom prst="rect">
            <a:avLst/>
          </a:prstGeom>
          <a:noFill/>
        </p:spPr>
        <p:txBody>
          <a:bodyPr wrap="none" rtlCol="0">
            <a:spAutoFit/>
          </a:bodyPr>
          <a:lstStyle/>
          <a:p>
            <a:r>
              <a:rPr kumimoji="1" lang="ja-JP" altLang="en-US" sz="1400" dirty="0"/>
              <a:t>会津で会う</a:t>
            </a:r>
          </a:p>
        </p:txBody>
      </p:sp>
      <p:sp>
        <p:nvSpPr>
          <p:cNvPr id="2" name="テキスト ボックス 1"/>
          <p:cNvSpPr txBox="1"/>
          <p:nvPr/>
        </p:nvSpPr>
        <p:spPr>
          <a:xfrm>
            <a:off x="1589625" y="856281"/>
            <a:ext cx="1013419" cy="338554"/>
          </a:xfrm>
          <a:prstGeom prst="rect">
            <a:avLst/>
          </a:prstGeom>
          <a:noFill/>
        </p:spPr>
        <p:txBody>
          <a:bodyPr wrap="none" rtlCol="0">
            <a:spAutoFit/>
          </a:bodyPr>
          <a:lstStyle/>
          <a:p>
            <a:r>
              <a:rPr lang="en-US" altLang="ja-JP" sz="1600" b="1" dirty="0"/>
              <a:t>『</a:t>
            </a:r>
            <a:r>
              <a:rPr lang="ja-JP" altLang="en-US" sz="1600" b="1" dirty="0"/>
              <a:t>古事記</a:t>
            </a:r>
            <a:r>
              <a:rPr lang="en-US" altLang="ja-JP" sz="1600" b="1" dirty="0"/>
              <a:t>』</a:t>
            </a:r>
            <a:endParaRPr kumimoji="1" lang="ja-JP" altLang="en-US" sz="1600" b="1" dirty="0"/>
          </a:p>
        </p:txBody>
      </p:sp>
      <p:sp>
        <p:nvSpPr>
          <p:cNvPr id="28" name="テキスト ボックス 27"/>
          <p:cNvSpPr txBox="1"/>
          <p:nvPr/>
        </p:nvSpPr>
        <p:spPr>
          <a:xfrm>
            <a:off x="4709324" y="840160"/>
            <a:ext cx="1220206" cy="338554"/>
          </a:xfrm>
          <a:prstGeom prst="rect">
            <a:avLst/>
          </a:prstGeom>
          <a:noFill/>
        </p:spPr>
        <p:txBody>
          <a:bodyPr wrap="none" rtlCol="0">
            <a:spAutoFit/>
          </a:bodyPr>
          <a:lstStyle/>
          <a:p>
            <a:r>
              <a:rPr kumimoji="1" lang="en-US" altLang="ja-JP" sz="1600" b="1" dirty="0"/>
              <a:t>『</a:t>
            </a:r>
            <a:r>
              <a:rPr kumimoji="1" lang="ja-JP" altLang="en-US" sz="1600" b="1" dirty="0"/>
              <a:t>日本書紀</a:t>
            </a:r>
            <a:r>
              <a:rPr kumimoji="1" lang="en-US" altLang="ja-JP" sz="1600" b="1" dirty="0"/>
              <a:t>』</a:t>
            </a:r>
            <a:endParaRPr kumimoji="1" lang="ja-JP" altLang="en-US" sz="1600" b="1" dirty="0"/>
          </a:p>
        </p:txBody>
      </p:sp>
      <p:sp>
        <p:nvSpPr>
          <p:cNvPr id="29" name="テキスト ボックス 28"/>
          <p:cNvSpPr txBox="1"/>
          <p:nvPr/>
        </p:nvSpPr>
        <p:spPr>
          <a:xfrm>
            <a:off x="1302841" y="1275116"/>
            <a:ext cx="1654591" cy="369332"/>
          </a:xfrm>
          <a:prstGeom prst="rect">
            <a:avLst/>
          </a:prstGeom>
          <a:noFill/>
          <a:ln w="38100">
            <a:solidFill>
              <a:srgbClr val="C00000"/>
            </a:solidFill>
          </a:ln>
        </p:spPr>
        <p:txBody>
          <a:bodyPr wrap="square" rtlCol="0">
            <a:spAutoFit/>
          </a:bodyPr>
          <a:lstStyle/>
          <a:p>
            <a:r>
              <a:rPr kumimoji="1" lang="ja-JP" altLang="en-US" sz="1800" dirty="0">
                <a:solidFill>
                  <a:schemeClr val="accent2"/>
                </a:solidFill>
              </a:rPr>
              <a:t>四道将軍</a:t>
            </a:r>
          </a:p>
        </p:txBody>
      </p:sp>
      <p:sp>
        <p:nvSpPr>
          <p:cNvPr id="30" name="テキスト ボックス 29"/>
          <p:cNvSpPr txBox="1"/>
          <p:nvPr/>
        </p:nvSpPr>
        <p:spPr>
          <a:xfrm>
            <a:off x="1598531" y="3456842"/>
            <a:ext cx="1210588" cy="338554"/>
          </a:xfrm>
          <a:prstGeom prst="rect">
            <a:avLst/>
          </a:prstGeom>
          <a:noFill/>
          <a:ln w="38100">
            <a:solidFill>
              <a:schemeClr val="tx1"/>
            </a:solidFill>
          </a:ln>
        </p:spPr>
        <p:txBody>
          <a:bodyPr wrap="none" rtlCol="0">
            <a:spAutoFit/>
          </a:bodyPr>
          <a:lstStyle/>
          <a:p>
            <a:r>
              <a:rPr lang="ja-JP" altLang="en-US" sz="1600" dirty="0"/>
              <a:t>建沼河</a:t>
            </a:r>
            <a:r>
              <a:rPr lang="ja-JP" altLang="ja-JP" sz="1600" dirty="0"/>
              <a:t>別</a:t>
            </a:r>
            <a:r>
              <a:rPr lang="ja-JP" altLang="en-US" sz="1600" dirty="0"/>
              <a:t>命</a:t>
            </a:r>
            <a:endParaRPr kumimoji="1" lang="ja-JP" altLang="en-US" sz="1600" dirty="0"/>
          </a:p>
        </p:txBody>
      </p:sp>
      <p:sp>
        <p:nvSpPr>
          <p:cNvPr id="31" name="テキスト ボックス 30"/>
          <p:cNvSpPr txBox="1"/>
          <p:nvPr/>
        </p:nvSpPr>
        <p:spPr>
          <a:xfrm>
            <a:off x="1537362" y="1850307"/>
            <a:ext cx="1415772" cy="338554"/>
          </a:xfrm>
          <a:prstGeom prst="rect">
            <a:avLst/>
          </a:prstGeom>
          <a:noFill/>
          <a:ln w="38100">
            <a:solidFill>
              <a:schemeClr val="tx1"/>
            </a:solidFill>
          </a:ln>
        </p:spPr>
        <p:txBody>
          <a:bodyPr wrap="none" rtlCol="0">
            <a:spAutoFit/>
          </a:bodyPr>
          <a:lstStyle/>
          <a:p>
            <a:pPr algn="ctr"/>
            <a:r>
              <a:rPr lang="ja-JP" altLang="en-US" sz="1600" dirty="0">
                <a:latin typeface="+mn-ea"/>
              </a:rPr>
              <a:t>吉備津日子命</a:t>
            </a:r>
            <a:endParaRPr lang="en-US" altLang="ja-JP" sz="1600" dirty="0">
              <a:latin typeface="+mn-ea"/>
            </a:endParaRPr>
          </a:p>
        </p:txBody>
      </p:sp>
      <p:sp>
        <p:nvSpPr>
          <p:cNvPr id="32" name="テキスト ボックス 31"/>
          <p:cNvSpPr txBox="1"/>
          <p:nvPr/>
        </p:nvSpPr>
        <p:spPr>
          <a:xfrm>
            <a:off x="1518179" y="2232706"/>
            <a:ext cx="2009492" cy="338554"/>
          </a:xfrm>
          <a:prstGeom prst="rect">
            <a:avLst/>
          </a:prstGeom>
          <a:noFill/>
          <a:ln w="38100">
            <a:solidFill>
              <a:schemeClr val="tx1"/>
            </a:solidFill>
          </a:ln>
        </p:spPr>
        <p:txBody>
          <a:bodyPr wrap="square" rtlCol="0">
            <a:spAutoFit/>
          </a:bodyPr>
          <a:lstStyle/>
          <a:p>
            <a:pPr algn="ctr"/>
            <a:r>
              <a:rPr lang="ja-JP" altLang="en-US" sz="1600" dirty="0">
                <a:latin typeface="+mn-ea"/>
              </a:rPr>
              <a:t>若建吉備津日子命</a:t>
            </a:r>
            <a:endParaRPr lang="en-US" altLang="ja-JP" sz="1600" dirty="0">
              <a:latin typeface="+mn-ea"/>
            </a:endParaRPr>
          </a:p>
        </p:txBody>
      </p:sp>
      <p:sp>
        <p:nvSpPr>
          <p:cNvPr id="33" name="テキスト ボックス 32"/>
          <p:cNvSpPr txBox="1"/>
          <p:nvPr/>
        </p:nvSpPr>
        <p:spPr>
          <a:xfrm>
            <a:off x="1586164" y="3096802"/>
            <a:ext cx="1005403" cy="338554"/>
          </a:xfrm>
          <a:prstGeom prst="rect">
            <a:avLst/>
          </a:prstGeom>
          <a:solidFill>
            <a:schemeClr val="bg1"/>
          </a:solidFill>
          <a:ln w="38100">
            <a:solidFill>
              <a:schemeClr val="tx1"/>
            </a:solidFill>
          </a:ln>
        </p:spPr>
        <p:txBody>
          <a:bodyPr wrap="none" rtlCol="0">
            <a:spAutoFit/>
          </a:bodyPr>
          <a:lstStyle/>
          <a:p>
            <a:pPr algn="ctr"/>
            <a:r>
              <a:rPr lang="ja-JP" altLang="en-US" sz="1600" dirty="0"/>
              <a:t>大昆古命</a:t>
            </a:r>
          </a:p>
        </p:txBody>
      </p:sp>
      <p:sp>
        <p:nvSpPr>
          <p:cNvPr id="34" name="テキスト ボックス 33"/>
          <p:cNvSpPr txBox="1"/>
          <p:nvPr/>
        </p:nvSpPr>
        <p:spPr>
          <a:xfrm>
            <a:off x="1584592" y="3795396"/>
            <a:ext cx="1005403" cy="338554"/>
          </a:xfrm>
          <a:prstGeom prst="rect">
            <a:avLst/>
          </a:prstGeom>
          <a:noFill/>
          <a:ln w="38100">
            <a:solidFill>
              <a:schemeClr val="tx1"/>
            </a:solidFill>
          </a:ln>
        </p:spPr>
        <p:txBody>
          <a:bodyPr wrap="none" rtlCol="0">
            <a:spAutoFit/>
          </a:bodyPr>
          <a:lstStyle/>
          <a:p>
            <a:r>
              <a:rPr lang="ja-JP" altLang="en-US" sz="1600" dirty="0"/>
              <a:t>日子坐王</a:t>
            </a:r>
            <a:endParaRPr kumimoji="1" lang="ja-JP" altLang="en-US" sz="1600" dirty="0"/>
          </a:p>
        </p:txBody>
      </p:sp>
      <p:sp>
        <p:nvSpPr>
          <p:cNvPr id="35" name="テキスト ボックス 34"/>
          <p:cNvSpPr txBox="1"/>
          <p:nvPr/>
        </p:nvSpPr>
        <p:spPr>
          <a:xfrm>
            <a:off x="5929355" y="3339504"/>
            <a:ext cx="697627" cy="400110"/>
          </a:xfrm>
          <a:prstGeom prst="rect">
            <a:avLst/>
          </a:prstGeom>
          <a:noFill/>
          <a:ln>
            <a:solidFill>
              <a:schemeClr val="tx1"/>
            </a:solidFill>
          </a:ln>
        </p:spPr>
        <p:txBody>
          <a:bodyPr wrap="none" rtlCol="0">
            <a:spAutoFit/>
          </a:bodyPr>
          <a:lstStyle/>
          <a:p>
            <a:r>
              <a:rPr kumimoji="1" lang="ja-JP" altLang="en-US" sz="2000" dirty="0"/>
              <a:t>丹波</a:t>
            </a:r>
          </a:p>
        </p:txBody>
      </p:sp>
      <p:sp>
        <p:nvSpPr>
          <p:cNvPr id="36" name="テキスト ボックス 35"/>
          <p:cNvSpPr txBox="1"/>
          <p:nvPr/>
        </p:nvSpPr>
        <p:spPr>
          <a:xfrm>
            <a:off x="3463081" y="1955126"/>
            <a:ext cx="697627" cy="400110"/>
          </a:xfrm>
          <a:prstGeom prst="rect">
            <a:avLst/>
          </a:prstGeom>
          <a:noFill/>
          <a:ln>
            <a:solidFill>
              <a:schemeClr val="tx1"/>
            </a:solidFill>
          </a:ln>
        </p:spPr>
        <p:txBody>
          <a:bodyPr wrap="none" rtlCol="0">
            <a:spAutoFit/>
          </a:bodyPr>
          <a:lstStyle/>
          <a:p>
            <a:r>
              <a:rPr lang="ja-JP" altLang="en-US" sz="2000" dirty="0"/>
              <a:t>吉備</a:t>
            </a:r>
            <a:endParaRPr kumimoji="1" lang="ja-JP" altLang="en-US" sz="2000" dirty="0"/>
          </a:p>
        </p:txBody>
      </p:sp>
      <p:sp>
        <p:nvSpPr>
          <p:cNvPr id="39" name="テキスト ボックス 38"/>
          <p:cNvSpPr txBox="1"/>
          <p:nvPr/>
        </p:nvSpPr>
        <p:spPr>
          <a:xfrm>
            <a:off x="2951607" y="3795396"/>
            <a:ext cx="697627" cy="400110"/>
          </a:xfrm>
          <a:prstGeom prst="rect">
            <a:avLst/>
          </a:prstGeom>
          <a:noFill/>
          <a:ln>
            <a:solidFill>
              <a:schemeClr val="tx1"/>
            </a:solidFill>
          </a:ln>
        </p:spPr>
        <p:txBody>
          <a:bodyPr wrap="none" rtlCol="0">
            <a:spAutoFit/>
          </a:bodyPr>
          <a:lstStyle/>
          <a:p>
            <a:r>
              <a:rPr kumimoji="1" lang="ja-JP" altLang="en-US" sz="2000" dirty="0"/>
              <a:t>丹波</a:t>
            </a:r>
          </a:p>
        </p:txBody>
      </p:sp>
      <p:sp>
        <p:nvSpPr>
          <p:cNvPr id="46" name="テキスト ボックス 45"/>
          <p:cNvSpPr txBox="1"/>
          <p:nvPr/>
        </p:nvSpPr>
        <p:spPr>
          <a:xfrm>
            <a:off x="2951607" y="3363348"/>
            <a:ext cx="1303562" cy="400110"/>
          </a:xfrm>
          <a:prstGeom prst="rect">
            <a:avLst/>
          </a:prstGeom>
          <a:noFill/>
          <a:ln>
            <a:solidFill>
              <a:schemeClr val="tx1"/>
            </a:solidFill>
          </a:ln>
        </p:spPr>
        <p:txBody>
          <a:bodyPr wrap="none" rtlCol="0">
            <a:spAutoFit/>
          </a:bodyPr>
          <a:lstStyle/>
          <a:p>
            <a:r>
              <a:rPr kumimoji="1" lang="ja-JP" altLang="en-US" sz="2000" dirty="0"/>
              <a:t>東方１２国</a:t>
            </a:r>
          </a:p>
        </p:txBody>
      </p:sp>
      <p:cxnSp>
        <p:nvCxnSpPr>
          <p:cNvPr id="6" name="直線コネクタ 5"/>
          <p:cNvCxnSpPr/>
          <p:nvPr/>
        </p:nvCxnSpPr>
        <p:spPr>
          <a:xfrm>
            <a:off x="1158825" y="2812686"/>
            <a:ext cx="266429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144216" y="1908082"/>
            <a:ext cx="430887" cy="707886"/>
          </a:xfrm>
          <a:prstGeom prst="rect">
            <a:avLst/>
          </a:prstGeom>
          <a:noFill/>
        </p:spPr>
        <p:txBody>
          <a:bodyPr vert="eaVert" wrap="none" rtlCol="0">
            <a:spAutoFit/>
          </a:bodyPr>
          <a:lstStyle/>
          <a:p>
            <a:r>
              <a:rPr kumimoji="1" lang="ja-JP" altLang="en-US" sz="1600" dirty="0">
                <a:solidFill>
                  <a:srgbClr val="C00000"/>
                </a:solidFill>
              </a:rPr>
              <a:t>孝霊朝</a:t>
            </a:r>
          </a:p>
        </p:txBody>
      </p:sp>
      <p:sp>
        <p:nvSpPr>
          <p:cNvPr id="47" name="テキスト ボックス 46"/>
          <p:cNvSpPr txBox="1"/>
          <p:nvPr/>
        </p:nvSpPr>
        <p:spPr>
          <a:xfrm>
            <a:off x="4183161" y="2424336"/>
            <a:ext cx="430887" cy="1116652"/>
          </a:xfrm>
          <a:prstGeom prst="rect">
            <a:avLst/>
          </a:prstGeom>
          <a:noFill/>
        </p:spPr>
        <p:txBody>
          <a:bodyPr vert="eaVert" wrap="none" rtlCol="0">
            <a:spAutoFit/>
          </a:bodyPr>
          <a:lstStyle/>
          <a:p>
            <a:r>
              <a:rPr kumimoji="1" lang="ja-JP" altLang="en-US" sz="1600" dirty="0">
                <a:solidFill>
                  <a:srgbClr val="C00000"/>
                </a:solidFill>
              </a:rPr>
              <a:t>崇　神　朝　</a:t>
            </a:r>
          </a:p>
        </p:txBody>
      </p:sp>
      <p:sp>
        <p:nvSpPr>
          <p:cNvPr id="48" name="テキスト ボックス 47"/>
          <p:cNvSpPr txBox="1"/>
          <p:nvPr/>
        </p:nvSpPr>
        <p:spPr>
          <a:xfrm>
            <a:off x="1211058" y="3191055"/>
            <a:ext cx="430887" cy="992833"/>
          </a:xfrm>
          <a:prstGeom prst="rect">
            <a:avLst/>
          </a:prstGeom>
          <a:noFill/>
        </p:spPr>
        <p:txBody>
          <a:bodyPr vert="eaVert" wrap="square" rtlCol="0">
            <a:spAutoFit/>
          </a:bodyPr>
          <a:lstStyle/>
          <a:p>
            <a:r>
              <a:rPr kumimoji="1" lang="ja-JP" altLang="en-US" sz="1600" dirty="0">
                <a:solidFill>
                  <a:srgbClr val="C00000"/>
                </a:solidFill>
              </a:rPr>
              <a:t>崇神朝</a:t>
            </a:r>
          </a:p>
        </p:txBody>
      </p:sp>
      <p:sp>
        <p:nvSpPr>
          <p:cNvPr id="40" name="テキスト ボックス 39"/>
          <p:cNvSpPr txBox="1"/>
          <p:nvPr/>
        </p:nvSpPr>
        <p:spPr>
          <a:xfrm>
            <a:off x="2951607" y="2991000"/>
            <a:ext cx="697627" cy="400110"/>
          </a:xfrm>
          <a:prstGeom prst="rect">
            <a:avLst/>
          </a:prstGeom>
          <a:noFill/>
          <a:ln>
            <a:solidFill>
              <a:schemeClr val="tx1"/>
            </a:solidFill>
          </a:ln>
        </p:spPr>
        <p:txBody>
          <a:bodyPr wrap="none" rtlCol="0">
            <a:spAutoFit/>
          </a:bodyPr>
          <a:lstStyle/>
          <a:p>
            <a:r>
              <a:rPr kumimoji="1" lang="ja-JP" altLang="en-US" sz="2000" dirty="0"/>
              <a:t>北陸</a:t>
            </a:r>
          </a:p>
        </p:txBody>
      </p:sp>
      <p:sp>
        <p:nvSpPr>
          <p:cNvPr id="3" name="テキスト ボックス 2"/>
          <p:cNvSpPr txBox="1"/>
          <p:nvPr/>
        </p:nvSpPr>
        <p:spPr>
          <a:xfrm>
            <a:off x="1842109" y="4306645"/>
            <a:ext cx="1934020" cy="1569660"/>
          </a:xfrm>
          <a:prstGeom prst="rect">
            <a:avLst/>
          </a:prstGeom>
          <a:noFill/>
          <a:ln>
            <a:solidFill>
              <a:srgbClr val="C00000"/>
            </a:solidFill>
          </a:ln>
        </p:spPr>
        <p:txBody>
          <a:bodyPr wrap="square" rtlCol="0">
            <a:spAutoFit/>
          </a:bodyPr>
          <a:lstStyle/>
          <a:p>
            <a:r>
              <a:rPr kumimoji="1" lang="ja-JP" altLang="en-US" sz="1200" dirty="0"/>
              <a:t>系図によると吉備津彦命は高麗天皇の皇子で、他の四道将軍とは</a:t>
            </a:r>
            <a:r>
              <a:rPr kumimoji="1" lang="en-US" altLang="ja-JP" sz="1200" dirty="0"/>
              <a:t>2</a:t>
            </a:r>
            <a:r>
              <a:rPr kumimoji="1" lang="ja-JP" altLang="en-US" sz="1200" dirty="0"/>
              <a:t>世代遡るため訝っていたが、</a:t>
            </a:r>
            <a:r>
              <a:rPr kumimoji="1" lang="en-US" altLang="ja-JP" sz="1200" dirty="0"/>
              <a:t>『</a:t>
            </a:r>
            <a:r>
              <a:rPr kumimoji="1" lang="ja-JP" altLang="en-US" sz="1200" dirty="0"/>
              <a:t>古事記</a:t>
            </a:r>
            <a:r>
              <a:rPr kumimoji="1" lang="en-US" altLang="ja-JP" sz="1200" dirty="0"/>
              <a:t>』</a:t>
            </a:r>
            <a:r>
              <a:rPr kumimoji="1" lang="ja-JP" altLang="en-US" sz="1200" dirty="0"/>
              <a:t>の記述は</a:t>
            </a:r>
            <a:r>
              <a:rPr kumimoji="1" lang="en-US" altLang="ja-JP" sz="1200" dirty="0"/>
              <a:t>『</a:t>
            </a:r>
            <a:r>
              <a:rPr kumimoji="1" lang="ja-JP" altLang="en-US" sz="1200" dirty="0"/>
              <a:t>日本書記</a:t>
            </a:r>
            <a:r>
              <a:rPr kumimoji="1" lang="en-US" altLang="ja-JP" sz="1200" dirty="0"/>
              <a:t>』</a:t>
            </a:r>
            <a:r>
              <a:rPr kumimoji="1" lang="ja-JP" altLang="en-US" sz="1200" dirty="0"/>
              <a:t>とはことなり、吉備津彦の吉備制圧（反乱か）は孝霊朝の事蹟としている。</a:t>
            </a:r>
          </a:p>
        </p:txBody>
      </p:sp>
      <p:sp>
        <p:nvSpPr>
          <p:cNvPr id="45" name="テキスト ボックス 44"/>
          <p:cNvSpPr txBox="1"/>
          <p:nvPr/>
        </p:nvSpPr>
        <p:spPr>
          <a:xfrm>
            <a:off x="1158964" y="6096744"/>
            <a:ext cx="2617166" cy="3077766"/>
          </a:xfrm>
          <a:prstGeom prst="rect">
            <a:avLst/>
          </a:prstGeom>
          <a:noFill/>
          <a:ln>
            <a:solidFill>
              <a:srgbClr val="C00000"/>
            </a:solidFill>
          </a:ln>
        </p:spPr>
        <p:txBody>
          <a:bodyPr wrap="square" rtlCol="0">
            <a:spAutoFit/>
          </a:bodyPr>
          <a:lstStyle/>
          <a:p>
            <a:r>
              <a:rPr kumimoji="1" lang="ja-JP" altLang="en-US" sz="1400" b="1" dirty="0"/>
              <a:t>出雲神宝事件（１）</a:t>
            </a:r>
            <a:endParaRPr kumimoji="1" lang="en-US" altLang="ja-JP" sz="1400" b="1" dirty="0"/>
          </a:p>
          <a:p>
            <a:r>
              <a:rPr lang="ja-JP" altLang="en-US" sz="1200" dirty="0"/>
              <a:t>　大和は矢田部造の武諸隅（たけもろずみ）（矢田部は物部氏）を出雲に遣わして、</a:t>
            </a:r>
            <a:r>
              <a:rPr lang="ja-JP" altLang="en-US" sz="1200" dirty="0">
                <a:latin typeface="+mn-ea"/>
              </a:rPr>
              <a:t>出雲神宝「（熊野大社に安置していた熊野大神の神宝、勾玉、八尺瓊勾玉か）、十握剣（下掲）など」</a:t>
            </a:r>
            <a:r>
              <a:rPr lang="ja-JP" altLang="en-US" sz="1200" dirty="0"/>
              <a:t>の奉献を求める。この時、神宝を管理していた出雲振根（いずもふるね）は筑紫に出掛けて留守だったので、弟の飯入根（いいいりね）が神宝を奉献する。筑紫から帰ってこれを知った出雲振根は怒って飯入根を殺す。飯入根の弟や子らが、このことを大和に訴えたので、大和は吉備津彦と武渟河別（たけぬなかわわけ）を派遣して出雲振根を誅殺する。</a:t>
            </a:r>
            <a:endParaRPr lang="en-US" altLang="ja-JP" sz="1200" dirty="0"/>
          </a:p>
        </p:txBody>
      </p:sp>
      <p:sp>
        <p:nvSpPr>
          <p:cNvPr id="5" name="テキスト ボックス 4"/>
          <p:cNvSpPr txBox="1"/>
          <p:nvPr/>
        </p:nvSpPr>
        <p:spPr>
          <a:xfrm>
            <a:off x="1365055" y="120080"/>
            <a:ext cx="1213794" cy="707886"/>
          </a:xfrm>
          <a:prstGeom prst="rect">
            <a:avLst/>
          </a:prstGeom>
          <a:noFill/>
        </p:spPr>
        <p:txBody>
          <a:bodyPr wrap="none" rtlCol="0">
            <a:spAutoFit/>
          </a:bodyPr>
          <a:lstStyle/>
          <a:p>
            <a:r>
              <a:rPr kumimoji="1" lang="ja-JP" altLang="en-US" sz="4000" b="1" dirty="0">
                <a:solidFill>
                  <a:srgbClr val="FF0000"/>
                </a:solidFill>
              </a:rPr>
              <a:t>崇神</a:t>
            </a:r>
          </a:p>
        </p:txBody>
      </p:sp>
      <p:sp>
        <p:nvSpPr>
          <p:cNvPr id="42" name="テキスト ボックス 41"/>
          <p:cNvSpPr txBox="1"/>
          <p:nvPr/>
        </p:nvSpPr>
        <p:spPr>
          <a:xfrm>
            <a:off x="7892299" y="567788"/>
            <a:ext cx="4320480" cy="3046988"/>
          </a:xfrm>
          <a:prstGeom prst="rect">
            <a:avLst/>
          </a:prstGeom>
          <a:noFill/>
          <a:ln>
            <a:solidFill>
              <a:schemeClr val="accent1"/>
            </a:solidFill>
          </a:ln>
        </p:spPr>
        <p:txBody>
          <a:bodyPr wrap="square" rtlCol="0">
            <a:spAutoFit/>
          </a:bodyPr>
          <a:lstStyle/>
          <a:p>
            <a:r>
              <a:rPr lang="ja-JP" altLang="en-US" sz="1200" dirty="0"/>
              <a:t>神武天皇は九州から遠征し大和の葛城に王朝を開き、崇神天皇は神武の開いた王朝を倒して三輪山の麓に新しい王朝を建てました。その時破れた葛城王朝の中核となった人々は河内（大阪）や山城（京都府南部）に逃れ、再起を窺っていました。 葛城勢力の巻き返しを恐れた崇神天皇は、即位の</a:t>
            </a:r>
            <a:r>
              <a:rPr lang="en-US" altLang="ja-JP" sz="1200" dirty="0"/>
              <a:t>10</a:t>
            </a:r>
            <a:r>
              <a:rPr lang="ja-JP" altLang="en-US" sz="1200" dirty="0"/>
              <a:t>年後、葛城勢の鎮圧にのり出します。孝元天皇の皇子で、山城、河内を根拠地とする武埴安彦（タケルハニヤスヒコ）王と妻の吾田媛（アタヒメ）が謀反を起こそうとしているとして、配下の武将に討伐を命じます。 まず吉備津彦が武埴安彦の妻の吾田媛の軍を河内で破りました。 一方、大彦命と</a:t>
            </a:r>
            <a:r>
              <a:rPr lang="ja-JP" altLang="en-US" sz="1200" dirty="0">
                <a:latin typeface="+mn-ea"/>
              </a:rPr>
              <a:t>和邇</a:t>
            </a:r>
            <a:r>
              <a:rPr lang="ja-JP" altLang="en-US" sz="1200" dirty="0"/>
              <a:t>の祖、彦国葺（ヒコクニブク）の軍は木津川を隔てて、武埴安彦に戦いを挑みました。 戦いは現在の京都府相楽郡の木津町、山城町、精華町から京田辺市を経て大阪府枚方市樟葉まで及びました。 結果として武埴安彦の軍は彦国葺の軍に破れ、三輪山麓を根拠地とする崇神天皇の政権は安定した基盤を築くことになります。（崇神が統一国家への歩みを進めた第一歩が山代の併呑</a:t>
            </a:r>
            <a:r>
              <a:rPr lang="en-US" altLang="ja-JP" sz="1200" dirty="0"/>
              <a:t>!!</a:t>
            </a:r>
            <a:r>
              <a:rPr lang="ja-JP" altLang="en-US" sz="1200" dirty="0"/>
              <a:t>）</a:t>
            </a:r>
            <a:endParaRPr kumimoji="1" lang="ja-JP" altLang="en-US" sz="1200" dirty="0"/>
          </a:p>
        </p:txBody>
      </p:sp>
      <p:sp>
        <p:nvSpPr>
          <p:cNvPr id="43" name="正方形/長方形 42"/>
          <p:cNvSpPr/>
          <p:nvPr/>
        </p:nvSpPr>
        <p:spPr>
          <a:xfrm>
            <a:off x="7773393" y="126176"/>
            <a:ext cx="4690688" cy="307777"/>
          </a:xfrm>
          <a:prstGeom prst="rect">
            <a:avLst/>
          </a:prstGeom>
        </p:spPr>
        <p:txBody>
          <a:bodyPr wrap="square">
            <a:spAutoFit/>
          </a:bodyPr>
          <a:lstStyle/>
          <a:p>
            <a:pPr lvl="0"/>
            <a:r>
              <a:rPr lang="ja-JP" altLang="en-US" sz="1400" b="1" dirty="0">
                <a:solidFill>
                  <a:prstClr val="black"/>
                </a:solidFill>
              </a:rPr>
              <a:t>武埴安彦と吾田媛の反乱；アタヒメ、山代の女主勢力の王</a:t>
            </a:r>
          </a:p>
        </p:txBody>
      </p:sp>
      <p:pic>
        <p:nvPicPr>
          <p:cNvPr id="1026" name="Picture 2" descr="C:\Users\NEC-PCuser\Desktop\img20170928_14183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9745" y="3954007"/>
            <a:ext cx="303847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928_141926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1894" y="4130026"/>
            <a:ext cx="5610726" cy="448699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線コネクタ 36"/>
          <p:cNvCxnSpPr/>
          <p:nvPr/>
        </p:nvCxnSpPr>
        <p:spPr>
          <a:xfrm>
            <a:off x="1537363" y="1969717"/>
            <a:ext cx="707885" cy="6647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0" idx="3"/>
          </p:cNvCxnSpPr>
          <p:nvPr/>
        </p:nvCxnSpPr>
        <p:spPr>
          <a:xfrm>
            <a:off x="2809119" y="3626119"/>
            <a:ext cx="148313" cy="4990905"/>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99505" y="3072408"/>
            <a:ext cx="430887" cy="1977464"/>
          </a:xfrm>
          <a:prstGeom prst="rect">
            <a:avLst/>
          </a:prstGeom>
          <a:noFill/>
        </p:spPr>
        <p:txBody>
          <a:bodyPr vert="eaVert" wrap="none" rtlCol="0">
            <a:spAutoFit/>
          </a:bodyPr>
          <a:lstStyle/>
          <a:p>
            <a:r>
              <a:rPr lang="ja-JP" altLang="en-US" sz="1600" b="1" dirty="0"/>
              <a:t>古　墳　時　代　前　期</a:t>
            </a:r>
            <a:endParaRPr kumimoji="1" lang="ja-JP" altLang="en-US" sz="1600" b="1" dirty="0"/>
          </a:p>
        </p:txBody>
      </p:sp>
      <p:sp>
        <p:nvSpPr>
          <p:cNvPr id="49" name="テキスト ボックス 48"/>
          <p:cNvSpPr txBox="1"/>
          <p:nvPr/>
        </p:nvSpPr>
        <p:spPr>
          <a:xfrm>
            <a:off x="12152342" y="-23936"/>
            <a:ext cx="441146" cy="246221"/>
          </a:xfrm>
          <a:prstGeom prst="rect">
            <a:avLst/>
          </a:prstGeom>
          <a:noFill/>
        </p:spPr>
        <p:txBody>
          <a:bodyPr wrap="none" rtlCol="0">
            <a:spAutoFit/>
          </a:bodyPr>
          <a:lstStyle/>
          <a:p>
            <a:r>
              <a:rPr kumimoji="1" lang="ja-JP" altLang="en-US" sz="1000" dirty="0"/>
              <a:t>藤田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16764" y="48072"/>
            <a:ext cx="1627369" cy="523220"/>
          </a:xfrm>
          <a:prstGeom prst="rect">
            <a:avLst/>
          </a:prstGeom>
          <a:noFill/>
        </p:spPr>
        <p:txBody>
          <a:bodyPr wrap="none" rtlCol="0">
            <a:spAutoFit/>
          </a:bodyPr>
          <a:lstStyle/>
          <a:p>
            <a:r>
              <a:rPr kumimoji="1" lang="ja-JP" altLang="en-US" sz="2800" b="1" dirty="0"/>
              <a:t>熱田神宮</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7483" y="650127"/>
            <a:ext cx="3680540" cy="216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163572" y="552128"/>
            <a:ext cx="7029296" cy="4524315"/>
          </a:xfrm>
          <a:prstGeom prst="rect">
            <a:avLst/>
          </a:prstGeom>
          <a:ln>
            <a:solidFill>
              <a:schemeClr val="accent1"/>
            </a:solidFill>
          </a:ln>
        </p:spPr>
        <p:txBody>
          <a:bodyPr wrap="square">
            <a:spAutoFit/>
          </a:bodyPr>
          <a:lstStyle/>
          <a:p>
            <a:r>
              <a:rPr lang="ja-JP" altLang="en-US" sz="1200" dirty="0"/>
              <a:t>　熱田神宮（あつたじんぐう）は、愛知県名古屋市熱田区にある神社。式内社（名神大社）、尾張国三宮。</a:t>
            </a:r>
            <a:endParaRPr lang="en-US" altLang="ja-JP" sz="1200" dirty="0"/>
          </a:p>
          <a:p>
            <a:r>
              <a:rPr lang="ja-JP" altLang="en-US" sz="1200" dirty="0"/>
              <a:t>名古屋市南部、熱田台地の南端に鎮座する。古くは伊勢湾に突出した岬上に位置していたが、周辺の干拓が進んだ現在はその面影は見られない。</a:t>
            </a:r>
          </a:p>
          <a:p>
            <a:r>
              <a:rPr lang="ja-JP" altLang="en-US" sz="1200" dirty="0"/>
              <a:t>　三種の神器の</a:t>
            </a:r>
            <a:r>
              <a:rPr lang="en-US" altLang="ja-JP" sz="1200" dirty="0"/>
              <a:t>1</a:t>
            </a:r>
            <a:r>
              <a:rPr lang="ja-JP" altLang="en-US" sz="1200" dirty="0"/>
              <a:t>つ、草薙剣（くさなぎのつるぎ）を祀る神社として知られる。ただし、剣は壇ノ浦の戦いで遺失したとも熱田神宮に保管されたままともいわれている。また、景行天皇</a:t>
            </a:r>
            <a:r>
              <a:rPr lang="en-US" altLang="ja-JP" sz="1200" dirty="0"/>
              <a:t>43</a:t>
            </a:r>
            <a:r>
              <a:rPr lang="ja-JP" altLang="en-US" sz="1200" dirty="0"/>
              <a:t>年創建と伝えられており、同年は西暦に換算した場合に</a:t>
            </a:r>
            <a:r>
              <a:rPr lang="en-US" altLang="ja-JP" sz="1200" dirty="0"/>
              <a:t>113</a:t>
            </a:r>
            <a:r>
              <a:rPr lang="ja-JP" altLang="en-US" sz="1200" dirty="0"/>
              <a:t>年とされることから、</a:t>
            </a:r>
            <a:r>
              <a:rPr lang="en-US" altLang="ja-JP" sz="1200" dirty="0"/>
              <a:t>2013</a:t>
            </a:r>
            <a:r>
              <a:rPr lang="ja-JP" altLang="en-US" sz="1200" dirty="0"/>
              <a:t>年（平成</a:t>
            </a:r>
            <a:r>
              <a:rPr lang="en-US" altLang="ja-JP" sz="1200" dirty="0"/>
              <a:t>25</a:t>
            </a:r>
            <a:r>
              <a:rPr lang="ja-JP" altLang="en-US" sz="1200" dirty="0"/>
              <a:t>年）に創祀</a:t>
            </a:r>
            <a:r>
              <a:rPr lang="en-US" altLang="ja-JP" sz="1200" dirty="0"/>
              <a:t>1900</a:t>
            </a:r>
            <a:r>
              <a:rPr lang="ja-JP" altLang="en-US" sz="1200" dirty="0"/>
              <a:t>年を迎えるとされ、同年</a:t>
            </a:r>
            <a:r>
              <a:rPr lang="en-US" altLang="ja-JP" sz="1200" dirty="0"/>
              <a:t>5</a:t>
            </a:r>
            <a:r>
              <a:rPr lang="ja-JP" altLang="en-US" sz="1200" dirty="0"/>
              <a:t>月</a:t>
            </a:r>
            <a:r>
              <a:rPr lang="en-US" altLang="ja-JP" sz="1200" dirty="0"/>
              <a:t>8</a:t>
            </a:r>
            <a:r>
              <a:rPr lang="ja-JP" altLang="en-US" sz="1200" dirty="0"/>
              <a:t>日に「創祀千九百年大祭」が行われた。</a:t>
            </a:r>
          </a:p>
          <a:p>
            <a:r>
              <a:rPr lang="ja-JP" altLang="en-US" sz="1200" dirty="0"/>
              <a:t>　建物は伊勢神宮と同じ神明造であるが、</a:t>
            </a:r>
            <a:r>
              <a:rPr lang="en-US" altLang="ja-JP" sz="1200" dirty="0"/>
              <a:t>1893</a:t>
            </a:r>
            <a:r>
              <a:rPr lang="ja-JP" altLang="en-US" sz="1200" dirty="0"/>
              <a:t>年（明治</a:t>
            </a:r>
            <a:r>
              <a:rPr lang="en-US" altLang="ja-JP" sz="1200" dirty="0"/>
              <a:t>26</a:t>
            </a:r>
            <a:r>
              <a:rPr lang="ja-JP" altLang="en-US" sz="1200" dirty="0"/>
              <a:t>年）までは尾張造と呼ばれる独特の建築様式だった（境外摂社の氷上姉子神社に尾張造の建築様式が残っている）。</a:t>
            </a:r>
          </a:p>
          <a:p>
            <a:r>
              <a:rPr lang="ja-JP" altLang="en-US" sz="1200" b="1" dirty="0"/>
              <a:t>主祭神熱田大神 </a:t>
            </a:r>
            <a:r>
              <a:rPr lang="ja-JP" altLang="en-US" sz="1200" dirty="0"/>
              <a:t>（あつたのおおかみ）。熱田大神とは草薙剣の神霊のこととされるが、明治以降の熱田神宮や明治政府の見解では、熱田大神は草薙剣を御霊代・御神体としてよらせられる天照大神のことであるとしている。しかし、創建の経緯などからすると日本武尊と非常にかかわりの深い神社であり、熱田大神は日本武尊のことであるとする説も根強い。</a:t>
            </a:r>
          </a:p>
          <a:p>
            <a:r>
              <a:rPr lang="ja-JP" altLang="en-US" sz="1200" dirty="0"/>
              <a:t>　相殿には、天照大神、素盞嗚尊、日本武尊、宮簀媛命、建稲種命と草薙剣に縁のある神が祀られている。素盞嗚尊は、八岐大蛇（ヤマタノオロチ）退治の際に、ヤマタノオロチの尾の中から草薙剣を発見し、天照大神に献上した。天照大神は、その草薙剣を天孫降臨の際に迩迩芸命（ににぎのみこと）に授けた。日本武尊は、草薙剣を持って蝦夷征伐を行い活躍したあと、妃の宮簀媛命のもとに預けた。宮簀媛命は、熱田の地を卜定して草薙剣を祀った。建稲種命は宮簀媛命の兄で、日本武尊の蝦夷征伐に副将として従軍した。</a:t>
            </a:r>
            <a:endParaRPr lang="en-US" altLang="ja-JP" sz="1200" dirty="0"/>
          </a:p>
          <a:p>
            <a:r>
              <a:rPr lang="ja-JP" altLang="en-US" sz="1200" b="1" dirty="0"/>
              <a:t>創建</a:t>
            </a:r>
            <a:endParaRPr lang="en-US" altLang="ja-JP" sz="1200" dirty="0"/>
          </a:p>
          <a:p>
            <a:r>
              <a:rPr lang="ja-JP" altLang="en-US" sz="1200" dirty="0"/>
              <a:t>　第</a:t>
            </a:r>
            <a:r>
              <a:rPr lang="en-US" altLang="ja-JP" sz="1200" dirty="0"/>
              <a:t>12</a:t>
            </a:r>
            <a:r>
              <a:rPr lang="ja-JP" altLang="en-US" sz="1200" dirty="0"/>
              <a:t>代景行天皇の時代、日本武尊が東国平定の帰路に尾張へ滞在した際に、尾張国造乎止与命（おとよのみこと）の娘・宮簀媛命と結婚し、草薙剣を妃の手許へ留め置いた。日本武尊が伊勢国能褒野（のぼの）で亡くなると、宮簀媛命は熱田に社地を定め、剣を奉斎鎮守したのが始まりと言われる。そのため、三種の神器のうち草薙剣は熱田に置かれているとされ、伊勢神宮に次いで権威ある神社として栄えることとなった。</a:t>
            </a:r>
          </a:p>
          <a:p>
            <a:r>
              <a:rPr lang="ja-JP" altLang="en-US" sz="1200" dirty="0"/>
              <a:t>（</a:t>
            </a:r>
            <a:r>
              <a:rPr lang="en-US" altLang="ja-JP" sz="1200" dirty="0"/>
              <a:t>Wikipedia</a:t>
            </a:r>
            <a:r>
              <a:rPr lang="ja-JP" altLang="en-US" sz="1200" dirty="0"/>
              <a:t>抜粋）</a:t>
            </a:r>
          </a:p>
        </p:txBody>
      </p:sp>
      <p:sp>
        <p:nvSpPr>
          <p:cNvPr id="6" name="正方形/長方形 5"/>
          <p:cNvSpPr/>
          <p:nvPr/>
        </p:nvSpPr>
        <p:spPr>
          <a:xfrm>
            <a:off x="1320762" y="5332148"/>
            <a:ext cx="723275" cy="307777"/>
          </a:xfrm>
          <a:prstGeom prst="rect">
            <a:avLst/>
          </a:prstGeom>
        </p:spPr>
        <p:txBody>
          <a:bodyPr wrap="none">
            <a:spAutoFit/>
          </a:bodyPr>
          <a:lstStyle/>
          <a:p>
            <a:r>
              <a:rPr lang="ja-JP" altLang="en-US" sz="1400" b="1" dirty="0"/>
              <a:t>草薙剣</a:t>
            </a:r>
          </a:p>
        </p:txBody>
      </p:sp>
      <p:sp>
        <p:nvSpPr>
          <p:cNvPr id="7" name="テキスト ボックス 6"/>
          <p:cNvSpPr txBox="1"/>
          <p:nvPr/>
        </p:nvSpPr>
        <p:spPr>
          <a:xfrm>
            <a:off x="1306530" y="5672238"/>
            <a:ext cx="7542541" cy="3785652"/>
          </a:xfrm>
          <a:prstGeom prst="rect">
            <a:avLst/>
          </a:prstGeom>
          <a:noFill/>
          <a:ln>
            <a:solidFill>
              <a:srgbClr val="00B0F0"/>
            </a:solidFill>
          </a:ln>
        </p:spPr>
        <p:txBody>
          <a:bodyPr wrap="square" rtlCol="0">
            <a:spAutoFit/>
          </a:bodyPr>
          <a:lstStyle/>
          <a:p>
            <a:r>
              <a:rPr lang="ja-JP" altLang="en-US" sz="1200" dirty="0"/>
              <a:t>　天叢雲剣（あめのむらくものつるぎ）は、三種の神器の一つ。草薙剣（くさなぎのつるぎ）、草那芸之大刀（くさなぎのたち）の異名である。熱田神宮の神体となっている。三種の神器の中では天皇の持つ武力の象徴であるとされる。</a:t>
            </a:r>
            <a:endParaRPr lang="en-US" altLang="ja-JP" sz="1200" dirty="0"/>
          </a:p>
          <a:p>
            <a:r>
              <a:rPr lang="ja-JP" altLang="en-US" sz="1200" dirty="0"/>
              <a:t>スサノオ（素戔嗚尊）が、出雲国でヤマタノオロチ（八岐大蛇）を倒し、その尾から出てきた剣が、草薙剣である。日本書紀の注には「ある書がいうに、元の名は天叢雲剣。大蛇の居る上に常に雲気が掛かっていたため、かく名づけたか」とある。スサノオは「これは不思議な剣だ。どうして自分の物にできようか」（紀）と言って、高天原の天照大神（アマテラス）に献上した。剣は天孫降臨の際に、天照大神から三種の神器としてニニギ（瓊瓊杵尊）に手渡され、再び葦原中国へと降りた。</a:t>
            </a:r>
            <a:endParaRPr lang="en-US" altLang="ja-JP" sz="1200" dirty="0"/>
          </a:p>
          <a:p>
            <a:r>
              <a:rPr kumimoji="1" lang="ja-JP" altLang="en-US" sz="1200" dirty="0"/>
              <a:t>　</a:t>
            </a:r>
            <a:r>
              <a:rPr lang="ja-JP" altLang="en-US" sz="1200" dirty="0"/>
              <a:t>ニニギが所有して以降、皇居内に天照大神の神体とされる八咫鏡とともに祀られていたが、崇神天皇の時代に、皇女トヨスキイリヒメ（豊鍬入姫命）により、八咫鏡とともに皇居の外で祀られるようになった。</a:t>
            </a:r>
            <a:r>
              <a:rPr lang="en-US" altLang="ja-JP" sz="1200" dirty="0"/>
              <a:t>『</a:t>
            </a:r>
            <a:r>
              <a:rPr lang="ja-JP" altLang="en-US" sz="1200" dirty="0"/>
              <a:t>古語拾遺</a:t>
            </a:r>
            <a:r>
              <a:rPr lang="en-US" altLang="ja-JP" sz="1200" dirty="0"/>
              <a:t>』</a:t>
            </a:r>
            <a:r>
              <a:rPr lang="ja-JP" altLang="en-US" sz="1200" dirty="0"/>
              <a:t>によるとこの時、形代の剣（もう一つの草薙剣）が作られ宮中に残された。</a:t>
            </a:r>
          </a:p>
          <a:p>
            <a:r>
              <a:rPr lang="ja-JP" altLang="en-US" sz="1200" dirty="0"/>
              <a:t>　垂仁天皇の時代、ヤマトヒメ（倭姫命）に引き継がれ、トヨスキイリヒメから、合わせて約</a:t>
            </a:r>
            <a:r>
              <a:rPr lang="en-US" altLang="ja-JP" sz="1200" dirty="0"/>
              <a:t>60</a:t>
            </a:r>
            <a:r>
              <a:rPr lang="ja-JP" altLang="en-US" sz="1200" dirty="0"/>
              <a:t>年をかけて現在の伊勢神宮・内宮に落ち着いた（「</a:t>
            </a:r>
            <a:r>
              <a:rPr lang="en-US" altLang="ja-JP" sz="1200" dirty="0"/>
              <a:t>60</a:t>
            </a:r>
            <a:r>
              <a:rPr lang="ja-JP" altLang="en-US" sz="1200" dirty="0"/>
              <a:t>年」以降の部分は</a:t>
            </a:r>
            <a:r>
              <a:rPr lang="en-US" altLang="ja-JP" sz="1200" dirty="0"/>
              <a:t>『</a:t>
            </a:r>
            <a:r>
              <a:rPr lang="ja-JP" altLang="en-US" sz="1200" dirty="0"/>
              <a:t>倭姫命世記</a:t>
            </a:r>
            <a:r>
              <a:rPr lang="en-US" altLang="ja-JP" sz="1200" dirty="0"/>
              <a:t>』</a:t>
            </a:r>
            <a:r>
              <a:rPr lang="ja-JP" altLang="en-US" sz="1200" dirty="0"/>
              <a:t>に見られる記述である。詳細記事：元伊勢）。</a:t>
            </a:r>
          </a:p>
          <a:p>
            <a:r>
              <a:rPr lang="ja-JP" altLang="en-US" sz="1200" dirty="0"/>
              <a:t>　景行天皇の時代、草薙剣は伊勢国のヤマトヒメから、東国の制圧（東征）へ向かうヤマトタケル（日本武尊）に渡された。相模国（記）・駿河国（紀）で、敵の放った野火に囲まれ窮地に陥るが、剣で草を刈り払い（記のみ）、向い火を点け脱出する。日本書紀の注では「一説には、天叢雲剣が自ら抜け出して草を薙ぎ払い、これにより難を逃れたためその剣を草薙剣と名付けた」とある。東征の後、ヤマトタケルは尾張国で結婚したミヤズヒメ（宮簀媛）の元に剣を預けたまま、</a:t>
            </a:r>
            <a:r>
              <a:rPr lang="ja-JP" altLang="en-US" sz="1200" u="sng" dirty="0"/>
              <a:t>伊吹山の悪神を討伐しに行く。しかし山の神によって病を得、大和国へ帰る途中で、最期に「剣の太刀、ああその太刀よ」（記）と草薙剣を呼んで亡くなってしまった。</a:t>
            </a:r>
            <a:r>
              <a:rPr lang="ja-JP" altLang="en-US" sz="1200" dirty="0"/>
              <a:t>ミヤズヒメは剣を祀るために熱田神宮を建てた。</a:t>
            </a:r>
          </a:p>
          <a:p>
            <a:r>
              <a:rPr kumimoji="1" lang="ja-JP" altLang="en-US" sz="1200" dirty="0">
                <a:solidFill>
                  <a:srgbClr val="FF0000"/>
                </a:solidFill>
              </a:rPr>
              <a:t>（草薙剣は八岐大蛇の尾から出てきた。その後、スサノオ－ニニギ（あるいはホアカリ）－</a:t>
            </a:r>
            <a:r>
              <a:rPr lang="ja-JP" altLang="en-US" sz="1200" dirty="0">
                <a:solidFill>
                  <a:srgbClr val="FF0000"/>
                </a:solidFill>
              </a:rPr>
              <a:t>天香久山－倭姫－日本武尊－宮簀媛－熱田神宮と渡ったか、藤田）</a:t>
            </a:r>
            <a:endParaRPr kumimoji="1" lang="ja-JP" altLang="en-US" sz="1200" dirty="0">
              <a:solidFill>
                <a:srgbClr val="FF0000"/>
              </a:solidFill>
            </a:endParaRPr>
          </a:p>
        </p:txBody>
      </p:sp>
      <p:sp>
        <p:nvSpPr>
          <p:cNvPr id="8" name="テキスト ボックス 7"/>
          <p:cNvSpPr txBox="1"/>
          <p:nvPr/>
        </p:nvSpPr>
        <p:spPr>
          <a:xfrm>
            <a:off x="9132227" y="5783925"/>
            <a:ext cx="3096344" cy="954107"/>
          </a:xfrm>
          <a:prstGeom prst="rect">
            <a:avLst/>
          </a:prstGeom>
          <a:noFill/>
          <a:ln w="19050">
            <a:solidFill>
              <a:srgbClr val="FF0000"/>
            </a:solidFill>
          </a:ln>
        </p:spPr>
        <p:txBody>
          <a:bodyPr wrap="square" rtlCol="0">
            <a:spAutoFit/>
          </a:bodyPr>
          <a:lstStyle/>
          <a:p>
            <a:r>
              <a:rPr kumimoji="1" lang="ja-JP" altLang="en-US" sz="1400" dirty="0"/>
              <a:t>伊吹山の悪鬼とは大国主系か。</a:t>
            </a:r>
            <a:endParaRPr kumimoji="1" lang="en-US" altLang="ja-JP" sz="1400" dirty="0"/>
          </a:p>
          <a:p>
            <a:r>
              <a:rPr lang="ja-JP" altLang="en-US" sz="1400" dirty="0"/>
              <a:t>狗奴国、尾張国造も大国主と関係が深く。日本武尊は尾張国造の姦計により殺されたのではないか。（藤田）</a:t>
            </a:r>
            <a:endParaRPr kumimoji="1" lang="ja-JP" altLang="en-US" sz="1400" dirty="0"/>
          </a:p>
        </p:txBody>
      </p:sp>
      <p:cxnSp>
        <p:nvCxnSpPr>
          <p:cNvPr id="10" name="直線矢印コネクタ 9"/>
          <p:cNvCxnSpPr/>
          <p:nvPr/>
        </p:nvCxnSpPr>
        <p:spPr>
          <a:xfrm flipH="1">
            <a:off x="5680720" y="6738032"/>
            <a:ext cx="4999679" cy="20950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7948" y="3005309"/>
            <a:ext cx="33337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8650881" y="4795961"/>
            <a:ext cx="3528392" cy="830997"/>
          </a:xfrm>
          <a:prstGeom prst="rect">
            <a:avLst/>
          </a:prstGeom>
        </p:spPr>
        <p:txBody>
          <a:bodyPr wrap="square">
            <a:spAutoFit/>
          </a:bodyPr>
          <a:lstStyle/>
          <a:p>
            <a:r>
              <a:rPr lang="ja-JP" altLang="en-US" sz="1200" dirty="0"/>
              <a:t>熱田神宮司社家</a:t>
            </a:r>
            <a:r>
              <a:rPr lang="en-US" altLang="ja-JP" sz="1200" dirty="0"/>
              <a:t>4</a:t>
            </a:r>
            <a:r>
              <a:rPr lang="ja-JP" altLang="en-US" sz="1200" dirty="0"/>
              <a:t>～</a:t>
            </a:r>
            <a:r>
              <a:rPr lang="en-US" altLang="ja-JP" sz="1200" dirty="0"/>
              <a:t>5</a:t>
            </a:r>
            <a:r>
              <a:rPr lang="ja-JP" altLang="en-US" sz="1200" dirty="0"/>
              <a:t>人が禁を犯してこの御神体を覗き見た。</a:t>
            </a:r>
          </a:p>
          <a:p>
            <a:r>
              <a:rPr lang="ja-JP" altLang="en-US" sz="1200" dirty="0"/>
              <a:t> 　その時の印象を絵にしたものが左図である。（古 代 の 舶 載 刀 剣 と 鋼 材）</a:t>
            </a:r>
          </a:p>
        </p:txBody>
      </p:sp>
      <p:sp>
        <p:nvSpPr>
          <p:cNvPr id="13" name="正方形/長方形 1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9132228" y="7150150"/>
            <a:ext cx="3096344" cy="1569660"/>
          </a:xfrm>
          <a:prstGeom prst="rect">
            <a:avLst/>
          </a:prstGeom>
          <a:noFill/>
          <a:ln w="19050">
            <a:solidFill>
              <a:srgbClr val="FF0000"/>
            </a:solidFill>
          </a:ln>
        </p:spPr>
        <p:txBody>
          <a:bodyPr wrap="square" rtlCol="0">
            <a:spAutoFit/>
          </a:bodyPr>
          <a:lstStyle/>
          <a:p>
            <a:r>
              <a:rPr kumimoji="1" lang="ja-JP" altLang="en-US" sz="1200" dirty="0"/>
              <a:t>ヤマト政権の大将軍である景行天皇の皇子の日本武尊は伊吹山の</a:t>
            </a:r>
            <a:r>
              <a:rPr lang="ja-JP" altLang="en-US" sz="1200" dirty="0"/>
              <a:t>悪神（大国主の流れを汲む狗奴国の末裔か）によって殺された。日本武尊の異母兄弟である成務天皇の治績に「近淡海に制したまいき」とある。これは成務天皇の時代に伊吹山の悪神すなわち</a:t>
            </a:r>
            <a:r>
              <a:rPr lang="ja-JP" altLang="en-US" sz="1200" dirty="0" err="1"/>
              <a:t>ｋ</a:t>
            </a:r>
            <a:r>
              <a:rPr lang="ja-JP" altLang="en-US" sz="1200" dirty="0"/>
              <a:t>狗奴国を滅ぼし、ヤマト政権を確立し、行政組織に国と郡が設置されたのではないか。（藤田）</a:t>
            </a:r>
            <a:endParaRPr kumimoji="1" lang="ja-JP" altLang="en-US" sz="1200" dirty="0"/>
          </a:p>
        </p:txBody>
      </p:sp>
      <p:sp>
        <p:nvSpPr>
          <p:cNvPr id="15" name="テキスト ボックス 14"/>
          <p:cNvSpPr txBox="1"/>
          <p:nvPr/>
        </p:nvSpPr>
        <p:spPr>
          <a:xfrm>
            <a:off x="99505" y="3072408"/>
            <a:ext cx="430887" cy="2785378"/>
          </a:xfrm>
          <a:prstGeom prst="rect">
            <a:avLst/>
          </a:prstGeom>
          <a:noFill/>
        </p:spPr>
        <p:txBody>
          <a:bodyPr vert="eaVert" wrap="none" rtlCol="0">
            <a:spAutoFit/>
          </a:bodyPr>
          <a:lstStyle/>
          <a:p>
            <a:r>
              <a:rPr lang="ja-JP" altLang="en-US" sz="1600" b="1" dirty="0"/>
              <a:t>　古　　墳　　時　　代　　前　　期</a:t>
            </a:r>
            <a:endParaRPr kumimoji="1" lang="ja-JP" altLang="en-US" sz="1600" b="1" dirty="0"/>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018302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944" y="1488232"/>
            <a:ext cx="4632176" cy="347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504256" y="768152"/>
            <a:ext cx="3888432" cy="646331"/>
          </a:xfrm>
          <a:prstGeom prst="rect">
            <a:avLst/>
          </a:prstGeom>
        </p:spPr>
        <p:txBody>
          <a:bodyPr wrap="square">
            <a:spAutoFit/>
          </a:bodyPr>
          <a:lstStyle/>
          <a:p>
            <a:r>
              <a:rPr lang="ja-JP" altLang="en-US" sz="2400" b="1" dirty="0"/>
              <a:t>建部大社</a:t>
            </a:r>
            <a:r>
              <a:rPr lang="ja-JP" altLang="en-US" sz="1200" dirty="0"/>
              <a:t>（たけべたいしゃ）（</a:t>
            </a:r>
            <a:r>
              <a:rPr lang="en-US" altLang="ja-JP" sz="1200" dirty="0"/>
              <a:t>Wikipedia</a:t>
            </a:r>
            <a:r>
              <a:rPr lang="ja-JP" altLang="en-US" sz="1200" dirty="0"/>
              <a:t>抜粋</a:t>
            </a:r>
            <a:r>
              <a:rPr lang="en-US" altLang="ja-JP" sz="1200" dirty="0"/>
              <a:t>)</a:t>
            </a:r>
          </a:p>
          <a:p>
            <a:r>
              <a:rPr lang="ja-JP" altLang="en-US" sz="1200" dirty="0"/>
              <a:t>近江国一宮</a:t>
            </a:r>
          </a:p>
        </p:txBody>
      </p:sp>
      <p:sp>
        <p:nvSpPr>
          <p:cNvPr id="8" name="テキスト ボックス 7"/>
          <p:cNvSpPr txBox="1"/>
          <p:nvPr/>
        </p:nvSpPr>
        <p:spPr>
          <a:xfrm>
            <a:off x="1504256" y="1619590"/>
            <a:ext cx="5832648" cy="3046988"/>
          </a:xfrm>
          <a:prstGeom prst="rect">
            <a:avLst/>
          </a:prstGeom>
          <a:noFill/>
          <a:ln>
            <a:solidFill>
              <a:schemeClr val="accent1"/>
            </a:solidFill>
          </a:ln>
        </p:spPr>
        <p:txBody>
          <a:bodyPr wrap="square" rtlCol="0">
            <a:spAutoFit/>
          </a:bodyPr>
          <a:lstStyle/>
          <a:p>
            <a:r>
              <a:rPr lang="ja-JP" altLang="en-US" sz="1200" dirty="0"/>
              <a:t>主祭神は次の通り。</a:t>
            </a:r>
          </a:p>
          <a:p>
            <a:r>
              <a:rPr lang="ja-JP" altLang="en-US" sz="1200" dirty="0"/>
              <a:t>本殿：日本武尊 （やまとたけるのみこと） 本殿相殿神：天照皇大神 （あまてらすすめおおかみ）</a:t>
            </a:r>
          </a:p>
          <a:p>
            <a:r>
              <a:rPr lang="ja-JP" altLang="en-US" sz="1200" dirty="0"/>
              <a:t>相殿神は、天照皇大神でなく天明玉命（あめのあかるたまのみこと）とする場合も見られる。</a:t>
            </a:r>
          </a:p>
          <a:p>
            <a:r>
              <a:rPr lang="ja-JP" altLang="en-US" sz="1200" dirty="0"/>
              <a:t>権殿：大己貴命 （おおなむちのみこと） 大神神社（大和国一宮）からの勧請。</a:t>
            </a:r>
            <a:endParaRPr lang="en-US" altLang="ja-JP" sz="1200" dirty="0"/>
          </a:p>
          <a:p>
            <a:r>
              <a:rPr lang="ja-JP" altLang="en-US" sz="1200" dirty="0"/>
              <a:t>社伝では、日本武尊の死後の景行天皇</a:t>
            </a:r>
            <a:r>
              <a:rPr lang="en-US" altLang="ja-JP" sz="1200" dirty="0"/>
              <a:t>46</a:t>
            </a:r>
            <a:r>
              <a:rPr lang="ja-JP" altLang="en-US" sz="1200" dirty="0"/>
              <a:t>年、日本武尊の妃・布多遅比売命が神勅によって、御子・建部稲依別命とともに住んでいた神崎郡建部郷千草嶽（現在の東近江市五個荘伊野部町付近の箕作山）の地に日本武尊を「建部大神」として祀ったのが創建とされる</a:t>
            </a:r>
            <a:r>
              <a:rPr lang="en-US" altLang="ja-JP" sz="1200" dirty="0"/>
              <a:t>[2]</a:t>
            </a:r>
            <a:r>
              <a:rPr lang="ja-JP" altLang="en-US" sz="1200" dirty="0" err="1"/>
              <a:t>。</a:t>
            </a:r>
            <a:r>
              <a:rPr lang="ja-JP" altLang="en-US" sz="1200" dirty="0"/>
              <a:t>建部郷の「建部」の名は日本武尊をしのんで名代として名付けられたことに因むといい、他にも各地に設けられている。のち、天武天皇</a:t>
            </a:r>
            <a:r>
              <a:rPr lang="en-US" altLang="ja-JP" sz="1200" dirty="0"/>
              <a:t>4</a:t>
            </a:r>
            <a:r>
              <a:rPr lang="ja-JP" altLang="en-US" sz="1200" dirty="0"/>
              <a:t>年（</a:t>
            </a:r>
            <a:r>
              <a:rPr lang="en-US" altLang="ja-JP" sz="1200" dirty="0"/>
              <a:t>675</a:t>
            </a:r>
            <a:r>
              <a:rPr lang="ja-JP" altLang="en-US" sz="1200" dirty="0"/>
              <a:t>年）に近江の守護神として、現在地の栗太郡勢多へ遷座したという。遷座後、元の千草嶽の麓には神護景雲</a:t>
            </a:r>
            <a:r>
              <a:rPr lang="en-US" altLang="ja-JP" sz="1200" dirty="0"/>
              <a:t>2</a:t>
            </a:r>
            <a:r>
              <a:rPr lang="ja-JP" altLang="en-US" sz="1200" dirty="0"/>
              <a:t>年（</a:t>
            </a:r>
            <a:r>
              <a:rPr lang="en-US" altLang="ja-JP" sz="1200" dirty="0"/>
              <a:t>768</a:t>
            </a:r>
            <a:r>
              <a:rPr lang="ja-JP" altLang="en-US" sz="1200" dirty="0"/>
              <a:t>年）に聖真大明神と建部大明神が設けられたとされ、現在は建部神社が建てられている。</a:t>
            </a:r>
          </a:p>
          <a:p>
            <a:endParaRPr lang="ja-JP" altLang="en-US" sz="1200" dirty="0"/>
          </a:p>
          <a:p>
            <a:r>
              <a:rPr lang="ja-JP" altLang="en-US" sz="1200" dirty="0"/>
              <a:t>天平勝宝</a:t>
            </a:r>
            <a:r>
              <a:rPr lang="en-US" altLang="ja-JP" sz="1200" dirty="0"/>
              <a:t>7</a:t>
            </a:r>
            <a:r>
              <a:rPr lang="ja-JP" altLang="en-US" sz="1200" dirty="0"/>
              <a:t>年（</a:t>
            </a:r>
            <a:r>
              <a:rPr lang="en-US" altLang="ja-JP" sz="1200" dirty="0"/>
              <a:t>755</a:t>
            </a:r>
            <a:r>
              <a:rPr lang="ja-JP" altLang="en-US" sz="1200" dirty="0"/>
              <a:t>年）には、大己貴命が大神神社から勧請され、権殿に祀られたという。</a:t>
            </a:r>
          </a:p>
        </p:txBody>
      </p:sp>
      <p:sp>
        <p:nvSpPr>
          <p:cNvPr id="9" name="テキスト ボックス 8"/>
          <p:cNvSpPr txBox="1"/>
          <p:nvPr/>
        </p:nvSpPr>
        <p:spPr>
          <a:xfrm>
            <a:off x="1504256" y="5748657"/>
            <a:ext cx="5760640" cy="1384995"/>
          </a:xfrm>
          <a:prstGeom prst="rect">
            <a:avLst/>
          </a:prstGeom>
          <a:noFill/>
          <a:ln w="12700">
            <a:solidFill>
              <a:srgbClr val="FF0000"/>
            </a:solidFill>
          </a:ln>
        </p:spPr>
        <p:txBody>
          <a:bodyPr wrap="square" rtlCol="0">
            <a:spAutoFit/>
          </a:bodyPr>
          <a:lstStyle/>
          <a:p>
            <a:r>
              <a:rPr kumimoji="1" lang="ja-JP" altLang="en-US" sz="1200" dirty="0"/>
              <a:t>日本武尊は、伊吹山の</a:t>
            </a:r>
            <a:r>
              <a:rPr lang="ja-JP" altLang="en-US" sz="1200" dirty="0"/>
              <a:t>悪鬼（狗奴国の大国主か）によって敗死した。日本武尊の死後の景行天皇</a:t>
            </a:r>
            <a:r>
              <a:rPr lang="en-US" altLang="ja-JP" sz="1200" dirty="0"/>
              <a:t>46</a:t>
            </a:r>
            <a:r>
              <a:rPr lang="ja-JP" altLang="en-US" sz="1200" dirty="0"/>
              <a:t>年、日本武尊の妃・布多遅比売命が神勅によって、神崎郡建部郷千草嶽の地に日本武尊を「建部大神」として祀ったのが創建とされる。</a:t>
            </a:r>
            <a:r>
              <a:rPr lang="ja-JP" altLang="en-US" sz="1200" u="sng" dirty="0"/>
              <a:t>建部大社はヤマト朝廷側の近淡海の大国主系勢力に対する備えとして、建てられたのではないか。</a:t>
            </a:r>
            <a:r>
              <a:rPr lang="ja-JP" altLang="en-US" sz="1200" dirty="0"/>
              <a:t>天平勝宝</a:t>
            </a:r>
            <a:r>
              <a:rPr lang="en-US" altLang="ja-JP" sz="1200" dirty="0"/>
              <a:t>7</a:t>
            </a:r>
            <a:r>
              <a:rPr lang="ja-JP" altLang="en-US" sz="1200" dirty="0"/>
              <a:t>年（</a:t>
            </a:r>
            <a:r>
              <a:rPr lang="en-US" altLang="ja-JP" sz="1200" dirty="0"/>
              <a:t>755</a:t>
            </a:r>
            <a:r>
              <a:rPr lang="ja-JP" altLang="en-US" sz="1200" dirty="0"/>
              <a:t>年）には、大己貴命が大神神社から勧請され、権殿に祀られたという。というのも意味深である。</a:t>
            </a:r>
            <a:endParaRPr lang="en-US" altLang="ja-JP" sz="1200" dirty="0"/>
          </a:p>
          <a:p>
            <a:r>
              <a:rPr kumimoji="1" lang="ja-JP" altLang="en-US" sz="1200" dirty="0"/>
              <a:t>（藤田）</a:t>
            </a:r>
          </a:p>
        </p:txBody>
      </p:sp>
      <p:sp>
        <p:nvSpPr>
          <p:cNvPr id="11" name="テキスト ボックス 10"/>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768388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Yasutaro\Desktop\img1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5136" y="1364785"/>
            <a:ext cx="2389187" cy="168592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008312" y="1456288"/>
            <a:ext cx="7272808" cy="3231654"/>
          </a:xfrm>
          <a:prstGeom prst="rect">
            <a:avLst/>
          </a:prstGeom>
          <a:noFill/>
          <a:ln>
            <a:solidFill>
              <a:schemeClr val="tx2"/>
            </a:solidFill>
          </a:ln>
        </p:spPr>
        <p:txBody>
          <a:bodyPr wrap="square" rtlCol="0">
            <a:spAutoFit/>
          </a:bodyPr>
          <a:lstStyle/>
          <a:p>
            <a:r>
              <a:rPr lang="ja-JP" altLang="en-US" sz="1200" dirty="0"/>
              <a:t>産経新聞　平成</a:t>
            </a:r>
            <a:r>
              <a:rPr lang="en-US" altLang="ja-JP" sz="1200" dirty="0"/>
              <a:t>28</a:t>
            </a:r>
            <a:r>
              <a:rPr lang="ja-JP" altLang="en-US" sz="1200" dirty="0"/>
              <a:t>年</a:t>
            </a:r>
            <a:r>
              <a:rPr lang="en-US" altLang="ja-JP" sz="1200" dirty="0"/>
              <a:t>12</a:t>
            </a:r>
            <a:r>
              <a:rPr lang="ja-JP" altLang="en-US" sz="1200" dirty="0"/>
              <a:t>月</a:t>
            </a:r>
            <a:r>
              <a:rPr lang="en-US" altLang="ja-JP" sz="1200" dirty="0"/>
              <a:t>6</a:t>
            </a:r>
            <a:r>
              <a:rPr lang="ja-JP" altLang="en-US" sz="1200" dirty="0"/>
              <a:t>日</a:t>
            </a:r>
            <a:endParaRPr lang="en-US" altLang="ja-JP" sz="1200" dirty="0"/>
          </a:p>
          <a:p>
            <a:endParaRPr kumimoji="1" lang="en-US" altLang="ja-JP" sz="1200" dirty="0"/>
          </a:p>
          <a:p>
            <a:r>
              <a:rPr lang="ja-JP" altLang="en-US" sz="1200" dirty="0"/>
              <a:t>第</a:t>
            </a:r>
            <a:r>
              <a:rPr lang="en-US" altLang="ja-JP" sz="1200" dirty="0"/>
              <a:t>12</a:t>
            </a:r>
            <a:r>
              <a:rPr lang="ja-JP" altLang="en-US" sz="1200" dirty="0"/>
              <a:t>部　天皇への系譜＜１＞　大蛇を退治した忠犬</a:t>
            </a:r>
            <a:endParaRPr lang="en-US" altLang="ja-JP" sz="1200" dirty="0"/>
          </a:p>
          <a:p>
            <a:r>
              <a:rPr kumimoji="1" lang="ja-JP" altLang="en-US" sz="1200" dirty="0"/>
              <a:t>＜近淡海の安国造が祖、意冨多牟和気（おほたむわけ）が女（むすめ），布多遅比売（ふたじひめ）に娶ひて、生みませる御子、稲依別（イナヨリワケ）王＞</a:t>
            </a:r>
            <a:endParaRPr kumimoji="1" lang="en-US" altLang="ja-JP" sz="1200" dirty="0"/>
          </a:p>
          <a:p>
            <a:r>
              <a:rPr lang="ja-JP" altLang="en-US" sz="1200" dirty="0"/>
              <a:t>　倭建命の御子</a:t>
            </a:r>
            <a:r>
              <a:rPr lang="en-US" altLang="ja-JP" sz="1200" dirty="0"/>
              <a:t>6</a:t>
            </a:r>
            <a:r>
              <a:rPr lang="ja-JP" altLang="en-US" sz="1200" dirty="0"/>
              <a:t>人のなかで、琵琶湖周辺に勢力があったことを示すのがイナヨリワケだ。</a:t>
            </a:r>
            <a:endParaRPr lang="en-US" altLang="ja-JP" sz="1200" dirty="0"/>
          </a:p>
          <a:p>
            <a:r>
              <a:rPr kumimoji="1" lang="ja-JP" altLang="en-US" sz="1200" dirty="0"/>
              <a:t>＜</a:t>
            </a:r>
            <a:r>
              <a:rPr lang="ja-JP" altLang="en-US" sz="1200" dirty="0"/>
              <a:t>稲依別王は、犬上君、建部君等の祖＞その血筋は多賀神社の社家につながる。</a:t>
            </a:r>
            <a:endParaRPr lang="en-US" altLang="ja-JP" sz="1200" dirty="0"/>
          </a:p>
          <a:p>
            <a:r>
              <a:rPr lang="ja-JP" altLang="en-US" sz="1200" dirty="0"/>
              <a:t>＜川沿いに大蛇が住み、通りかかる村人に危害を加えていた。これを退治するために、稲依別王は猟犬の小石丸をつれてやってきた＞多賀大社の元宮といわれる大瀧神社には、すぐ横を流れる犬上川の急流と奇岩巨岩がつくる「大蛇が淵」を舞台にしたイナヨリワケの伝承が残っている。＜末の下で休息していると、小石丸が吠えかかり、眠ろうとすると、ますます吠えるにで、小石丸の首を切ってしまった。すると首は、松の枝に潜んでいた大蛇の喉にかみつき、大蛇と一緒に落ちた。イナヨリワケは忠犬の首をはねたことを悔やみ、祠を建てた。＞犬上の郡名は、この伝承に由来する犬神、あるいは犬咬みが転じたとされる。</a:t>
            </a:r>
            <a:endParaRPr lang="en-US" altLang="ja-JP" sz="1200" dirty="0"/>
          </a:p>
          <a:p>
            <a:r>
              <a:rPr lang="ja-JP" altLang="en-US" sz="1200" dirty="0"/>
              <a:t>　イナヨリワケの時代にあたる</a:t>
            </a:r>
            <a:r>
              <a:rPr lang="en-US" altLang="ja-JP" sz="1200" dirty="0"/>
              <a:t>4</a:t>
            </a:r>
            <a:r>
              <a:rPr lang="ja-JP" altLang="en-US" sz="1200" dirty="0"/>
              <a:t>世紀中ごろから後半には、琵琶湖畔には墳長１００メートルを超える琵琶湖三大古墳が築かれた。安土瓢箪山古墳（近江八幡市）、荒神山古墳（彦根市）、晩年の</a:t>
            </a:r>
            <a:r>
              <a:rPr lang="en-US" altLang="ja-JP" sz="1200" dirty="0"/>
              <a:t>12</a:t>
            </a:r>
            <a:r>
              <a:rPr lang="ja-JP" altLang="en-US" sz="1200" dirty="0"/>
              <a:t>代景行天皇が皇居とした高穴穂宮（大津市）に近い膳所茶臼山古墳である。「３つの古墳はいずれも琵琶湖に面しており、大和王権が東国や日本海に繋がる琵琶湖の水運ネットワークを整備したことを示している。</a:t>
            </a:r>
            <a:endParaRPr kumimoji="1" lang="ja-JP" altLang="en-US" sz="1200" dirty="0"/>
          </a:p>
        </p:txBody>
      </p:sp>
      <p:pic>
        <p:nvPicPr>
          <p:cNvPr id="2050" name="Picture 2" descr="C:\Users\Yasutaro\Desktop\img1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674372" y="3489348"/>
            <a:ext cx="1890713" cy="4119563"/>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9674372" y="3144415"/>
            <a:ext cx="1983012" cy="321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9674372" y="3308464"/>
            <a:ext cx="110804" cy="430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1565085" y="3308464"/>
            <a:ext cx="452339" cy="430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前　　期</a:t>
            </a:r>
            <a:endParaRPr kumimoji="1" lang="ja-JP" altLang="en-US" sz="1600" b="1"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2119216" y="416882"/>
            <a:ext cx="2108269" cy="477054"/>
          </a:xfrm>
          <a:prstGeom prst="rect">
            <a:avLst/>
          </a:prstGeom>
          <a:noFill/>
        </p:spPr>
        <p:txBody>
          <a:bodyPr wrap="none" rtlCol="0">
            <a:spAutoFit/>
          </a:bodyPr>
          <a:lstStyle/>
          <a:p>
            <a:r>
              <a:rPr kumimoji="1" lang="ja-JP" altLang="en-US" b="1" dirty="0"/>
              <a:t>狗奴国の終焉</a:t>
            </a:r>
          </a:p>
        </p:txBody>
      </p:sp>
      <p:sp>
        <p:nvSpPr>
          <p:cNvPr id="4" name="テキスト ボックス 3"/>
          <p:cNvSpPr txBox="1"/>
          <p:nvPr/>
        </p:nvSpPr>
        <p:spPr>
          <a:xfrm>
            <a:off x="2213792" y="993542"/>
            <a:ext cx="5370381" cy="307777"/>
          </a:xfrm>
          <a:prstGeom prst="rect">
            <a:avLst/>
          </a:prstGeom>
          <a:noFill/>
          <a:ln>
            <a:solidFill>
              <a:srgbClr val="FF0000"/>
            </a:solidFill>
          </a:ln>
        </p:spPr>
        <p:txBody>
          <a:bodyPr wrap="none" rtlCol="0">
            <a:spAutoFit/>
          </a:bodyPr>
          <a:lstStyle/>
          <a:p>
            <a:r>
              <a:rPr kumimoji="1" lang="ja-JP" altLang="en-US" sz="1400" dirty="0"/>
              <a:t>成務朝、倭（日本）武尊の御子、</a:t>
            </a:r>
            <a:r>
              <a:rPr lang="ja-JP" altLang="en-US" sz="1400" dirty="0"/>
              <a:t>稲依別により、狗奴国が滅ぼされた。</a:t>
            </a:r>
            <a:endParaRPr kumimoji="1" lang="ja-JP" altLang="en-US" sz="1400" dirty="0"/>
          </a:p>
        </p:txBody>
      </p:sp>
      <p:sp>
        <p:nvSpPr>
          <p:cNvPr id="14" name="正方形/長方形 13"/>
          <p:cNvSpPr/>
          <p:nvPr/>
        </p:nvSpPr>
        <p:spPr>
          <a:xfrm>
            <a:off x="2109139" y="5592688"/>
            <a:ext cx="4680520" cy="1200329"/>
          </a:xfrm>
          <a:prstGeom prst="rect">
            <a:avLst/>
          </a:prstGeom>
          <a:ln w="28575">
            <a:solidFill>
              <a:srgbClr val="FF0000"/>
            </a:solidFill>
          </a:ln>
        </p:spPr>
        <p:txBody>
          <a:bodyPr wrap="square">
            <a:spAutoFit/>
          </a:bodyPr>
          <a:lstStyle/>
          <a:p>
            <a:r>
              <a:rPr lang="ja-JP" altLang="en-US" sz="1200" dirty="0"/>
              <a:t>日本武尊の異母兄弟である成務天皇の治績に「近淡海に制したまいき」とある。これは成務天皇の時代に伊吹山の悪神（八岐大蛇）すなわち大国主の直系の狗奴国を滅ぼし、ヤマト政権を確立し、行政組織に国と郡が設置されたのではないか。稲依別王が成敗した大蛇とは八岐大蛇のことであろう。また、忠犬とは犬祖民族の吐蕃やヤオ族を基層とする隼人のことであるまいか。</a:t>
            </a:r>
            <a:r>
              <a:rPr lang="en-US" altLang="ja-JP" sz="1200" dirty="0"/>
              <a:t>(</a:t>
            </a:r>
            <a:r>
              <a:rPr lang="ja-JP" altLang="en-US" sz="1200" dirty="0"/>
              <a:t>藤田）</a:t>
            </a:r>
          </a:p>
        </p:txBody>
      </p:sp>
    </p:spTree>
    <p:extLst>
      <p:ext uri="{BB962C8B-B14F-4D97-AF65-F5344CB8AC3E}">
        <p14:creationId xmlns:p14="http://schemas.microsoft.com/office/powerpoint/2010/main" val="3527161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pic>
        <p:nvPicPr>
          <p:cNvPr id="6" name="Picture 2" descr="http://stat.ameba.jp/user_images/20150618/13/taishi6764/01/d8/j/o04130550133407393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6586" y="5304656"/>
            <a:ext cx="3030678" cy="403601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489032" y="9349573"/>
            <a:ext cx="1082348" cy="307777"/>
          </a:xfrm>
          <a:prstGeom prst="rect">
            <a:avLst/>
          </a:prstGeom>
          <a:noFill/>
        </p:spPr>
        <p:txBody>
          <a:bodyPr wrap="none" rtlCol="0">
            <a:spAutoFit/>
          </a:bodyPr>
          <a:lstStyle/>
          <a:p>
            <a:r>
              <a:rPr kumimoji="1" lang="ja-JP" altLang="en-US" sz="1400" dirty="0"/>
              <a:t>近江の豪族</a:t>
            </a:r>
          </a:p>
        </p:txBody>
      </p:sp>
      <p:pic>
        <p:nvPicPr>
          <p:cNvPr id="8" name="図 7"/>
          <p:cNvPicPr/>
          <p:nvPr/>
        </p:nvPicPr>
        <p:blipFill>
          <a:blip r:embed="rId3">
            <a:extLst>
              <a:ext uri="{28A0092B-C50C-407E-A947-70E740481C1C}">
                <a14:useLocalDpi xmlns:a14="http://schemas.microsoft.com/office/drawing/2010/main" val="0"/>
              </a:ext>
            </a:extLst>
          </a:blip>
          <a:stretch>
            <a:fillRect/>
          </a:stretch>
        </p:blipFill>
        <p:spPr>
          <a:xfrm>
            <a:off x="2584376" y="2573274"/>
            <a:ext cx="2285922" cy="2664296"/>
          </a:xfrm>
          <a:prstGeom prst="rect">
            <a:avLst/>
          </a:prstGeom>
        </p:spPr>
      </p:pic>
      <p:sp>
        <p:nvSpPr>
          <p:cNvPr id="9" name="テキスト ボックス 8"/>
          <p:cNvSpPr txBox="1"/>
          <p:nvPr/>
        </p:nvSpPr>
        <p:spPr>
          <a:xfrm>
            <a:off x="2728391" y="5244842"/>
            <a:ext cx="2141907" cy="707886"/>
          </a:xfrm>
          <a:prstGeom prst="rect">
            <a:avLst/>
          </a:prstGeom>
          <a:solidFill>
            <a:srgbClr val="FFFFFF"/>
          </a:solidFill>
        </p:spPr>
        <p:txBody>
          <a:bodyPr wrap="square" rtlCol="0">
            <a:spAutoFit/>
          </a:bodyPr>
          <a:lstStyle/>
          <a:p>
            <a:endParaRPr lang="en-US" altLang="ja-JP" sz="1000" dirty="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（いっきに学び直す日本史　古代・中世・近世　教養編、</a:t>
            </a:r>
          </a:p>
          <a:p>
            <a:r>
              <a:rPr lang="ja-JP" altLang="en-US" sz="1000" dirty="0">
                <a:latin typeface="ＭＳ ゴシック" panose="020B0609070205080204" pitchFamily="49" charset="-128"/>
                <a:ea typeface="ＭＳ ゴシック" panose="020B0609070205080204" pitchFamily="49" charset="-128"/>
              </a:rPr>
              <a:t>安藤）</a:t>
            </a:r>
            <a:endParaRPr kumimoji="1" lang="ja-JP" altLang="en-US" sz="1000" dirty="0">
              <a:latin typeface="ＭＳ ゴシック" panose="020B0609070205080204" pitchFamily="49" charset="-128"/>
              <a:ea typeface="ＭＳ ゴシック" panose="020B0609070205080204" pitchFamily="49" charset="-128"/>
            </a:endParaRPr>
          </a:p>
        </p:txBody>
      </p:sp>
      <p:pic>
        <p:nvPicPr>
          <p:cNvPr id="10" name="Picture 2" descr="C:\Users\NEC-PCuser\Desktop\img20170517_16494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606983" y="1282048"/>
            <a:ext cx="4953624" cy="248566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022374" y="4872608"/>
            <a:ext cx="1826141" cy="276999"/>
          </a:xfrm>
          <a:prstGeom prst="rect">
            <a:avLst/>
          </a:prstGeom>
          <a:noFill/>
        </p:spPr>
        <p:txBody>
          <a:bodyPr wrap="none" rtlCol="0">
            <a:spAutoFit/>
          </a:bodyPr>
          <a:lstStyle/>
          <a:p>
            <a:r>
              <a:rPr kumimoji="1" lang="ja-JP" altLang="en-US" sz="1200" dirty="0"/>
              <a:t>（大国主対物部氏、藤井）</a:t>
            </a:r>
          </a:p>
        </p:txBody>
      </p:sp>
      <p:sp>
        <p:nvSpPr>
          <p:cNvPr id="13" name="テキスト ボックス 12"/>
          <p:cNvSpPr txBox="1"/>
          <p:nvPr/>
        </p:nvSpPr>
        <p:spPr>
          <a:xfrm>
            <a:off x="2440360" y="1001681"/>
            <a:ext cx="4608512" cy="1384995"/>
          </a:xfrm>
          <a:prstGeom prst="rect">
            <a:avLst/>
          </a:prstGeom>
          <a:noFill/>
          <a:ln>
            <a:solidFill>
              <a:schemeClr val="accent1"/>
            </a:solidFill>
          </a:ln>
        </p:spPr>
        <p:txBody>
          <a:bodyPr wrap="square" rtlCol="0">
            <a:spAutoFit/>
          </a:bodyPr>
          <a:lstStyle/>
          <a:p>
            <a:r>
              <a:rPr lang="en-US" altLang="ja-JP" sz="1400" dirty="0"/>
              <a:t>『</a:t>
            </a:r>
            <a:r>
              <a:rPr lang="ja-JP" altLang="en-US" sz="1400" dirty="0"/>
              <a:t>古事記</a:t>
            </a:r>
            <a:r>
              <a:rPr lang="en-US" altLang="ja-JP" sz="1400" dirty="0"/>
              <a:t>』</a:t>
            </a:r>
            <a:r>
              <a:rPr lang="ja-JP" altLang="en-US" sz="1400" dirty="0"/>
              <a:t>序文に</a:t>
            </a:r>
            <a:r>
              <a:rPr lang="ja-JP" altLang="en-US" sz="1400" b="1" dirty="0"/>
              <a:t>成務天皇</a:t>
            </a:r>
            <a:r>
              <a:rPr lang="ja-JP" altLang="en-US" sz="1400" dirty="0"/>
              <a:t>は「境を定め邦を開きて、近淡海に制したまいき」とかかれている。成務は</a:t>
            </a:r>
            <a:r>
              <a:rPr lang="en-US" altLang="ja-JP" sz="1400" dirty="0"/>
              <a:t>『</a:t>
            </a:r>
            <a:r>
              <a:rPr lang="ja-JP" altLang="en-US" sz="1400" dirty="0"/>
              <a:t>日本書紀</a:t>
            </a:r>
            <a:r>
              <a:rPr lang="en-US" altLang="ja-JP" sz="1400" dirty="0"/>
              <a:t>』</a:t>
            </a:r>
            <a:r>
              <a:rPr lang="ja-JP" altLang="en-US" sz="1400" dirty="0"/>
              <a:t>によれば「国群に造長（国造のこと）を立て」たという。つまり列島の地域行政組織に「国」と「県」が設置されたのであり、国土統治にうえで大きな治績と評されたのである。（ヤマト政権、吉村）</a:t>
            </a:r>
            <a:endParaRPr lang="en-US" altLang="ja-JP" sz="14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000489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596619" y="0"/>
            <a:ext cx="4136772" cy="958047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9802" y="-9830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1646" y="3072408"/>
            <a:ext cx="430887" cy="3054682"/>
          </a:xfrm>
          <a:prstGeom prst="rect">
            <a:avLst/>
          </a:prstGeom>
          <a:noFill/>
          <a:ln>
            <a:noFill/>
          </a:ln>
        </p:spPr>
        <p:txBody>
          <a:bodyPr vert="eaVert" wrap="none" rtlCol="0">
            <a:spAutoFit/>
          </a:bodyPr>
          <a:lstStyle/>
          <a:p>
            <a:r>
              <a:rPr kumimoji="1" lang="ja-JP" altLang="en-US" sz="1600" b="1" dirty="0"/>
              <a:t>古　　墳　　時　　代　　前／中　　期</a:t>
            </a:r>
          </a:p>
        </p:txBody>
      </p:sp>
      <p:cxnSp>
        <p:nvCxnSpPr>
          <p:cNvPr id="6" name="直線コネクタ 5"/>
          <p:cNvCxnSpPr/>
          <p:nvPr/>
        </p:nvCxnSpPr>
        <p:spPr>
          <a:xfrm>
            <a:off x="621436" y="8399259"/>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68627" y="7967211"/>
            <a:ext cx="708848" cy="400110"/>
          </a:xfrm>
          <a:prstGeom prst="rect">
            <a:avLst/>
          </a:prstGeom>
          <a:noFill/>
        </p:spPr>
        <p:txBody>
          <a:bodyPr wrap="none" rtlCol="0">
            <a:spAutoFit/>
          </a:bodyPr>
          <a:lstStyle/>
          <a:p>
            <a:r>
              <a:rPr kumimoji="1" lang="ja-JP" altLang="en-US" sz="2000" dirty="0"/>
              <a:t>５００</a:t>
            </a:r>
          </a:p>
        </p:txBody>
      </p:sp>
      <p:sp>
        <p:nvSpPr>
          <p:cNvPr id="8" name="テキスト ボックス 7"/>
          <p:cNvSpPr txBox="1"/>
          <p:nvPr/>
        </p:nvSpPr>
        <p:spPr>
          <a:xfrm>
            <a:off x="668627" y="4078779"/>
            <a:ext cx="708848" cy="400110"/>
          </a:xfrm>
          <a:prstGeom prst="rect">
            <a:avLst/>
          </a:prstGeom>
          <a:noFill/>
        </p:spPr>
        <p:txBody>
          <a:bodyPr wrap="none" rtlCol="0">
            <a:spAutoFit/>
          </a:bodyPr>
          <a:lstStyle/>
          <a:p>
            <a:r>
              <a:rPr kumimoji="1" lang="ja-JP" altLang="en-US" sz="2000" dirty="0"/>
              <a:t>４００</a:t>
            </a:r>
          </a:p>
        </p:txBody>
      </p:sp>
      <p:sp>
        <p:nvSpPr>
          <p:cNvPr id="13" name="テキスト ボックス 12"/>
          <p:cNvSpPr txBox="1"/>
          <p:nvPr/>
        </p:nvSpPr>
        <p:spPr>
          <a:xfrm>
            <a:off x="1507622" y="4582835"/>
            <a:ext cx="2257349" cy="276999"/>
          </a:xfrm>
          <a:prstGeom prst="rect">
            <a:avLst/>
          </a:prstGeom>
          <a:noFill/>
        </p:spPr>
        <p:txBody>
          <a:bodyPr wrap="none" rtlCol="0">
            <a:spAutoFit/>
          </a:bodyPr>
          <a:lstStyle/>
          <a:p>
            <a:r>
              <a:rPr lang="ja-JP" altLang="en-US" sz="1200" dirty="0"/>
              <a:t>讃、東晋・安帝</a:t>
            </a:r>
            <a:r>
              <a:rPr lang="ja-JP" altLang="ja-JP" sz="1200" dirty="0"/>
              <a:t>に貢物を献ずる。</a:t>
            </a:r>
            <a:endParaRPr kumimoji="1" lang="ja-JP" altLang="en-US" sz="1200" dirty="0"/>
          </a:p>
        </p:txBody>
      </p:sp>
      <p:sp>
        <p:nvSpPr>
          <p:cNvPr id="14" name="テキスト ボックス 13"/>
          <p:cNvSpPr txBox="1"/>
          <p:nvPr/>
        </p:nvSpPr>
        <p:spPr>
          <a:xfrm>
            <a:off x="751867" y="4582835"/>
            <a:ext cx="502061" cy="276999"/>
          </a:xfrm>
          <a:prstGeom prst="rect">
            <a:avLst/>
          </a:prstGeom>
          <a:noFill/>
        </p:spPr>
        <p:txBody>
          <a:bodyPr wrap="none" rtlCol="0">
            <a:spAutoFit/>
          </a:bodyPr>
          <a:lstStyle/>
          <a:p>
            <a:r>
              <a:rPr kumimoji="1" lang="ja-JP" altLang="en-US" sz="1200" dirty="0"/>
              <a:t>４１３</a:t>
            </a:r>
            <a:endParaRPr kumimoji="1" lang="en-US" altLang="ja-JP" sz="1200" dirty="0"/>
          </a:p>
        </p:txBody>
      </p:sp>
      <p:cxnSp>
        <p:nvCxnSpPr>
          <p:cNvPr id="15" name="直線コネクタ 14"/>
          <p:cNvCxnSpPr/>
          <p:nvPr/>
        </p:nvCxnSpPr>
        <p:spPr>
          <a:xfrm>
            <a:off x="538885" y="4708154"/>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532779" y="5129282"/>
            <a:ext cx="3090911" cy="461665"/>
          </a:xfrm>
          <a:prstGeom prst="rect">
            <a:avLst/>
          </a:prstGeom>
          <a:noFill/>
        </p:spPr>
        <p:txBody>
          <a:bodyPr wrap="none" rtlCol="0">
            <a:spAutoFit/>
          </a:bodyPr>
          <a:lstStyle/>
          <a:p>
            <a:r>
              <a:rPr lang="ja-JP" altLang="en-US" sz="1200" dirty="0"/>
              <a:t>讃、</a:t>
            </a:r>
            <a:r>
              <a:rPr lang="ja-JP" altLang="ja-JP" sz="1200" dirty="0"/>
              <a:t>宋</a:t>
            </a:r>
            <a:r>
              <a:rPr lang="ja-JP" altLang="en-US" sz="1200" dirty="0"/>
              <a:t>に</a:t>
            </a:r>
            <a:r>
              <a:rPr lang="ja-JP" altLang="ja-JP" sz="1200" dirty="0"/>
              <a:t>朝献し、武帝から除綬の詔をうける。</a:t>
            </a:r>
            <a:endParaRPr lang="en-US" altLang="ja-JP" sz="1200" dirty="0"/>
          </a:p>
          <a:p>
            <a:r>
              <a:rPr lang="ja-JP" altLang="ja-JP" sz="1200" dirty="0"/>
              <a:t>おそらく安東将軍倭国王。</a:t>
            </a:r>
            <a:r>
              <a:rPr lang="ja-JP" altLang="en-US" sz="1200" dirty="0"/>
              <a:t>「</a:t>
            </a:r>
            <a:r>
              <a:rPr lang="ja-JP" altLang="ja-JP" sz="1200" dirty="0"/>
              <a:t>宋書</a:t>
            </a:r>
            <a:r>
              <a:rPr lang="ja-JP" altLang="en-US" sz="1200" dirty="0"/>
              <a:t>」</a:t>
            </a:r>
            <a:r>
              <a:rPr lang="ja-JP" altLang="ja-JP" sz="1200" dirty="0"/>
              <a:t>夷蛮伝）</a:t>
            </a:r>
            <a:endParaRPr kumimoji="1" lang="ja-JP" altLang="en-US" sz="1200" dirty="0"/>
          </a:p>
        </p:txBody>
      </p:sp>
      <p:sp>
        <p:nvSpPr>
          <p:cNvPr id="17" name="テキスト ボックス 16"/>
          <p:cNvSpPr txBox="1"/>
          <p:nvPr/>
        </p:nvSpPr>
        <p:spPr>
          <a:xfrm>
            <a:off x="809601" y="5181828"/>
            <a:ext cx="502061" cy="276999"/>
          </a:xfrm>
          <a:prstGeom prst="rect">
            <a:avLst/>
          </a:prstGeom>
          <a:noFill/>
        </p:spPr>
        <p:txBody>
          <a:bodyPr wrap="none" rtlCol="0">
            <a:spAutoFit/>
          </a:bodyPr>
          <a:lstStyle/>
          <a:p>
            <a:r>
              <a:rPr kumimoji="1" lang="ja-JP" altLang="en-US" sz="1200" dirty="0"/>
              <a:t>４２５</a:t>
            </a:r>
            <a:endParaRPr kumimoji="1" lang="en-US" altLang="ja-JP" sz="1200" dirty="0"/>
          </a:p>
        </p:txBody>
      </p:sp>
      <p:cxnSp>
        <p:nvCxnSpPr>
          <p:cNvPr id="18" name="直線コネクタ 17"/>
          <p:cNvCxnSpPr/>
          <p:nvPr/>
        </p:nvCxnSpPr>
        <p:spPr>
          <a:xfrm>
            <a:off x="596619" y="5286880"/>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631376" y="5518939"/>
            <a:ext cx="2965877" cy="830997"/>
          </a:xfrm>
          <a:prstGeom prst="rect">
            <a:avLst/>
          </a:prstGeom>
          <a:noFill/>
        </p:spPr>
        <p:txBody>
          <a:bodyPr wrap="none" rtlCol="0">
            <a:spAutoFit/>
          </a:bodyPr>
          <a:lstStyle/>
          <a:p>
            <a:r>
              <a:rPr lang="ja-JP" altLang="en-US" sz="1200" dirty="0"/>
              <a:t>珍、</a:t>
            </a:r>
            <a:r>
              <a:rPr lang="ja-JP" altLang="ja-JP" sz="1200" dirty="0"/>
              <a:t>宋に朝献し、自ら「使持節都督倭・百済</a:t>
            </a:r>
            <a:endParaRPr lang="en-US" altLang="ja-JP" sz="1200" dirty="0"/>
          </a:p>
          <a:p>
            <a:r>
              <a:rPr lang="ja-JP" altLang="ja-JP" sz="1200" dirty="0"/>
              <a:t>・新羅・任那・秦韓・慕韓六国諸軍事安東大</a:t>
            </a:r>
            <a:endParaRPr lang="en-US" altLang="ja-JP" sz="1200" dirty="0"/>
          </a:p>
          <a:p>
            <a:r>
              <a:rPr lang="ja-JP" altLang="ja-JP" sz="1200" dirty="0"/>
              <a:t>将軍倭国王」と称し、正式の任命を求める。</a:t>
            </a:r>
            <a:endParaRPr lang="en-US" altLang="ja-JP" sz="1200" dirty="0"/>
          </a:p>
          <a:p>
            <a:r>
              <a:rPr lang="ja-JP" altLang="ja-JP" sz="1200" dirty="0"/>
              <a:t>（『宋書』夷蛮伝）</a:t>
            </a:r>
            <a:endParaRPr kumimoji="1" lang="ja-JP" altLang="en-US" sz="1200" dirty="0"/>
          </a:p>
        </p:txBody>
      </p:sp>
      <p:sp>
        <p:nvSpPr>
          <p:cNvPr id="20" name="テキスト ボックス 19"/>
          <p:cNvSpPr txBox="1"/>
          <p:nvPr/>
        </p:nvSpPr>
        <p:spPr>
          <a:xfrm>
            <a:off x="788352" y="5523362"/>
            <a:ext cx="502061" cy="276999"/>
          </a:xfrm>
          <a:prstGeom prst="rect">
            <a:avLst/>
          </a:prstGeom>
          <a:noFill/>
        </p:spPr>
        <p:txBody>
          <a:bodyPr wrap="none" rtlCol="0">
            <a:spAutoFit/>
          </a:bodyPr>
          <a:lstStyle/>
          <a:p>
            <a:r>
              <a:rPr kumimoji="1" lang="ja-JP" altLang="en-US" sz="1200" dirty="0"/>
              <a:t>４３８</a:t>
            </a:r>
            <a:endParaRPr kumimoji="1" lang="en-US" altLang="ja-JP" sz="1200" dirty="0"/>
          </a:p>
        </p:txBody>
      </p:sp>
      <p:cxnSp>
        <p:nvCxnSpPr>
          <p:cNvPr id="21" name="直線コネクタ 20"/>
          <p:cNvCxnSpPr/>
          <p:nvPr/>
        </p:nvCxnSpPr>
        <p:spPr>
          <a:xfrm>
            <a:off x="575370" y="5628414"/>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398824" y="6384393"/>
            <a:ext cx="3185487" cy="646331"/>
          </a:xfrm>
          <a:prstGeom prst="rect">
            <a:avLst/>
          </a:prstGeom>
          <a:noFill/>
        </p:spPr>
        <p:txBody>
          <a:bodyPr wrap="none" rtlCol="0">
            <a:spAutoFit/>
          </a:bodyPr>
          <a:lstStyle/>
          <a:p>
            <a:r>
              <a:rPr lang="ja-JP" altLang="en-US" sz="1200" dirty="0"/>
              <a:t>済、</a:t>
            </a:r>
            <a:r>
              <a:rPr lang="ja-JP" altLang="ja-JP" sz="1200" dirty="0"/>
              <a:t>宋朝・文帝から</a:t>
            </a:r>
            <a:r>
              <a:rPr lang="ja-JP" altLang="en-US" sz="1200" dirty="0"/>
              <a:t>「安東将軍」に加え</a:t>
            </a:r>
            <a:r>
              <a:rPr lang="ja-JP" altLang="ja-JP" sz="1200" dirty="0"/>
              <a:t>「使持節</a:t>
            </a:r>
            <a:endParaRPr lang="en-US" altLang="ja-JP" sz="1200" dirty="0"/>
          </a:p>
          <a:p>
            <a:r>
              <a:rPr lang="ja-JP" altLang="ja-JP" sz="1200" dirty="0"/>
              <a:t>都督倭・新羅・任那・加羅・秦韓・慕韓六国諸軍</a:t>
            </a:r>
            <a:endParaRPr lang="en-US" altLang="ja-JP" sz="1200" dirty="0"/>
          </a:p>
          <a:p>
            <a:r>
              <a:rPr lang="ja-JP" altLang="ja-JP" sz="1200" dirty="0"/>
              <a:t>事」を加号される。（『宋書』倭国伝）</a:t>
            </a:r>
            <a:endParaRPr kumimoji="1" lang="ja-JP" altLang="en-US" sz="1200" dirty="0"/>
          </a:p>
        </p:txBody>
      </p:sp>
      <p:sp>
        <p:nvSpPr>
          <p:cNvPr id="23" name="テキスト ボックス 22"/>
          <p:cNvSpPr txBox="1"/>
          <p:nvPr/>
        </p:nvSpPr>
        <p:spPr>
          <a:xfrm>
            <a:off x="809601" y="6383035"/>
            <a:ext cx="502061" cy="276999"/>
          </a:xfrm>
          <a:prstGeom prst="rect">
            <a:avLst/>
          </a:prstGeom>
          <a:noFill/>
        </p:spPr>
        <p:txBody>
          <a:bodyPr wrap="none" rtlCol="0">
            <a:spAutoFit/>
          </a:bodyPr>
          <a:lstStyle/>
          <a:p>
            <a:r>
              <a:rPr kumimoji="1" lang="ja-JP" altLang="en-US" sz="1200" dirty="0"/>
              <a:t>４５１</a:t>
            </a:r>
            <a:endParaRPr kumimoji="1" lang="en-US" altLang="ja-JP" sz="1200" dirty="0"/>
          </a:p>
        </p:txBody>
      </p:sp>
      <p:cxnSp>
        <p:nvCxnSpPr>
          <p:cNvPr id="24" name="直線コネクタ 23"/>
          <p:cNvCxnSpPr/>
          <p:nvPr/>
        </p:nvCxnSpPr>
        <p:spPr>
          <a:xfrm>
            <a:off x="596619" y="6488087"/>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398824" y="7031107"/>
            <a:ext cx="3334567" cy="646331"/>
          </a:xfrm>
          <a:prstGeom prst="rect">
            <a:avLst/>
          </a:prstGeom>
          <a:noFill/>
        </p:spPr>
        <p:txBody>
          <a:bodyPr wrap="none" rtlCol="0">
            <a:spAutoFit/>
          </a:bodyPr>
          <a:lstStyle/>
          <a:p>
            <a:r>
              <a:rPr lang="ja-JP" altLang="ja-JP" sz="1200" dirty="0"/>
              <a:t>武</a:t>
            </a:r>
            <a:r>
              <a:rPr lang="ja-JP" altLang="en-US" sz="1200" dirty="0"/>
              <a:t>、</a:t>
            </a:r>
            <a:r>
              <a:rPr lang="ja-JP" altLang="ja-JP" sz="1200" dirty="0"/>
              <a:t>自ら「使持節都督倭・百済・新羅・任那・加羅・</a:t>
            </a:r>
            <a:endParaRPr lang="en-US" altLang="ja-JP" sz="1200" dirty="0"/>
          </a:p>
          <a:p>
            <a:r>
              <a:rPr lang="ja-JP" altLang="ja-JP" sz="1200" dirty="0"/>
              <a:t>秦韓・慕韓七国諸軍事安東大将軍倭国王」と称</a:t>
            </a:r>
            <a:endParaRPr lang="en-US" altLang="ja-JP" sz="1200" dirty="0"/>
          </a:p>
          <a:p>
            <a:r>
              <a:rPr lang="ja-JP" altLang="ja-JP" sz="1200" dirty="0"/>
              <a:t>する。（『宋書』夷蛮伝）</a:t>
            </a:r>
            <a:endParaRPr kumimoji="1" lang="ja-JP" altLang="en-US" sz="1200" dirty="0"/>
          </a:p>
        </p:txBody>
      </p:sp>
      <p:sp>
        <p:nvSpPr>
          <p:cNvPr id="26" name="テキスト ボックス 25"/>
          <p:cNvSpPr txBox="1"/>
          <p:nvPr/>
        </p:nvSpPr>
        <p:spPr>
          <a:xfrm>
            <a:off x="809601" y="7114148"/>
            <a:ext cx="502061" cy="276999"/>
          </a:xfrm>
          <a:prstGeom prst="rect">
            <a:avLst/>
          </a:prstGeom>
          <a:noFill/>
        </p:spPr>
        <p:txBody>
          <a:bodyPr wrap="none" rtlCol="0">
            <a:spAutoFit/>
          </a:bodyPr>
          <a:lstStyle/>
          <a:p>
            <a:r>
              <a:rPr kumimoji="1" lang="ja-JP" altLang="en-US" sz="1200" dirty="0"/>
              <a:t>４７７</a:t>
            </a:r>
            <a:endParaRPr kumimoji="1" lang="en-US" altLang="ja-JP" sz="1200" dirty="0"/>
          </a:p>
        </p:txBody>
      </p:sp>
      <p:cxnSp>
        <p:nvCxnSpPr>
          <p:cNvPr id="27" name="直線コネクタ 26"/>
          <p:cNvCxnSpPr/>
          <p:nvPr/>
        </p:nvCxnSpPr>
        <p:spPr>
          <a:xfrm>
            <a:off x="596619" y="7219200"/>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395944" y="7641345"/>
            <a:ext cx="3273653" cy="461665"/>
          </a:xfrm>
          <a:prstGeom prst="rect">
            <a:avLst/>
          </a:prstGeom>
          <a:noFill/>
        </p:spPr>
        <p:txBody>
          <a:bodyPr wrap="none" rtlCol="0">
            <a:spAutoFit/>
          </a:bodyPr>
          <a:lstStyle/>
          <a:p>
            <a:r>
              <a:rPr lang="ja-JP" altLang="ja-JP" sz="1200" dirty="0"/>
              <a:t>南斉の高帝、王朝樹立に伴い、倭王の武を鎮東</a:t>
            </a:r>
            <a:endParaRPr lang="en-US" altLang="ja-JP" sz="1200" dirty="0"/>
          </a:p>
          <a:p>
            <a:r>
              <a:rPr lang="ja-JP" altLang="ja-JP" sz="1200" dirty="0"/>
              <a:t>大将軍（征東将軍）に進号。（『南斉書』倭国伝）</a:t>
            </a:r>
            <a:endParaRPr kumimoji="1" lang="ja-JP" altLang="en-US" sz="1200" dirty="0"/>
          </a:p>
        </p:txBody>
      </p:sp>
      <p:sp>
        <p:nvSpPr>
          <p:cNvPr id="29" name="テキスト ボックス 28"/>
          <p:cNvSpPr txBox="1"/>
          <p:nvPr/>
        </p:nvSpPr>
        <p:spPr>
          <a:xfrm>
            <a:off x="809601" y="7607171"/>
            <a:ext cx="502061" cy="276999"/>
          </a:xfrm>
          <a:prstGeom prst="rect">
            <a:avLst/>
          </a:prstGeom>
          <a:noFill/>
        </p:spPr>
        <p:txBody>
          <a:bodyPr wrap="none" rtlCol="0">
            <a:spAutoFit/>
          </a:bodyPr>
          <a:lstStyle/>
          <a:p>
            <a:r>
              <a:rPr kumimoji="1" lang="ja-JP" altLang="en-US" sz="1200" dirty="0"/>
              <a:t>４７９</a:t>
            </a:r>
            <a:endParaRPr kumimoji="1" lang="en-US" altLang="ja-JP" sz="1200" dirty="0"/>
          </a:p>
        </p:txBody>
      </p:sp>
      <p:cxnSp>
        <p:nvCxnSpPr>
          <p:cNvPr id="30" name="直線コネクタ 29"/>
          <p:cNvCxnSpPr/>
          <p:nvPr/>
        </p:nvCxnSpPr>
        <p:spPr>
          <a:xfrm>
            <a:off x="596619" y="7712223"/>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429595" y="8297634"/>
            <a:ext cx="3119765" cy="461665"/>
          </a:xfrm>
          <a:prstGeom prst="rect">
            <a:avLst/>
          </a:prstGeom>
          <a:noFill/>
        </p:spPr>
        <p:txBody>
          <a:bodyPr wrap="none" rtlCol="0">
            <a:spAutoFit/>
          </a:bodyPr>
          <a:lstStyle/>
          <a:p>
            <a:r>
              <a:rPr lang="ja-JP" altLang="ja-JP" sz="1200" dirty="0"/>
              <a:t>梁の武帝、王朝樹立に伴い、倭王武を征東大</a:t>
            </a:r>
            <a:endParaRPr lang="en-US" altLang="ja-JP" sz="1200" dirty="0"/>
          </a:p>
          <a:p>
            <a:r>
              <a:rPr lang="ja-JP" altLang="ja-JP" sz="1200" dirty="0"/>
              <a:t>将軍に進号する。（『梁</a:t>
            </a:r>
            <a:r>
              <a:rPr lang="ja-JP" altLang="en-US" sz="1200" dirty="0"/>
              <a:t>書</a:t>
            </a:r>
            <a:r>
              <a:rPr lang="ja-JP" altLang="ja-JP" sz="1200" dirty="0"/>
              <a:t>』武帝紀）</a:t>
            </a:r>
            <a:endParaRPr kumimoji="1" lang="ja-JP" altLang="en-US" sz="1200" dirty="0"/>
          </a:p>
        </p:txBody>
      </p:sp>
      <p:sp>
        <p:nvSpPr>
          <p:cNvPr id="32" name="テキスト ボックス 31"/>
          <p:cNvSpPr txBox="1"/>
          <p:nvPr/>
        </p:nvSpPr>
        <p:spPr>
          <a:xfrm>
            <a:off x="853938" y="8302760"/>
            <a:ext cx="502061" cy="276999"/>
          </a:xfrm>
          <a:prstGeom prst="rect">
            <a:avLst/>
          </a:prstGeom>
          <a:noFill/>
        </p:spPr>
        <p:txBody>
          <a:bodyPr wrap="none" rtlCol="0">
            <a:spAutoFit/>
          </a:bodyPr>
          <a:lstStyle/>
          <a:p>
            <a:r>
              <a:rPr kumimoji="1" lang="ja-JP" altLang="en-US" sz="1200" dirty="0"/>
              <a:t>５０２</a:t>
            </a:r>
            <a:endParaRPr kumimoji="1" lang="en-US" altLang="ja-JP" sz="1200" dirty="0"/>
          </a:p>
        </p:txBody>
      </p:sp>
      <p:sp>
        <p:nvSpPr>
          <p:cNvPr id="33" name="テキスト ボックス 32"/>
          <p:cNvSpPr txBox="1"/>
          <p:nvPr/>
        </p:nvSpPr>
        <p:spPr>
          <a:xfrm>
            <a:off x="740635" y="3718739"/>
            <a:ext cx="502061" cy="276999"/>
          </a:xfrm>
          <a:prstGeom prst="rect">
            <a:avLst/>
          </a:prstGeom>
          <a:noFill/>
        </p:spPr>
        <p:txBody>
          <a:bodyPr wrap="none" rtlCol="0">
            <a:spAutoFit/>
          </a:bodyPr>
          <a:lstStyle/>
          <a:p>
            <a:r>
              <a:rPr kumimoji="1" lang="ja-JP" altLang="en-US" sz="1200" dirty="0">
                <a:latin typeface="+mn-ea"/>
              </a:rPr>
              <a:t>３９１</a:t>
            </a:r>
            <a:endParaRPr kumimoji="1" lang="en-US" altLang="ja-JP" sz="1200" dirty="0">
              <a:latin typeface="+mn-ea"/>
            </a:endParaRPr>
          </a:p>
        </p:txBody>
      </p:sp>
      <p:sp>
        <p:nvSpPr>
          <p:cNvPr id="34" name="テキスト ボックス 33"/>
          <p:cNvSpPr txBox="1"/>
          <p:nvPr/>
        </p:nvSpPr>
        <p:spPr>
          <a:xfrm>
            <a:off x="740635" y="4366811"/>
            <a:ext cx="502061" cy="276999"/>
          </a:xfrm>
          <a:prstGeom prst="rect">
            <a:avLst/>
          </a:prstGeom>
          <a:noFill/>
        </p:spPr>
        <p:txBody>
          <a:bodyPr wrap="none" rtlCol="0">
            <a:spAutoFit/>
          </a:bodyPr>
          <a:lstStyle/>
          <a:p>
            <a:r>
              <a:rPr kumimoji="1" lang="ja-JP" altLang="en-US" sz="1200" dirty="0">
                <a:latin typeface="+mn-ea"/>
              </a:rPr>
              <a:t>４０９</a:t>
            </a:r>
            <a:endParaRPr kumimoji="1" lang="en-US" altLang="ja-JP" sz="1200" dirty="0">
              <a:latin typeface="+mn-ea"/>
            </a:endParaRPr>
          </a:p>
        </p:txBody>
      </p:sp>
      <p:cxnSp>
        <p:nvCxnSpPr>
          <p:cNvPr id="35" name="直線コネクタ 34"/>
          <p:cNvCxnSpPr/>
          <p:nvPr/>
        </p:nvCxnSpPr>
        <p:spPr>
          <a:xfrm>
            <a:off x="548350" y="4510827"/>
            <a:ext cx="257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69402" y="3862755"/>
            <a:ext cx="257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endCxn id="34" idx="1"/>
          </p:cNvCxnSpPr>
          <p:nvPr/>
        </p:nvCxnSpPr>
        <p:spPr>
          <a:xfrm flipH="1">
            <a:off x="740635" y="3862755"/>
            <a:ext cx="8382" cy="642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1460715" y="3773607"/>
            <a:ext cx="1768433" cy="276999"/>
          </a:xfrm>
          <a:prstGeom prst="rect">
            <a:avLst/>
          </a:prstGeom>
          <a:noFill/>
        </p:spPr>
        <p:txBody>
          <a:bodyPr wrap="none" rtlCol="0">
            <a:spAutoFit/>
          </a:bodyPr>
          <a:lstStyle/>
          <a:p>
            <a:r>
              <a:rPr lang="ja-JP" altLang="en-US" sz="1200" dirty="0"/>
              <a:t>倭、百済と新羅を臣民化</a:t>
            </a:r>
            <a:endParaRPr kumimoji="1" lang="ja-JP" altLang="en-US" sz="1200" dirty="0"/>
          </a:p>
        </p:txBody>
      </p:sp>
      <p:sp>
        <p:nvSpPr>
          <p:cNvPr id="39" name="テキスト ボックス 38"/>
          <p:cNvSpPr txBox="1"/>
          <p:nvPr/>
        </p:nvSpPr>
        <p:spPr>
          <a:xfrm>
            <a:off x="1474009" y="4410514"/>
            <a:ext cx="1354858" cy="276999"/>
          </a:xfrm>
          <a:prstGeom prst="rect">
            <a:avLst/>
          </a:prstGeom>
          <a:noFill/>
        </p:spPr>
        <p:txBody>
          <a:bodyPr wrap="none" rtlCol="0">
            <a:spAutoFit/>
          </a:bodyPr>
          <a:lstStyle/>
          <a:p>
            <a:r>
              <a:rPr kumimoji="1" lang="ja-JP" altLang="en-US" sz="1200" dirty="0"/>
              <a:t>倭、好太王に大敗</a:t>
            </a:r>
          </a:p>
        </p:txBody>
      </p:sp>
      <p:sp>
        <p:nvSpPr>
          <p:cNvPr id="40" name="テキスト ボックス 39"/>
          <p:cNvSpPr txBox="1"/>
          <p:nvPr/>
        </p:nvSpPr>
        <p:spPr>
          <a:xfrm>
            <a:off x="3078234" y="3661920"/>
            <a:ext cx="441146" cy="1107996"/>
          </a:xfrm>
          <a:prstGeom prst="rect">
            <a:avLst/>
          </a:prstGeom>
          <a:noFill/>
        </p:spPr>
        <p:txBody>
          <a:bodyPr wrap="none" rtlCol="0">
            <a:spAutoFit/>
          </a:bodyPr>
          <a:lstStyle/>
          <a:p>
            <a:r>
              <a:rPr kumimoji="1" lang="en-US" altLang="ja-JP" sz="6600" dirty="0"/>
              <a:t>)</a:t>
            </a:r>
            <a:endParaRPr kumimoji="1" lang="ja-JP" altLang="en-US" sz="6600" dirty="0"/>
          </a:p>
        </p:txBody>
      </p:sp>
      <p:sp>
        <p:nvSpPr>
          <p:cNvPr id="41" name="テキスト ボックス 40"/>
          <p:cNvSpPr txBox="1"/>
          <p:nvPr/>
        </p:nvSpPr>
        <p:spPr>
          <a:xfrm>
            <a:off x="3430383" y="4080418"/>
            <a:ext cx="1210588" cy="400110"/>
          </a:xfrm>
          <a:prstGeom prst="rect">
            <a:avLst/>
          </a:prstGeom>
          <a:noFill/>
        </p:spPr>
        <p:txBody>
          <a:bodyPr wrap="none" rtlCol="0">
            <a:spAutoFit/>
          </a:bodyPr>
          <a:lstStyle/>
          <a:p>
            <a:r>
              <a:rPr kumimoji="1" lang="ja-JP" altLang="en-US" sz="2000"/>
              <a:t>好太王碑</a:t>
            </a:r>
          </a:p>
        </p:txBody>
      </p:sp>
      <p:sp>
        <p:nvSpPr>
          <p:cNvPr id="42" name="テキスト ボックス 41"/>
          <p:cNvSpPr txBox="1"/>
          <p:nvPr/>
        </p:nvSpPr>
        <p:spPr>
          <a:xfrm>
            <a:off x="708381" y="1560240"/>
            <a:ext cx="415498" cy="276999"/>
          </a:xfrm>
          <a:prstGeom prst="rect">
            <a:avLst/>
          </a:prstGeom>
          <a:noFill/>
        </p:spPr>
        <p:txBody>
          <a:bodyPr wrap="none" rtlCol="0">
            <a:spAutoFit/>
          </a:bodyPr>
          <a:lstStyle/>
          <a:p>
            <a:r>
              <a:rPr kumimoji="1" lang="en-US" altLang="ja-JP" sz="1200" dirty="0">
                <a:latin typeface="+mn-ea"/>
              </a:rPr>
              <a:t>369</a:t>
            </a:r>
          </a:p>
        </p:txBody>
      </p:sp>
      <p:cxnSp>
        <p:nvCxnSpPr>
          <p:cNvPr id="43" name="直線コネクタ 42"/>
          <p:cNvCxnSpPr/>
          <p:nvPr/>
        </p:nvCxnSpPr>
        <p:spPr>
          <a:xfrm>
            <a:off x="537148" y="1709961"/>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060631" y="1632248"/>
            <a:ext cx="3672760" cy="2123658"/>
          </a:xfrm>
          <a:prstGeom prst="rect">
            <a:avLst/>
          </a:prstGeom>
          <a:noFill/>
        </p:spPr>
        <p:txBody>
          <a:bodyPr wrap="square" rtlCol="0">
            <a:spAutoFit/>
          </a:bodyPr>
          <a:lstStyle/>
          <a:p>
            <a:r>
              <a:rPr kumimoji="1" lang="ja-JP" altLang="en-US" sz="1200" dirty="0"/>
              <a:t>百済王世子奇生、倭王旨のために七支刀を作る</a:t>
            </a:r>
            <a:endParaRPr kumimoji="1" lang="en-US" altLang="ja-JP" sz="1200" dirty="0"/>
          </a:p>
          <a:p>
            <a:r>
              <a:rPr kumimoji="1" lang="ja-JP" altLang="en-US" sz="1200" dirty="0"/>
              <a:t>（</a:t>
            </a:r>
            <a:r>
              <a:rPr kumimoji="1" lang="ja-JP" altLang="en-US" sz="1200" b="1" dirty="0"/>
              <a:t>石上神宮所蔵</a:t>
            </a:r>
            <a:r>
              <a:rPr kumimoji="1" lang="ja-JP" altLang="en-US" sz="1200" dirty="0"/>
              <a:t>）</a:t>
            </a:r>
            <a:endParaRPr kumimoji="1" lang="en-US" altLang="ja-JP" sz="1200" dirty="0"/>
          </a:p>
          <a:p>
            <a:r>
              <a:rPr kumimoji="1" lang="ja-JP" altLang="en-US" sz="1200" dirty="0"/>
              <a:t>百済の太子、礼成江右岸を占領</a:t>
            </a:r>
            <a:endParaRPr kumimoji="1" lang="en-US" altLang="ja-JP" sz="1200" dirty="0"/>
          </a:p>
          <a:p>
            <a:endParaRPr kumimoji="1" lang="en-US" altLang="ja-JP" sz="1200" dirty="0"/>
          </a:p>
          <a:p>
            <a:r>
              <a:rPr lang="ja-JP" altLang="en-US" sz="1200" dirty="0"/>
              <a:t>百済、倭国と共に高句麗を破る</a:t>
            </a:r>
            <a:endParaRPr lang="en-US" altLang="ja-JP" sz="1200" dirty="0"/>
          </a:p>
          <a:p>
            <a:endParaRPr lang="en-US" altLang="ja-JP" sz="1200" dirty="0"/>
          </a:p>
          <a:p>
            <a:r>
              <a:rPr lang="ja-JP" altLang="en-US" sz="1200" dirty="0"/>
              <a:t>新羅からの朝貢がなかったので、襲津彦が新羅討伐に派遣された。</a:t>
            </a:r>
            <a:endParaRPr lang="en-US" altLang="ja-JP" sz="1200" dirty="0"/>
          </a:p>
          <a:p>
            <a:endParaRPr lang="en-US" altLang="ja-JP" sz="1200" dirty="0"/>
          </a:p>
          <a:p>
            <a:endParaRPr lang="en-US" altLang="ja-JP" sz="1200" dirty="0"/>
          </a:p>
          <a:p>
            <a:endParaRPr lang="en-US" altLang="ja-JP" sz="1200" dirty="0"/>
          </a:p>
        </p:txBody>
      </p:sp>
      <p:sp>
        <p:nvSpPr>
          <p:cNvPr id="47" name="テキスト ボックス 46"/>
          <p:cNvSpPr txBox="1"/>
          <p:nvPr/>
        </p:nvSpPr>
        <p:spPr>
          <a:xfrm>
            <a:off x="1460715" y="9335363"/>
            <a:ext cx="1569660" cy="276999"/>
          </a:xfrm>
          <a:prstGeom prst="rect">
            <a:avLst/>
          </a:prstGeom>
          <a:noFill/>
        </p:spPr>
        <p:txBody>
          <a:bodyPr wrap="none" rtlCol="0">
            <a:spAutoFit/>
          </a:bodyPr>
          <a:lstStyle/>
          <a:p>
            <a:r>
              <a:rPr lang="ja-JP" altLang="en-US" sz="1200" dirty="0"/>
              <a:t>筑紫国造磐井の反乱</a:t>
            </a:r>
          </a:p>
        </p:txBody>
      </p:sp>
      <p:cxnSp>
        <p:nvCxnSpPr>
          <p:cNvPr id="48" name="直線コネクタ 47"/>
          <p:cNvCxnSpPr/>
          <p:nvPr/>
        </p:nvCxnSpPr>
        <p:spPr>
          <a:xfrm>
            <a:off x="580141" y="9431862"/>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812643" y="9335363"/>
            <a:ext cx="502061" cy="276999"/>
          </a:xfrm>
          <a:prstGeom prst="rect">
            <a:avLst/>
          </a:prstGeom>
          <a:noFill/>
        </p:spPr>
        <p:txBody>
          <a:bodyPr wrap="none" rtlCol="0">
            <a:spAutoFit/>
          </a:bodyPr>
          <a:lstStyle/>
          <a:p>
            <a:r>
              <a:rPr kumimoji="1" lang="ja-JP" altLang="en-US" sz="1200" dirty="0"/>
              <a:t>５２７</a:t>
            </a:r>
            <a:endParaRPr kumimoji="1" lang="en-US" altLang="ja-JP" sz="1200" dirty="0"/>
          </a:p>
        </p:txBody>
      </p:sp>
      <p:sp>
        <p:nvSpPr>
          <p:cNvPr id="50" name="テキスト ボックス 49"/>
          <p:cNvSpPr txBox="1"/>
          <p:nvPr/>
        </p:nvSpPr>
        <p:spPr>
          <a:xfrm>
            <a:off x="809601" y="4735235"/>
            <a:ext cx="502061" cy="276999"/>
          </a:xfrm>
          <a:prstGeom prst="rect">
            <a:avLst/>
          </a:prstGeom>
          <a:noFill/>
        </p:spPr>
        <p:txBody>
          <a:bodyPr wrap="none" rtlCol="0">
            <a:spAutoFit/>
          </a:bodyPr>
          <a:lstStyle/>
          <a:p>
            <a:r>
              <a:rPr kumimoji="1" lang="ja-JP" altLang="en-US" sz="1200" dirty="0"/>
              <a:t>４１４</a:t>
            </a:r>
            <a:endParaRPr kumimoji="1" lang="en-US" altLang="ja-JP" sz="1200" dirty="0"/>
          </a:p>
        </p:txBody>
      </p:sp>
      <p:cxnSp>
        <p:nvCxnSpPr>
          <p:cNvPr id="51" name="直線コネクタ 50"/>
          <p:cNvCxnSpPr/>
          <p:nvPr/>
        </p:nvCxnSpPr>
        <p:spPr>
          <a:xfrm>
            <a:off x="596619" y="4860554"/>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1460715" y="4726851"/>
            <a:ext cx="1928733" cy="276999"/>
          </a:xfrm>
          <a:prstGeom prst="rect">
            <a:avLst/>
          </a:prstGeom>
          <a:noFill/>
        </p:spPr>
        <p:txBody>
          <a:bodyPr wrap="none" rtlCol="0">
            <a:spAutoFit/>
          </a:bodyPr>
          <a:lstStyle/>
          <a:p>
            <a:r>
              <a:rPr lang="ja-JP" altLang="en-US" sz="1200" dirty="0"/>
              <a:t>高句麗　広開土王碑建立</a:t>
            </a:r>
            <a:r>
              <a:rPr lang="ja-JP" altLang="ja-JP" sz="1200" dirty="0"/>
              <a:t>。</a:t>
            </a:r>
            <a:endParaRPr kumimoji="1" lang="ja-JP" altLang="en-US" sz="1200" dirty="0"/>
          </a:p>
        </p:txBody>
      </p:sp>
      <p:sp>
        <p:nvSpPr>
          <p:cNvPr id="53" name="テキスト ボックス 52"/>
          <p:cNvSpPr txBox="1"/>
          <p:nvPr/>
        </p:nvSpPr>
        <p:spPr>
          <a:xfrm>
            <a:off x="809601" y="4887635"/>
            <a:ext cx="502061" cy="276999"/>
          </a:xfrm>
          <a:prstGeom prst="rect">
            <a:avLst/>
          </a:prstGeom>
          <a:noFill/>
        </p:spPr>
        <p:txBody>
          <a:bodyPr wrap="none" rtlCol="0">
            <a:spAutoFit/>
          </a:bodyPr>
          <a:lstStyle/>
          <a:p>
            <a:r>
              <a:rPr kumimoji="1" lang="ja-JP" altLang="en-US" sz="1200" dirty="0"/>
              <a:t>４２０</a:t>
            </a:r>
            <a:endParaRPr kumimoji="1" lang="en-US" altLang="ja-JP" sz="1200" dirty="0"/>
          </a:p>
        </p:txBody>
      </p:sp>
      <p:cxnSp>
        <p:nvCxnSpPr>
          <p:cNvPr id="54" name="直線コネクタ 53"/>
          <p:cNvCxnSpPr/>
          <p:nvPr/>
        </p:nvCxnSpPr>
        <p:spPr>
          <a:xfrm>
            <a:off x="596619" y="5012954"/>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1532723" y="4951259"/>
            <a:ext cx="1425390" cy="276999"/>
          </a:xfrm>
          <a:prstGeom prst="rect">
            <a:avLst/>
          </a:prstGeom>
          <a:noFill/>
        </p:spPr>
        <p:txBody>
          <a:bodyPr wrap="none" rtlCol="0">
            <a:spAutoFit/>
          </a:bodyPr>
          <a:lstStyle/>
          <a:p>
            <a:r>
              <a:rPr kumimoji="1" lang="ja-JP" altLang="en-US" sz="1200" dirty="0"/>
              <a:t>宗の建国（～４７９）</a:t>
            </a:r>
          </a:p>
        </p:txBody>
      </p:sp>
      <p:sp>
        <p:nvSpPr>
          <p:cNvPr id="56" name="テキスト ボックス 55"/>
          <p:cNvSpPr txBox="1"/>
          <p:nvPr/>
        </p:nvSpPr>
        <p:spPr>
          <a:xfrm>
            <a:off x="928192" y="3144416"/>
            <a:ext cx="3669162" cy="646331"/>
          </a:xfrm>
          <a:prstGeom prst="rect">
            <a:avLst/>
          </a:prstGeom>
          <a:noFill/>
        </p:spPr>
        <p:txBody>
          <a:bodyPr wrap="square" rtlCol="0">
            <a:spAutoFit/>
          </a:bodyPr>
          <a:lstStyle/>
          <a:p>
            <a:r>
              <a:rPr kumimoji="1" lang="en-US" altLang="ja-JP" sz="1200" dirty="0"/>
              <a:t>4</a:t>
            </a:r>
            <a:r>
              <a:rPr kumimoji="1" lang="ja-JP" altLang="en-US" sz="1200" dirty="0"/>
              <a:t>世紀後半、百済より和邇吉師（王仁）渡来</a:t>
            </a:r>
            <a:r>
              <a:rPr lang="ja-JP" altLang="en-US" sz="1200" dirty="0"/>
              <a:t>、</a:t>
            </a:r>
            <a:r>
              <a:rPr lang="en-US" altLang="ja-JP" sz="1200" dirty="0"/>
              <a:t>『</a:t>
            </a:r>
            <a:r>
              <a:rPr lang="ja-JP" altLang="en-US" sz="1200" dirty="0"/>
              <a:t>論語</a:t>
            </a:r>
            <a:r>
              <a:rPr lang="en-US" altLang="ja-JP" sz="1200" dirty="0"/>
              <a:t>』</a:t>
            </a:r>
            <a:r>
              <a:rPr lang="ja-JP" altLang="en-US" sz="1200" dirty="0"/>
              <a:t>と</a:t>
            </a:r>
            <a:r>
              <a:rPr lang="en-US" altLang="ja-JP" sz="1200" dirty="0"/>
              <a:t>『</a:t>
            </a:r>
            <a:r>
              <a:rPr lang="ja-JP" altLang="en-US" sz="1200" dirty="0"/>
              <a:t>千字文</a:t>
            </a:r>
            <a:r>
              <a:rPr lang="en-US" altLang="ja-JP" sz="1200" dirty="0"/>
              <a:t>』</a:t>
            </a:r>
            <a:r>
              <a:rPr lang="ja-JP" altLang="en-US" sz="1200" dirty="0"/>
              <a:t>をもたらす。書物文首</a:t>
            </a:r>
            <a:r>
              <a:rPr kumimoji="1" lang="ja-JP" altLang="en-US" sz="1200" dirty="0"/>
              <a:t>らの祖、もとは楽浪郡出身か。（漢字公伝）</a:t>
            </a:r>
          </a:p>
        </p:txBody>
      </p:sp>
      <p:pic>
        <p:nvPicPr>
          <p:cNvPr id="57" name="Picture 2" descr="C:\Users\Yasutaro\Desktop\七支刀.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732" b="38073"/>
          <a:stretch/>
        </p:blipFill>
        <p:spPr bwMode="auto">
          <a:xfrm>
            <a:off x="1653075" y="1056184"/>
            <a:ext cx="3048000" cy="57600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線矢印コネクタ 57"/>
          <p:cNvCxnSpPr/>
          <p:nvPr/>
        </p:nvCxnSpPr>
        <p:spPr>
          <a:xfrm flipV="1">
            <a:off x="3519380" y="1488232"/>
            <a:ext cx="0" cy="2018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2612843" y="336104"/>
            <a:ext cx="1997704" cy="830997"/>
          </a:xfrm>
          <a:prstGeom prst="rect">
            <a:avLst/>
          </a:prstGeom>
          <a:noFill/>
          <a:ln>
            <a:solidFill>
              <a:schemeClr val="accent1"/>
            </a:solidFill>
          </a:ln>
        </p:spPr>
        <p:txBody>
          <a:bodyPr wrap="square" rtlCol="0">
            <a:spAutoFit/>
          </a:bodyPr>
          <a:lstStyle/>
          <a:p>
            <a:r>
              <a:rPr kumimoji="1" lang="ja-JP" altLang="en-US" sz="1200" dirty="0"/>
              <a:t>高句麗・百済、遼西および呉越の地を支配。倭も関与か？（</a:t>
            </a:r>
            <a:r>
              <a:rPr lang="ja-JP" altLang="en-US" sz="1200" dirty="0"/>
              <a:t>（古代日本異族伝説の謎、田中勝也）</a:t>
            </a:r>
            <a:endParaRPr lang="en-US" altLang="ja-JP" sz="1200" dirty="0"/>
          </a:p>
        </p:txBody>
      </p:sp>
      <p:cxnSp>
        <p:nvCxnSpPr>
          <p:cNvPr id="61" name="直線コネクタ 60"/>
          <p:cNvCxnSpPr/>
          <p:nvPr/>
        </p:nvCxnSpPr>
        <p:spPr>
          <a:xfrm flipH="1" flipV="1">
            <a:off x="6524028" y="1144073"/>
            <a:ext cx="1" cy="449486"/>
          </a:xfrm>
          <a:prstGeom prst="line">
            <a:avLst/>
          </a:prstGeom>
        </p:spPr>
        <p:style>
          <a:lnRef idx="1">
            <a:schemeClr val="dk1"/>
          </a:lnRef>
          <a:fillRef idx="0">
            <a:schemeClr val="dk1"/>
          </a:fillRef>
          <a:effectRef idx="0">
            <a:schemeClr val="dk1"/>
          </a:effectRef>
          <a:fontRef idx="minor">
            <a:schemeClr val="tx1"/>
          </a:fontRef>
        </p:style>
      </p:cxnSp>
      <p:sp>
        <p:nvSpPr>
          <p:cNvPr id="62" name="テキスト ボックス 61"/>
          <p:cNvSpPr txBox="1"/>
          <p:nvPr/>
        </p:nvSpPr>
        <p:spPr>
          <a:xfrm>
            <a:off x="8047432" y="3523420"/>
            <a:ext cx="1114408" cy="276999"/>
          </a:xfrm>
          <a:prstGeom prst="rect">
            <a:avLst/>
          </a:prstGeom>
          <a:noFill/>
          <a:ln w="38100">
            <a:solidFill>
              <a:schemeClr val="tx1"/>
            </a:solidFill>
          </a:ln>
        </p:spPr>
        <p:txBody>
          <a:bodyPr wrap="none" rtlCol="0">
            <a:spAutoFit/>
          </a:bodyPr>
          <a:lstStyle/>
          <a:p>
            <a:r>
              <a:rPr kumimoji="1" lang="ja-JP" altLang="en-US" sz="1200" dirty="0"/>
              <a:t>１６．仁徳天皇</a:t>
            </a:r>
            <a:endParaRPr kumimoji="1" lang="en-US" altLang="ja-JP" sz="1200" dirty="0"/>
          </a:p>
        </p:txBody>
      </p:sp>
      <p:cxnSp>
        <p:nvCxnSpPr>
          <p:cNvPr id="63" name="直線コネクタ 62"/>
          <p:cNvCxnSpPr>
            <a:stCxn id="64" idx="3"/>
            <a:endCxn id="62" idx="1"/>
          </p:cNvCxnSpPr>
          <p:nvPr/>
        </p:nvCxnSpPr>
        <p:spPr>
          <a:xfrm>
            <a:off x="6770250" y="3652654"/>
            <a:ext cx="1277182" cy="9266"/>
          </a:xfrm>
          <a:prstGeom prst="line">
            <a:avLst/>
          </a:prstGeom>
          <a:ln w="31750" cmpd="dbl"/>
        </p:spPr>
        <p:style>
          <a:lnRef idx="1">
            <a:schemeClr val="dk1"/>
          </a:lnRef>
          <a:fillRef idx="0">
            <a:schemeClr val="dk1"/>
          </a:fillRef>
          <a:effectRef idx="0">
            <a:schemeClr val="dk1"/>
          </a:effectRef>
          <a:fontRef idx="minor">
            <a:schemeClr val="tx1"/>
          </a:fontRef>
        </p:style>
      </p:cxnSp>
      <p:sp>
        <p:nvSpPr>
          <p:cNvPr id="64" name="テキスト ボックス 63"/>
          <p:cNvSpPr txBox="1"/>
          <p:nvPr/>
        </p:nvSpPr>
        <p:spPr>
          <a:xfrm>
            <a:off x="6200863" y="3529543"/>
            <a:ext cx="569387" cy="246221"/>
          </a:xfrm>
          <a:prstGeom prst="rect">
            <a:avLst/>
          </a:prstGeom>
          <a:noFill/>
          <a:ln w="12700">
            <a:solidFill>
              <a:srgbClr val="FF0000"/>
            </a:solidFill>
          </a:ln>
        </p:spPr>
        <p:txBody>
          <a:bodyPr wrap="none" rtlCol="0">
            <a:spAutoFit/>
          </a:bodyPr>
          <a:lstStyle/>
          <a:p>
            <a:r>
              <a:rPr lang="ja-JP" altLang="en-US" sz="1000" dirty="0"/>
              <a:t>髪長媛</a:t>
            </a:r>
            <a:endParaRPr kumimoji="1" lang="ja-JP" altLang="en-US" sz="1000" dirty="0"/>
          </a:p>
        </p:txBody>
      </p:sp>
      <p:cxnSp>
        <p:nvCxnSpPr>
          <p:cNvPr id="65" name="直線コネクタ 64"/>
          <p:cNvCxnSpPr/>
          <p:nvPr/>
        </p:nvCxnSpPr>
        <p:spPr>
          <a:xfrm flipV="1">
            <a:off x="6533554" y="3172097"/>
            <a:ext cx="0" cy="388572"/>
          </a:xfrm>
          <a:prstGeom prst="line">
            <a:avLst/>
          </a:prstGeom>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6324285" y="2895097"/>
            <a:ext cx="1018701" cy="246221"/>
          </a:xfrm>
          <a:prstGeom prst="rect">
            <a:avLst/>
          </a:prstGeom>
          <a:noFill/>
          <a:ln>
            <a:solidFill>
              <a:schemeClr val="tx1"/>
            </a:solidFill>
          </a:ln>
        </p:spPr>
        <p:txBody>
          <a:bodyPr wrap="square" rtlCol="0">
            <a:spAutoFit/>
          </a:bodyPr>
          <a:lstStyle/>
          <a:p>
            <a:r>
              <a:rPr kumimoji="1" lang="ja-JP" altLang="en-US" sz="1000" dirty="0"/>
              <a:t>牛諸井（日向）</a:t>
            </a:r>
          </a:p>
        </p:txBody>
      </p:sp>
      <p:cxnSp>
        <p:nvCxnSpPr>
          <p:cNvPr id="67" name="直線コネクタ 66"/>
          <p:cNvCxnSpPr>
            <a:endCxn id="68" idx="3"/>
          </p:cNvCxnSpPr>
          <p:nvPr/>
        </p:nvCxnSpPr>
        <p:spPr>
          <a:xfrm flipH="1" flipV="1">
            <a:off x="6284660" y="1122676"/>
            <a:ext cx="2204372" cy="17486"/>
          </a:xfrm>
          <a:prstGeom prst="line">
            <a:avLst/>
          </a:prstGeom>
          <a:ln w="31750" cmpd="dbl"/>
        </p:spPr>
        <p:style>
          <a:lnRef idx="1">
            <a:schemeClr val="dk1"/>
          </a:lnRef>
          <a:fillRef idx="0">
            <a:schemeClr val="dk1"/>
          </a:fillRef>
          <a:effectRef idx="0">
            <a:schemeClr val="dk1"/>
          </a:effectRef>
          <a:fontRef idx="minor">
            <a:schemeClr val="tx1"/>
          </a:fontRef>
        </p:style>
      </p:cxnSp>
      <p:sp>
        <p:nvSpPr>
          <p:cNvPr id="68" name="テキスト ボックス 67"/>
          <p:cNvSpPr txBox="1"/>
          <p:nvPr/>
        </p:nvSpPr>
        <p:spPr>
          <a:xfrm>
            <a:off x="5176664" y="984176"/>
            <a:ext cx="1107996" cy="276999"/>
          </a:xfrm>
          <a:prstGeom prst="rect">
            <a:avLst/>
          </a:prstGeom>
          <a:noFill/>
          <a:ln>
            <a:solidFill>
              <a:srgbClr val="FF0000"/>
            </a:solidFill>
          </a:ln>
        </p:spPr>
        <p:txBody>
          <a:bodyPr wrap="none" rtlCol="0">
            <a:spAutoFit/>
          </a:bodyPr>
          <a:lstStyle/>
          <a:p>
            <a:r>
              <a:rPr lang="ja-JP" altLang="en-US" sz="1200" dirty="0"/>
              <a:t>御刀媛（日向）</a:t>
            </a:r>
            <a:endParaRPr kumimoji="1" lang="ja-JP" altLang="en-US" sz="1200" dirty="0"/>
          </a:p>
        </p:txBody>
      </p:sp>
      <p:sp>
        <p:nvSpPr>
          <p:cNvPr id="69" name="テキスト ボックス 68"/>
          <p:cNvSpPr txBox="1"/>
          <p:nvPr/>
        </p:nvSpPr>
        <p:spPr>
          <a:xfrm>
            <a:off x="5536704" y="1584341"/>
            <a:ext cx="1741516" cy="553998"/>
          </a:xfrm>
          <a:prstGeom prst="rect">
            <a:avLst/>
          </a:prstGeom>
          <a:noFill/>
          <a:ln>
            <a:solidFill>
              <a:schemeClr val="tx1"/>
            </a:solidFill>
          </a:ln>
        </p:spPr>
        <p:txBody>
          <a:bodyPr wrap="square" rtlCol="0">
            <a:spAutoFit/>
          </a:bodyPr>
          <a:lstStyle/>
          <a:p>
            <a:r>
              <a:rPr lang="ja-JP" altLang="en-US" sz="1000" dirty="0"/>
              <a:t>豊国別皇子、日向国造の始祖、日向は古くから江南や朝鮮南西部との交易路を開く</a:t>
            </a:r>
            <a:endParaRPr kumimoji="1" lang="ja-JP" altLang="en-US" sz="1000" dirty="0"/>
          </a:p>
        </p:txBody>
      </p:sp>
      <p:cxnSp>
        <p:nvCxnSpPr>
          <p:cNvPr id="70" name="直線コネクタ 69"/>
          <p:cNvCxnSpPr/>
          <p:nvPr/>
        </p:nvCxnSpPr>
        <p:spPr>
          <a:xfrm flipV="1">
            <a:off x="6524030" y="2145848"/>
            <a:ext cx="0" cy="71847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a:off x="8113012" y="840160"/>
            <a:ext cx="1058403" cy="646331"/>
          </a:xfrm>
          <a:prstGeom prst="rect">
            <a:avLst/>
          </a:prstGeom>
          <a:solidFill>
            <a:schemeClr val="bg1"/>
          </a:solidFill>
          <a:ln w="38100">
            <a:solidFill>
              <a:schemeClr val="tx1"/>
            </a:solidFill>
          </a:ln>
        </p:spPr>
        <p:txBody>
          <a:bodyPr wrap="none" rtlCol="0">
            <a:spAutoFit/>
          </a:bodyPr>
          <a:lstStyle/>
          <a:p>
            <a:pPr algn="ctr"/>
            <a:r>
              <a:rPr kumimoji="1" lang="ja-JP" altLang="en-US" sz="1200" dirty="0"/>
              <a:t>ｵｵﾀﾗｼﾋｺ</a:t>
            </a:r>
            <a:endParaRPr kumimoji="1" lang="en-US" altLang="ja-JP" sz="1200" dirty="0"/>
          </a:p>
          <a:p>
            <a:pPr algn="ctr"/>
            <a:r>
              <a:rPr kumimoji="1" lang="ja-JP" altLang="en-US" sz="1200" dirty="0"/>
              <a:t>ｵｼﾛﾜｹ</a:t>
            </a:r>
            <a:endParaRPr kumimoji="1" lang="en-US" altLang="ja-JP" sz="1200" dirty="0"/>
          </a:p>
          <a:p>
            <a:pPr algn="ctr"/>
            <a:r>
              <a:rPr kumimoji="1" lang="en-US" altLang="ja-JP" sz="1200" dirty="0"/>
              <a:t>12</a:t>
            </a:r>
            <a:r>
              <a:rPr kumimoji="1" lang="ja-JP" altLang="en-US" sz="1200" dirty="0"/>
              <a:t>．景行天皇</a:t>
            </a:r>
          </a:p>
        </p:txBody>
      </p:sp>
      <p:sp>
        <p:nvSpPr>
          <p:cNvPr id="73" name="テキスト ボックス 72"/>
          <p:cNvSpPr txBox="1"/>
          <p:nvPr/>
        </p:nvSpPr>
        <p:spPr>
          <a:xfrm>
            <a:off x="7387113" y="2107953"/>
            <a:ext cx="893886" cy="461665"/>
          </a:xfrm>
          <a:prstGeom prst="rect">
            <a:avLst/>
          </a:prstGeom>
          <a:noFill/>
          <a:ln w="38100">
            <a:solidFill>
              <a:schemeClr val="tx1"/>
            </a:solidFill>
          </a:ln>
        </p:spPr>
        <p:txBody>
          <a:bodyPr wrap="square" rtlCol="0">
            <a:spAutoFit/>
          </a:bodyPr>
          <a:lstStyle/>
          <a:p>
            <a:pPr algn="ctr"/>
            <a:r>
              <a:rPr kumimoji="1" lang="ja-JP" altLang="en-US" sz="1200" dirty="0"/>
              <a:t>１４．</a:t>
            </a:r>
            <a:endParaRPr kumimoji="1" lang="en-US" altLang="ja-JP" sz="1200" dirty="0"/>
          </a:p>
          <a:p>
            <a:pPr algn="ctr"/>
            <a:r>
              <a:rPr kumimoji="1" lang="ja-JP" altLang="en-US" sz="1200" dirty="0"/>
              <a:t>仲衷天皇</a:t>
            </a:r>
          </a:p>
        </p:txBody>
      </p:sp>
      <p:sp>
        <p:nvSpPr>
          <p:cNvPr id="74" name="テキスト ボックス 73"/>
          <p:cNvSpPr txBox="1"/>
          <p:nvPr/>
        </p:nvSpPr>
        <p:spPr>
          <a:xfrm>
            <a:off x="8128561" y="2836255"/>
            <a:ext cx="1114408" cy="276999"/>
          </a:xfrm>
          <a:prstGeom prst="rect">
            <a:avLst/>
          </a:prstGeom>
          <a:noFill/>
          <a:ln w="38100">
            <a:solidFill>
              <a:schemeClr val="tx1"/>
            </a:solidFill>
          </a:ln>
        </p:spPr>
        <p:txBody>
          <a:bodyPr wrap="none" rtlCol="0">
            <a:spAutoFit/>
          </a:bodyPr>
          <a:lstStyle/>
          <a:p>
            <a:r>
              <a:rPr kumimoji="1" lang="ja-JP" altLang="en-US" sz="1200" dirty="0"/>
              <a:t>１５．応神天皇</a:t>
            </a:r>
          </a:p>
        </p:txBody>
      </p:sp>
      <p:sp>
        <p:nvSpPr>
          <p:cNvPr id="75" name="テキスト ボックス 74"/>
          <p:cNvSpPr txBox="1"/>
          <p:nvPr/>
        </p:nvSpPr>
        <p:spPr>
          <a:xfrm>
            <a:off x="8087185" y="1666236"/>
            <a:ext cx="1112805" cy="276999"/>
          </a:xfrm>
          <a:prstGeom prst="rect">
            <a:avLst/>
          </a:prstGeom>
          <a:noFill/>
          <a:ln w="38100">
            <a:solidFill>
              <a:schemeClr val="tx1"/>
            </a:solidFill>
          </a:ln>
        </p:spPr>
        <p:txBody>
          <a:bodyPr wrap="none" rtlCol="0">
            <a:spAutoFit/>
          </a:bodyPr>
          <a:lstStyle/>
          <a:p>
            <a:r>
              <a:rPr kumimoji="1" lang="ja-JP" altLang="en-US" sz="1200" dirty="0"/>
              <a:t>１３．成務天皇</a:t>
            </a:r>
          </a:p>
        </p:txBody>
      </p:sp>
      <p:cxnSp>
        <p:nvCxnSpPr>
          <p:cNvPr id="81" name="直線コネクタ 80"/>
          <p:cNvCxnSpPr>
            <a:stCxn id="72" idx="2"/>
            <a:endCxn id="75" idx="0"/>
          </p:cNvCxnSpPr>
          <p:nvPr/>
        </p:nvCxnSpPr>
        <p:spPr>
          <a:xfrm>
            <a:off x="8642214" y="1486491"/>
            <a:ext cx="1374" cy="179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8794614" y="1638891"/>
            <a:ext cx="1374" cy="179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コネクタ 82"/>
          <p:cNvCxnSpPr>
            <a:stCxn id="104" idx="1"/>
            <a:endCxn id="73" idx="3"/>
          </p:cNvCxnSpPr>
          <p:nvPr/>
        </p:nvCxnSpPr>
        <p:spPr>
          <a:xfrm flipH="1">
            <a:off x="8280999" y="2338786"/>
            <a:ext cx="8943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endCxn id="74" idx="0"/>
          </p:cNvCxnSpPr>
          <p:nvPr/>
        </p:nvCxnSpPr>
        <p:spPr>
          <a:xfrm>
            <a:off x="8685765" y="2338786"/>
            <a:ext cx="0" cy="497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74" idx="2"/>
          </p:cNvCxnSpPr>
          <p:nvPr/>
        </p:nvCxnSpPr>
        <p:spPr>
          <a:xfrm>
            <a:off x="8685765" y="3113254"/>
            <a:ext cx="20085" cy="382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9175380" y="2107953"/>
            <a:ext cx="1032655" cy="461665"/>
          </a:xfrm>
          <a:prstGeom prst="rect">
            <a:avLst/>
          </a:prstGeom>
          <a:noFill/>
          <a:ln w="38100">
            <a:solidFill>
              <a:srgbClr val="FF0000"/>
            </a:solidFill>
          </a:ln>
        </p:spPr>
        <p:txBody>
          <a:bodyPr wrap="none" rtlCol="0">
            <a:spAutoFit/>
          </a:bodyPr>
          <a:lstStyle/>
          <a:p>
            <a:pPr algn="ctr"/>
            <a:r>
              <a:rPr kumimoji="1" lang="ja-JP" altLang="en-US" sz="1200" dirty="0"/>
              <a:t>ｵｷﾅｶﾞﾀﾗｽﾋﾒ</a:t>
            </a:r>
            <a:endParaRPr kumimoji="1" lang="en-US" altLang="ja-JP" sz="1200" dirty="0"/>
          </a:p>
          <a:p>
            <a:pPr algn="ctr"/>
            <a:r>
              <a:rPr lang="ja-JP" altLang="en-US" sz="1200" dirty="0"/>
              <a:t>神功皇后</a:t>
            </a:r>
            <a:endParaRPr kumimoji="1" lang="ja-JP" altLang="en-US" sz="1200" dirty="0"/>
          </a:p>
        </p:txBody>
      </p:sp>
      <p:sp>
        <p:nvSpPr>
          <p:cNvPr id="105" name="テキスト ボックス 104"/>
          <p:cNvSpPr txBox="1"/>
          <p:nvPr/>
        </p:nvSpPr>
        <p:spPr>
          <a:xfrm>
            <a:off x="10384454" y="48072"/>
            <a:ext cx="1345240" cy="461665"/>
          </a:xfrm>
          <a:prstGeom prst="rect">
            <a:avLst/>
          </a:prstGeom>
          <a:noFill/>
          <a:ln w="38100">
            <a:solidFill>
              <a:schemeClr val="tx1"/>
            </a:solidFill>
          </a:ln>
        </p:spPr>
        <p:txBody>
          <a:bodyPr wrap="none" rtlCol="0">
            <a:spAutoFit/>
          </a:bodyPr>
          <a:lstStyle/>
          <a:p>
            <a:pPr algn="ctr"/>
            <a:r>
              <a:rPr lang="ja-JP" altLang="en-US" sz="1200" dirty="0"/>
              <a:t>ｵｵﾔﾏﾄﾈｺﾋｺｸﾆｸﾙ</a:t>
            </a:r>
            <a:endParaRPr lang="en-US" altLang="ja-JP" sz="1200" dirty="0"/>
          </a:p>
          <a:p>
            <a:pPr algn="ctr"/>
            <a:r>
              <a:rPr lang="ja-JP" altLang="en-US" sz="1200" dirty="0"/>
              <a:t>孝元天皇</a:t>
            </a:r>
            <a:endParaRPr kumimoji="1" lang="ja-JP" altLang="en-US" sz="1200" dirty="0"/>
          </a:p>
        </p:txBody>
      </p:sp>
      <p:cxnSp>
        <p:nvCxnSpPr>
          <p:cNvPr id="106" name="直線コネクタ 105"/>
          <p:cNvCxnSpPr/>
          <p:nvPr/>
        </p:nvCxnSpPr>
        <p:spPr>
          <a:xfrm>
            <a:off x="10983257" y="532510"/>
            <a:ext cx="0" cy="161333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10416479" y="1200679"/>
            <a:ext cx="1210588" cy="246221"/>
          </a:xfrm>
          <a:prstGeom prst="rect">
            <a:avLst/>
          </a:prstGeom>
          <a:solidFill>
            <a:schemeClr val="bg1"/>
          </a:solidFill>
          <a:ln>
            <a:solidFill>
              <a:schemeClr val="tx1"/>
            </a:solidFill>
          </a:ln>
        </p:spPr>
        <p:txBody>
          <a:bodyPr wrap="none" rtlCol="0">
            <a:spAutoFit/>
          </a:bodyPr>
          <a:lstStyle/>
          <a:p>
            <a:pPr algn="ctr"/>
            <a:r>
              <a:rPr lang="zh-TW" altLang="en-US" sz="1000" dirty="0"/>
              <a:t>屋主忍男武雄心命</a:t>
            </a:r>
            <a:endParaRPr kumimoji="1" lang="en-US" altLang="ja-JP" sz="1000" dirty="0"/>
          </a:p>
        </p:txBody>
      </p:sp>
      <p:sp>
        <p:nvSpPr>
          <p:cNvPr id="108" name="テキスト ボックス 107"/>
          <p:cNvSpPr txBox="1"/>
          <p:nvPr/>
        </p:nvSpPr>
        <p:spPr>
          <a:xfrm>
            <a:off x="10536519" y="2100607"/>
            <a:ext cx="912891" cy="246221"/>
          </a:xfrm>
          <a:prstGeom prst="rect">
            <a:avLst/>
          </a:prstGeom>
          <a:solidFill>
            <a:schemeClr val="bg1"/>
          </a:solidFill>
          <a:ln>
            <a:solidFill>
              <a:schemeClr val="tx1"/>
            </a:solidFill>
          </a:ln>
        </p:spPr>
        <p:txBody>
          <a:bodyPr wrap="square" rtlCol="0">
            <a:spAutoFit/>
          </a:bodyPr>
          <a:lstStyle/>
          <a:p>
            <a:r>
              <a:rPr lang="ja-JP" altLang="en-US" sz="1000" dirty="0"/>
              <a:t>武内宿禰</a:t>
            </a:r>
            <a:endParaRPr kumimoji="1" lang="ja-JP" altLang="en-US" sz="1000" dirty="0"/>
          </a:p>
        </p:txBody>
      </p:sp>
      <p:cxnSp>
        <p:nvCxnSpPr>
          <p:cNvPr id="109" name="直線コネクタ 108"/>
          <p:cNvCxnSpPr/>
          <p:nvPr/>
        </p:nvCxnSpPr>
        <p:spPr>
          <a:xfrm flipH="1" flipV="1">
            <a:off x="11661545" y="2233578"/>
            <a:ext cx="14145" cy="588912"/>
          </a:xfrm>
          <a:prstGeom prst="line">
            <a:avLst/>
          </a:prstGeom>
        </p:spPr>
        <p:style>
          <a:lnRef idx="1">
            <a:schemeClr val="dk1"/>
          </a:lnRef>
          <a:fillRef idx="0">
            <a:schemeClr val="dk1"/>
          </a:fillRef>
          <a:effectRef idx="0">
            <a:schemeClr val="dk1"/>
          </a:effectRef>
          <a:fontRef idx="minor">
            <a:schemeClr val="tx1"/>
          </a:fontRef>
        </p:style>
      </p:cxnSp>
      <p:cxnSp>
        <p:nvCxnSpPr>
          <p:cNvPr id="110" name="直線コネクタ 109"/>
          <p:cNvCxnSpPr>
            <a:stCxn id="108" idx="3"/>
            <a:endCxn id="111" idx="1"/>
          </p:cNvCxnSpPr>
          <p:nvPr/>
        </p:nvCxnSpPr>
        <p:spPr>
          <a:xfrm>
            <a:off x="11449410" y="2223718"/>
            <a:ext cx="449952" cy="9859"/>
          </a:xfrm>
          <a:prstGeom prst="line">
            <a:avLst/>
          </a:prstGeom>
          <a:ln w="31750" cmpd="dbl"/>
        </p:spPr>
        <p:style>
          <a:lnRef idx="1">
            <a:schemeClr val="dk1"/>
          </a:lnRef>
          <a:fillRef idx="0">
            <a:schemeClr val="dk1"/>
          </a:fillRef>
          <a:effectRef idx="0">
            <a:schemeClr val="dk1"/>
          </a:effectRef>
          <a:fontRef idx="minor">
            <a:schemeClr val="tx1"/>
          </a:fontRef>
        </p:style>
      </p:cxnSp>
      <p:sp>
        <p:nvSpPr>
          <p:cNvPr id="111" name="テキスト ボックス 110"/>
          <p:cNvSpPr txBox="1"/>
          <p:nvPr/>
        </p:nvSpPr>
        <p:spPr>
          <a:xfrm>
            <a:off x="11899362" y="1879634"/>
            <a:ext cx="862824" cy="707886"/>
          </a:xfrm>
          <a:prstGeom prst="rect">
            <a:avLst/>
          </a:prstGeom>
          <a:noFill/>
          <a:ln>
            <a:solidFill>
              <a:srgbClr val="FF0000"/>
            </a:solidFill>
          </a:ln>
        </p:spPr>
        <p:txBody>
          <a:bodyPr wrap="square" rtlCol="0">
            <a:spAutoFit/>
          </a:bodyPr>
          <a:lstStyle/>
          <a:p>
            <a:pPr algn="ctr"/>
            <a:r>
              <a:rPr lang="zh-CN" altLang="en-US" sz="1000" dirty="0"/>
              <a:t>葛城国</a:t>
            </a:r>
            <a:endParaRPr lang="en-US" altLang="zh-CN" sz="1000" dirty="0"/>
          </a:p>
          <a:p>
            <a:pPr algn="ctr"/>
            <a:r>
              <a:rPr lang="zh-CN" altLang="en-US" sz="1000" dirty="0"/>
              <a:t>造荒田彦女葛</a:t>
            </a:r>
            <a:endParaRPr lang="en-US" altLang="zh-CN" sz="1000" dirty="0"/>
          </a:p>
          <a:p>
            <a:pPr algn="ctr"/>
            <a:r>
              <a:rPr lang="zh-CN" altLang="en-US" sz="1000" dirty="0"/>
              <a:t>比賣</a:t>
            </a:r>
            <a:endParaRPr kumimoji="1" lang="ja-JP" altLang="en-US" sz="1000" dirty="0"/>
          </a:p>
        </p:txBody>
      </p:sp>
      <p:sp>
        <p:nvSpPr>
          <p:cNvPr id="112" name="テキスト ボックス 111"/>
          <p:cNvSpPr txBox="1"/>
          <p:nvPr/>
        </p:nvSpPr>
        <p:spPr>
          <a:xfrm>
            <a:off x="10614963" y="2841575"/>
            <a:ext cx="1739087" cy="400110"/>
          </a:xfrm>
          <a:prstGeom prst="rect">
            <a:avLst/>
          </a:prstGeom>
          <a:noFill/>
          <a:ln>
            <a:solidFill>
              <a:schemeClr val="tx1"/>
            </a:solidFill>
          </a:ln>
        </p:spPr>
        <p:txBody>
          <a:bodyPr wrap="square" rtlCol="0">
            <a:spAutoFit/>
          </a:bodyPr>
          <a:lstStyle/>
          <a:p>
            <a:pPr algn="ctr"/>
            <a:r>
              <a:rPr lang="ja-JP" altLang="en-US" sz="1000" dirty="0"/>
              <a:t>襲津彦（</a:t>
            </a:r>
            <a:r>
              <a:rPr lang="en-US" altLang="ja-JP" sz="1000" dirty="0"/>
              <a:t>『</a:t>
            </a:r>
            <a:r>
              <a:rPr lang="ja-JP" altLang="en-US" sz="1000" dirty="0"/>
              <a:t>百済記</a:t>
            </a:r>
            <a:r>
              <a:rPr lang="en-US" altLang="ja-JP" sz="1000" dirty="0"/>
              <a:t>』</a:t>
            </a:r>
            <a:r>
              <a:rPr lang="ja-JP" altLang="en-US" sz="1000" dirty="0"/>
              <a:t>が伝える、沙至比跪（さちひこ）</a:t>
            </a:r>
            <a:endParaRPr kumimoji="1" lang="ja-JP" altLang="en-US" sz="1000" dirty="0"/>
          </a:p>
        </p:txBody>
      </p:sp>
      <p:sp>
        <p:nvSpPr>
          <p:cNvPr id="113" name="テキスト ボックス 112"/>
          <p:cNvSpPr txBox="1"/>
          <p:nvPr/>
        </p:nvSpPr>
        <p:spPr>
          <a:xfrm>
            <a:off x="11107661" y="3579938"/>
            <a:ext cx="697627" cy="246221"/>
          </a:xfrm>
          <a:prstGeom prst="rect">
            <a:avLst/>
          </a:prstGeom>
          <a:noFill/>
          <a:ln>
            <a:solidFill>
              <a:schemeClr val="tx1"/>
            </a:solidFill>
          </a:ln>
        </p:spPr>
        <p:txBody>
          <a:bodyPr wrap="none" rtlCol="0">
            <a:spAutoFit/>
          </a:bodyPr>
          <a:lstStyle/>
          <a:p>
            <a:pPr algn="ctr"/>
            <a:r>
              <a:rPr lang="ja-JP" altLang="en-US" sz="1000" dirty="0"/>
              <a:t>玉田宿禰</a:t>
            </a:r>
            <a:endParaRPr kumimoji="1" lang="ja-JP" altLang="en-US" sz="1000" dirty="0"/>
          </a:p>
        </p:txBody>
      </p:sp>
      <p:cxnSp>
        <p:nvCxnSpPr>
          <p:cNvPr id="114" name="直線コネクタ 113"/>
          <p:cNvCxnSpPr>
            <a:endCxn id="113" idx="2"/>
          </p:cNvCxnSpPr>
          <p:nvPr/>
        </p:nvCxnSpPr>
        <p:spPr>
          <a:xfrm flipH="1" flipV="1">
            <a:off x="11456475" y="3826159"/>
            <a:ext cx="13206" cy="218934"/>
          </a:xfrm>
          <a:prstGeom prst="line">
            <a:avLst/>
          </a:prstGeom>
        </p:spPr>
        <p:style>
          <a:lnRef idx="1">
            <a:schemeClr val="dk1"/>
          </a:lnRef>
          <a:fillRef idx="0">
            <a:schemeClr val="dk1"/>
          </a:fillRef>
          <a:effectRef idx="0">
            <a:schemeClr val="dk1"/>
          </a:effectRef>
          <a:fontRef idx="minor">
            <a:schemeClr val="tx1"/>
          </a:fontRef>
        </p:style>
      </p:cxnSp>
      <p:sp>
        <p:nvSpPr>
          <p:cNvPr id="115" name="テキスト ボックス 114"/>
          <p:cNvSpPr txBox="1"/>
          <p:nvPr/>
        </p:nvSpPr>
        <p:spPr>
          <a:xfrm>
            <a:off x="11136556" y="4045091"/>
            <a:ext cx="569387" cy="246221"/>
          </a:xfrm>
          <a:prstGeom prst="rect">
            <a:avLst/>
          </a:prstGeom>
          <a:noFill/>
          <a:ln>
            <a:solidFill>
              <a:schemeClr val="tx1"/>
            </a:solidFill>
          </a:ln>
        </p:spPr>
        <p:txBody>
          <a:bodyPr wrap="none" rtlCol="0">
            <a:spAutoFit/>
          </a:bodyPr>
          <a:lstStyle/>
          <a:p>
            <a:pPr algn="ctr"/>
            <a:r>
              <a:rPr lang="ja-JP" altLang="en-US" sz="1000" dirty="0"/>
              <a:t>円大臣</a:t>
            </a:r>
            <a:endParaRPr kumimoji="1" lang="ja-JP" altLang="en-US" sz="1000" dirty="0"/>
          </a:p>
        </p:txBody>
      </p:sp>
      <p:cxnSp>
        <p:nvCxnSpPr>
          <p:cNvPr id="117" name="直線コネクタ 116"/>
          <p:cNvCxnSpPr/>
          <p:nvPr/>
        </p:nvCxnSpPr>
        <p:spPr>
          <a:xfrm flipV="1">
            <a:off x="10648692" y="3435336"/>
            <a:ext cx="723967" cy="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11021773" y="3255444"/>
            <a:ext cx="0" cy="179892"/>
          </a:xfrm>
          <a:prstGeom prst="line">
            <a:avLst/>
          </a:prstGeom>
        </p:spPr>
        <p:style>
          <a:lnRef idx="1">
            <a:schemeClr val="dk1"/>
          </a:lnRef>
          <a:fillRef idx="0">
            <a:schemeClr val="dk1"/>
          </a:fillRef>
          <a:effectRef idx="0">
            <a:schemeClr val="dk1"/>
          </a:effectRef>
          <a:fontRef idx="minor">
            <a:schemeClr val="tx1"/>
          </a:fontRef>
        </p:style>
      </p:cxnSp>
      <p:sp>
        <p:nvSpPr>
          <p:cNvPr id="119" name="テキスト ボックス 118"/>
          <p:cNvSpPr txBox="1"/>
          <p:nvPr/>
        </p:nvSpPr>
        <p:spPr>
          <a:xfrm>
            <a:off x="10330270" y="3556580"/>
            <a:ext cx="569387" cy="246221"/>
          </a:xfrm>
          <a:prstGeom prst="rect">
            <a:avLst/>
          </a:prstGeom>
          <a:noFill/>
          <a:ln w="12700">
            <a:solidFill>
              <a:srgbClr val="FF0000"/>
            </a:solidFill>
          </a:ln>
        </p:spPr>
        <p:txBody>
          <a:bodyPr wrap="none" rtlCol="0">
            <a:spAutoFit/>
          </a:bodyPr>
          <a:lstStyle/>
          <a:p>
            <a:r>
              <a:rPr lang="ja-JP" altLang="en-US" sz="1000" dirty="0"/>
              <a:t>磐之姫</a:t>
            </a:r>
            <a:endParaRPr kumimoji="1" lang="ja-JP" altLang="en-US" sz="1000" dirty="0"/>
          </a:p>
        </p:txBody>
      </p:sp>
      <p:cxnSp>
        <p:nvCxnSpPr>
          <p:cNvPr id="154" name="直線コネクタ 153"/>
          <p:cNvCxnSpPr/>
          <p:nvPr/>
        </p:nvCxnSpPr>
        <p:spPr>
          <a:xfrm flipV="1">
            <a:off x="10648692" y="3442174"/>
            <a:ext cx="0" cy="91464"/>
          </a:xfrm>
          <a:prstGeom prst="line">
            <a:avLst/>
          </a:prstGeom>
        </p:spPr>
        <p:style>
          <a:lnRef idx="1">
            <a:schemeClr val="dk1"/>
          </a:lnRef>
          <a:fillRef idx="0">
            <a:schemeClr val="dk1"/>
          </a:fillRef>
          <a:effectRef idx="0">
            <a:schemeClr val="dk1"/>
          </a:effectRef>
          <a:fontRef idx="minor">
            <a:schemeClr val="tx1"/>
          </a:fontRef>
        </p:style>
      </p:cxnSp>
      <p:cxnSp>
        <p:nvCxnSpPr>
          <p:cNvPr id="155" name="直線コネクタ 154"/>
          <p:cNvCxnSpPr/>
          <p:nvPr/>
        </p:nvCxnSpPr>
        <p:spPr>
          <a:xfrm flipV="1">
            <a:off x="11387401" y="3442174"/>
            <a:ext cx="0" cy="137764"/>
          </a:xfrm>
          <a:prstGeom prst="line">
            <a:avLst/>
          </a:prstGeom>
        </p:spPr>
        <p:style>
          <a:lnRef idx="1">
            <a:schemeClr val="dk1"/>
          </a:lnRef>
          <a:fillRef idx="0">
            <a:schemeClr val="dk1"/>
          </a:fillRef>
          <a:effectRef idx="0">
            <a:schemeClr val="dk1"/>
          </a:effectRef>
          <a:fontRef idx="minor">
            <a:schemeClr val="tx1"/>
          </a:fontRef>
        </p:style>
      </p:cxnSp>
      <p:cxnSp>
        <p:nvCxnSpPr>
          <p:cNvPr id="159" name="直線コネクタ 158"/>
          <p:cNvCxnSpPr>
            <a:stCxn id="62" idx="3"/>
            <a:endCxn id="119" idx="1"/>
          </p:cNvCxnSpPr>
          <p:nvPr/>
        </p:nvCxnSpPr>
        <p:spPr>
          <a:xfrm>
            <a:off x="9161840" y="3661920"/>
            <a:ext cx="1168430" cy="17771"/>
          </a:xfrm>
          <a:prstGeom prst="line">
            <a:avLst/>
          </a:prstGeom>
          <a:ln w="31750" cmpd="dbl"/>
        </p:spPr>
        <p:style>
          <a:lnRef idx="1">
            <a:schemeClr val="dk1"/>
          </a:lnRef>
          <a:fillRef idx="0">
            <a:schemeClr val="dk1"/>
          </a:fillRef>
          <a:effectRef idx="0">
            <a:schemeClr val="dk1"/>
          </a:effectRef>
          <a:fontRef idx="minor">
            <a:schemeClr val="tx1"/>
          </a:fontRef>
        </p:style>
      </p:cxnSp>
      <p:sp>
        <p:nvSpPr>
          <p:cNvPr id="166" name="テキスト ボックス 165"/>
          <p:cNvSpPr txBox="1"/>
          <p:nvPr/>
        </p:nvSpPr>
        <p:spPr>
          <a:xfrm>
            <a:off x="7502962" y="4182145"/>
            <a:ext cx="948587" cy="461665"/>
          </a:xfrm>
          <a:prstGeom prst="rect">
            <a:avLst/>
          </a:prstGeom>
          <a:noFill/>
          <a:ln w="38100">
            <a:solidFill>
              <a:schemeClr val="tx1"/>
            </a:solidFill>
          </a:ln>
        </p:spPr>
        <p:txBody>
          <a:bodyPr wrap="square" rtlCol="0">
            <a:spAutoFit/>
          </a:bodyPr>
          <a:lstStyle/>
          <a:p>
            <a:r>
              <a:rPr kumimoji="1" lang="ja-JP" altLang="en-US" sz="1200" dirty="0"/>
              <a:t>１９．允恭天皇</a:t>
            </a:r>
            <a:r>
              <a:rPr kumimoji="1" lang="en-US" altLang="ja-JP" sz="1200" b="1" dirty="0">
                <a:solidFill>
                  <a:srgbClr val="FF0000"/>
                </a:solidFill>
              </a:rPr>
              <a:t>(</a:t>
            </a:r>
            <a:r>
              <a:rPr lang="ja-JP" altLang="en-US" sz="1200" b="1" dirty="0">
                <a:solidFill>
                  <a:srgbClr val="FF0000"/>
                </a:solidFill>
              </a:rPr>
              <a:t>済）</a:t>
            </a:r>
            <a:endParaRPr kumimoji="1" lang="ja-JP" altLang="en-US" sz="1200" b="1" dirty="0">
              <a:solidFill>
                <a:srgbClr val="FF0000"/>
              </a:solidFill>
            </a:endParaRPr>
          </a:p>
        </p:txBody>
      </p:sp>
      <p:sp>
        <p:nvSpPr>
          <p:cNvPr id="167" name="テキスト ボックス 166"/>
          <p:cNvSpPr txBox="1"/>
          <p:nvPr/>
        </p:nvSpPr>
        <p:spPr>
          <a:xfrm>
            <a:off x="8963873" y="4402671"/>
            <a:ext cx="1420581" cy="276999"/>
          </a:xfrm>
          <a:prstGeom prst="rect">
            <a:avLst/>
          </a:prstGeom>
          <a:noFill/>
          <a:ln w="38100">
            <a:solidFill>
              <a:schemeClr val="tx1"/>
            </a:solidFill>
          </a:ln>
        </p:spPr>
        <p:txBody>
          <a:bodyPr wrap="none" rtlCol="0">
            <a:spAutoFit/>
          </a:bodyPr>
          <a:lstStyle/>
          <a:p>
            <a:r>
              <a:rPr kumimoji="1" lang="en-US" altLang="ja-JP" sz="1200" dirty="0"/>
              <a:t>18</a:t>
            </a:r>
            <a:r>
              <a:rPr kumimoji="1" lang="ja-JP" altLang="en-US" sz="1200" dirty="0"/>
              <a:t>．反正天皇</a:t>
            </a:r>
            <a:r>
              <a:rPr kumimoji="1" lang="ja-JP" altLang="en-US" sz="1200" b="1" dirty="0">
                <a:solidFill>
                  <a:srgbClr val="FF0000"/>
                </a:solidFill>
              </a:rPr>
              <a:t>（珍）</a:t>
            </a:r>
          </a:p>
        </p:txBody>
      </p:sp>
      <p:sp>
        <p:nvSpPr>
          <p:cNvPr id="168" name="テキスト ボックス 167"/>
          <p:cNvSpPr txBox="1"/>
          <p:nvPr/>
        </p:nvSpPr>
        <p:spPr>
          <a:xfrm>
            <a:off x="9601192" y="4783283"/>
            <a:ext cx="1420581" cy="276999"/>
          </a:xfrm>
          <a:prstGeom prst="rect">
            <a:avLst/>
          </a:prstGeom>
          <a:noFill/>
          <a:ln w="38100">
            <a:solidFill>
              <a:schemeClr val="tx1"/>
            </a:solidFill>
          </a:ln>
        </p:spPr>
        <p:txBody>
          <a:bodyPr wrap="none" rtlCol="0">
            <a:spAutoFit/>
          </a:bodyPr>
          <a:lstStyle/>
          <a:p>
            <a:r>
              <a:rPr kumimoji="1" lang="ja-JP" altLang="en-US" sz="1200" dirty="0"/>
              <a:t>１７．履中天皇</a:t>
            </a:r>
            <a:r>
              <a:rPr kumimoji="1" lang="ja-JP" altLang="en-US" sz="1200" b="1" dirty="0">
                <a:solidFill>
                  <a:srgbClr val="FF0000"/>
                </a:solidFill>
              </a:rPr>
              <a:t>（讃）</a:t>
            </a:r>
          </a:p>
        </p:txBody>
      </p:sp>
      <p:cxnSp>
        <p:nvCxnSpPr>
          <p:cNvPr id="169" name="直線コネクタ 168"/>
          <p:cNvCxnSpPr/>
          <p:nvPr/>
        </p:nvCxnSpPr>
        <p:spPr>
          <a:xfrm flipH="1" flipV="1">
            <a:off x="9701163" y="3685626"/>
            <a:ext cx="5364" cy="294568"/>
          </a:xfrm>
          <a:prstGeom prst="line">
            <a:avLst/>
          </a:prstGeom>
        </p:spPr>
        <p:style>
          <a:lnRef idx="1">
            <a:schemeClr val="dk1"/>
          </a:lnRef>
          <a:fillRef idx="0">
            <a:schemeClr val="dk1"/>
          </a:fillRef>
          <a:effectRef idx="0">
            <a:schemeClr val="dk1"/>
          </a:effectRef>
          <a:fontRef idx="minor">
            <a:schemeClr val="tx1"/>
          </a:fontRef>
        </p:style>
      </p:cxnSp>
      <p:sp>
        <p:nvSpPr>
          <p:cNvPr id="170" name="テキスト ボックス 169"/>
          <p:cNvSpPr txBox="1"/>
          <p:nvPr/>
        </p:nvSpPr>
        <p:spPr>
          <a:xfrm>
            <a:off x="10867251" y="5704301"/>
            <a:ext cx="954107" cy="246221"/>
          </a:xfrm>
          <a:prstGeom prst="rect">
            <a:avLst/>
          </a:prstGeom>
          <a:noFill/>
          <a:ln w="12700">
            <a:solidFill>
              <a:schemeClr val="tx1"/>
            </a:solidFill>
          </a:ln>
        </p:spPr>
        <p:txBody>
          <a:bodyPr wrap="none" rtlCol="0">
            <a:spAutoFit/>
          </a:bodyPr>
          <a:lstStyle/>
          <a:p>
            <a:r>
              <a:rPr kumimoji="1" lang="ja-JP" altLang="en-US" sz="1000" dirty="0"/>
              <a:t>市辺押磐皇子</a:t>
            </a:r>
          </a:p>
        </p:txBody>
      </p:sp>
      <p:cxnSp>
        <p:nvCxnSpPr>
          <p:cNvPr id="171" name="直線コネクタ 170"/>
          <p:cNvCxnSpPr/>
          <p:nvPr/>
        </p:nvCxnSpPr>
        <p:spPr>
          <a:xfrm flipH="1" flipV="1">
            <a:off x="10612404" y="5842801"/>
            <a:ext cx="45221" cy="1357466"/>
          </a:xfrm>
          <a:prstGeom prst="line">
            <a:avLst/>
          </a:prstGeom>
        </p:spPr>
        <p:style>
          <a:lnRef idx="1">
            <a:schemeClr val="dk1"/>
          </a:lnRef>
          <a:fillRef idx="0">
            <a:schemeClr val="dk1"/>
          </a:fillRef>
          <a:effectRef idx="0">
            <a:schemeClr val="dk1"/>
          </a:effectRef>
          <a:fontRef idx="minor">
            <a:schemeClr val="tx1"/>
          </a:fontRef>
        </p:style>
      </p:cxnSp>
      <p:sp>
        <p:nvSpPr>
          <p:cNvPr id="172" name="テキスト ボックス 171"/>
          <p:cNvSpPr txBox="1"/>
          <p:nvPr/>
        </p:nvSpPr>
        <p:spPr>
          <a:xfrm>
            <a:off x="9182762" y="6534589"/>
            <a:ext cx="1112805" cy="276999"/>
          </a:xfrm>
          <a:prstGeom prst="rect">
            <a:avLst/>
          </a:prstGeom>
          <a:noFill/>
          <a:ln w="38100">
            <a:solidFill>
              <a:schemeClr val="tx1"/>
            </a:solidFill>
          </a:ln>
        </p:spPr>
        <p:txBody>
          <a:bodyPr wrap="none" rtlCol="0">
            <a:spAutoFit/>
          </a:bodyPr>
          <a:lstStyle/>
          <a:p>
            <a:r>
              <a:rPr kumimoji="1" lang="ja-JP" altLang="en-US" sz="1200" dirty="0"/>
              <a:t>２３．顕宗天皇</a:t>
            </a:r>
          </a:p>
        </p:txBody>
      </p:sp>
      <p:sp>
        <p:nvSpPr>
          <p:cNvPr id="173" name="テキスト ボックス 172"/>
          <p:cNvSpPr txBox="1"/>
          <p:nvPr/>
        </p:nvSpPr>
        <p:spPr>
          <a:xfrm>
            <a:off x="10078611" y="7232831"/>
            <a:ext cx="1112805" cy="276999"/>
          </a:xfrm>
          <a:prstGeom prst="rect">
            <a:avLst/>
          </a:prstGeom>
          <a:noFill/>
          <a:ln w="38100">
            <a:solidFill>
              <a:schemeClr val="tx1"/>
            </a:solidFill>
          </a:ln>
        </p:spPr>
        <p:txBody>
          <a:bodyPr wrap="none" rtlCol="0">
            <a:spAutoFit/>
          </a:bodyPr>
          <a:lstStyle/>
          <a:p>
            <a:r>
              <a:rPr kumimoji="1" lang="ja-JP" altLang="en-US" sz="1200" dirty="0"/>
              <a:t>２４．仁賢天皇</a:t>
            </a:r>
          </a:p>
        </p:txBody>
      </p:sp>
      <p:sp>
        <p:nvSpPr>
          <p:cNvPr id="174" name="テキスト ボックス 173"/>
          <p:cNvSpPr txBox="1"/>
          <p:nvPr/>
        </p:nvSpPr>
        <p:spPr>
          <a:xfrm>
            <a:off x="11248611" y="6615755"/>
            <a:ext cx="825867" cy="246221"/>
          </a:xfrm>
          <a:prstGeom prst="rect">
            <a:avLst/>
          </a:prstGeom>
          <a:noFill/>
          <a:ln w="12700">
            <a:solidFill>
              <a:srgbClr val="FF0000"/>
            </a:solidFill>
          </a:ln>
        </p:spPr>
        <p:txBody>
          <a:bodyPr wrap="none" rtlCol="0">
            <a:spAutoFit/>
          </a:bodyPr>
          <a:lstStyle/>
          <a:p>
            <a:r>
              <a:rPr kumimoji="1" lang="ja-JP" altLang="en-US" sz="1000" dirty="0"/>
              <a:t>飯富青皇女</a:t>
            </a:r>
          </a:p>
        </p:txBody>
      </p:sp>
      <p:cxnSp>
        <p:nvCxnSpPr>
          <p:cNvPr id="175" name="直線コネクタ 174"/>
          <p:cNvCxnSpPr/>
          <p:nvPr/>
        </p:nvCxnSpPr>
        <p:spPr>
          <a:xfrm flipV="1">
            <a:off x="9669596" y="6243566"/>
            <a:ext cx="0" cy="264629"/>
          </a:xfrm>
          <a:prstGeom prst="line">
            <a:avLst/>
          </a:prstGeom>
        </p:spPr>
        <p:style>
          <a:lnRef idx="1">
            <a:schemeClr val="dk1"/>
          </a:lnRef>
          <a:fillRef idx="0">
            <a:schemeClr val="dk1"/>
          </a:fillRef>
          <a:effectRef idx="0">
            <a:schemeClr val="dk1"/>
          </a:effectRef>
          <a:fontRef idx="minor">
            <a:schemeClr val="tx1"/>
          </a:fontRef>
        </p:style>
      </p:cxnSp>
      <p:cxnSp>
        <p:nvCxnSpPr>
          <p:cNvPr id="176" name="直線コネクタ 175"/>
          <p:cNvCxnSpPr/>
          <p:nvPr/>
        </p:nvCxnSpPr>
        <p:spPr>
          <a:xfrm>
            <a:off x="9674163" y="6243566"/>
            <a:ext cx="1987382" cy="34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5169774" y="6038736"/>
            <a:ext cx="517835" cy="1015663"/>
          </a:xfrm>
          <a:prstGeom prst="rect">
            <a:avLst/>
          </a:prstGeom>
          <a:noFill/>
          <a:ln w="38100">
            <a:solidFill>
              <a:schemeClr val="tx1"/>
            </a:solidFill>
          </a:ln>
        </p:spPr>
        <p:txBody>
          <a:bodyPr wrap="square" rtlCol="0">
            <a:spAutoFit/>
          </a:bodyPr>
          <a:lstStyle/>
          <a:p>
            <a:r>
              <a:rPr lang="ja-JP" altLang="en-US" sz="1200" dirty="0"/>
              <a:t>２１．</a:t>
            </a:r>
          </a:p>
          <a:p>
            <a:r>
              <a:rPr lang="ja-JP" altLang="en-US" sz="1200" dirty="0"/>
              <a:t>雄略天皇</a:t>
            </a:r>
            <a:endParaRPr lang="en-US" altLang="ja-JP" sz="1200" dirty="0"/>
          </a:p>
          <a:p>
            <a:endParaRPr kumimoji="1" lang="en-US" altLang="ja-JP" sz="1200" dirty="0"/>
          </a:p>
          <a:p>
            <a:r>
              <a:rPr kumimoji="1" lang="ja-JP" altLang="en-US" sz="1200" b="1" dirty="0">
                <a:solidFill>
                  <a:srgbClr val="FF0000"/>
                </a:solidFill>
              </a:rPr>
              <a:t>（武）</a:t>
            </a:r>
          </a:p>
        </p:txBody>
      </p:sp>
      <p:sp>
        <p:nvSpPr>
          <p:cNvPr id="178" name="テキスト ボックス 177"/>
          <p:cNvSpPr txBox="1"/>
          <p:nvPr/>
        </p:nvSpPr>
        <p:spPr>
          <a:xfrm>
            <a:off x="7741259" y="6043179"/>
            <a:ext cx="1420581" cy="276999"/>
          </a:xfrm>
          <a:prstGeom prst="rect">
            <a:avLst/>
          </a:prstGeom>
          <a:noFill/>
          <a:ln w="38100">
            <a:solidFill>
              <a:schemeClr val="tx1"/>
            </a:solidFill>
          </a:ln>
        </p:spPr>
        <p:txBody>
          <a:bodyPr wrap="none" rtlCol="0">
            <a:spAutoFit/>
          </a:bodyPr>
          <a:lstStyle/>
          <a:p>
            <a:r>
              <a:rPr kumimoji="1" lang="en-US" altLang="ja-JP" sz="1200" dirty="0"/>
              <a:t>20</a:t>
            </a:r>
            <a:r>
              <a:rPr kumimoji="1" lang="ja-JP" altLang="en-US" sz="1200" dirty="0"/>
              <a:t>．安康天皇</a:t>
            </a:r>
            <a:r>
              <a:rPr kumimoji="1" lang="ja-JP" altLang="en-US" sz="1200" b="1" dirty="0">
                <a:solidFill>
                  <a:srgbClr val="FF0000"/>
                </a:solidFill>
              </a:rPr>
              <a:t>（興）</a:t>
            </a:r>
          </a:p>
        </p:txBody>
      </p:sp>
      <p:sp>
        <p:nvSpPr>
          <p:cNvPr id="179" name="テキスト ボックス 178"/>
          <p:cNvSpPr txBox="1"/>
          <p:nvPr/>
        </p:nvSpPr>
        <p:spPr>
          <a:xfrm>
            <a:off x="8849072" y="8111678"/>
            <a:ext cx="1112805" cy="276999"/>
          </a:xfrm>
          <a:prstGeom prst="rect">
            <a:avLst/>
          </a:prstGeom>
          <a:noFill/>
          <a:ln w="38100">
            <a:solidFill>
              <a:schemeClr val="tx1"/>
            </a:solidFill>
          </a:ln>
        </p:spPr>
        <p:txBody>
          <a:bodyPr wrap="none" rtlCol="0">
            <a:spAutoFit/>
          </a:bodyPr>
          <a:lstStyle/>
          <a:p>
            <a:r>
              <a:rPr kumimoji="1" lang="ja-JP" altLang="en-US" sz="1200" dirty="0"/>
              <a:t>２５．武烈天皇</a:t>
            </a:r>
          </a:p>
        </p:txBody>
      </p:sp>
      <p:cxnSp>
        <p:nvCxnSpPr>
          <p:cNvPr id="180" name="直線コネクタ 179"/>
          <p:cNvCxnSpPr/>
          <p:nvPr/>
        </p:nvCxnSpPr>
        <p:spPr>
          <a:xfrm>
            <a:off x="7654436" y="3971542"/>
            <a:ext cx="2980579" cy="24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flipH="1" flipV="1">
            <a:off x="7624936" y="3971542"/>
            <a:ext cx="3413" cy="244376"/>
          </a:xfrm>
          <a:prstGeom prst="line">
            <a:avLst/>
          </a:prstGeom>
        </p:spPr>
        <p:style>
          <a:lnRef idx="1">
            <a:schemeClr val="dk1"/>
          </a:lnRef>
          <a:fillRef idx="0">
            <a:schemeClr val="dk1"/>
          </a:fillRef>
          <a:effectRef idx="0">
            <a:schemeClr val="dk1"/>
          </a:effectRef>
          <a:fontRef idx="minor">
            <a:schemeClr val="tx1"/>
          </a:fontRef>
        </p:style>
      </p:cxnSp>
      <p:cxnSp>
        <p:nvCxnSpPr>
          <p:cNvPr id="182" name="直線コネクタ 181"/>
          <p:cNvCxnSpPr/>
          <p:nvPr/>
        </p:nvCxnSpPr>
        <p:spPr>
          <a:xfrm flipV="1">
            <a:off x="5212668" y="5884643"/>
            <a:ext cx="2950096" cy="30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flipH="1" flipV="1">
            <a:off x="8160642" y="5884644"/>
            <a:ext cx="2122" cy="154092"/>
          </a:xfrm>
          <a:prstGeom prst="line">
            <a:avLst/>
          </a:prstGeom>
        </p:spPr>
        <p:style>
          <a:lnRef idx="1">
            <a:schemeClr val="dk1"/>
          </a:lnRef>
          <a:fillRef idx="0">
            <a:schemeClr val="dk1"/>
          </a:fillRef>
          <a:effectRef idx="0">
            <a:schemeClr val="dk1"/>
          </a:effectRef>
          <a:fontRef idx="minor">
            <a:schemeClr val="tx1"/>
          </a:fontRef>
        </p:style>
      </p:cxnSp>
      <p:sp>
        <p:nvSpPr>
          <p:cNvPr id="184" name="テキスト ボックス 183"/>
          <p:cNvSpPr txBox="1"/>
          <p:nvPr/>
        </p:nvSpPr>
        <p:spPr>
          <a:xfrm>
            <a:off x="6060478" y="7101552"/>
            <a:ext cx="451090" cy="1015663"/>
          </a:xfrm>
          <a:prstGeom prst="rect">
            <a:avLst/>
          </a:prstGeom>
          <a:noFill/>
          <a:ln w="38100">
            <a:solidFill>
              <a:schemeClr val="tx1"/>
            </a:solidFill>
          </a:ln>
        </p:spPr>
        <p:txBody>
          <a:bodyPr wrap="square" rtlCol="0">
            <a:spAutoFit/>
          </a:bodyPr>
          <a:lstStyle/>
          <a:p>
            <a:r>
              <a:rPr kumimoji="1" lang="ja-JP" altLang="en-US" sz="1200" dirty="0"/>
              <a:t>２２．清寧天皇</a:t>
            </a:r>
          </a:p>
        </p:txBody>
      </p:sp>
      <p:cxnSp>
        <p:nvCxnSpPr>
          <p:cNvPr id="185" name="直線コネクタ 184"/>
          <p:cNvCxnSpPr/>
          <p:nvPr/>
        </p:nvCxnSpPr>
        <p:spPr>
          <a:xfrm flipV="1">
            <a:off x="7494778" y="6673010"/>
            <a:ext cx="1" cy="580093"/>
          </a:xfrm>
          <a:prstGeom prst="line">
            <a:avLst/>
          </a:prstGeom>
        </p:spPr>
        <p:style>
          <a:lnRef idx="1">
            <a:schemeClr val="dk1"/>
          </a:lnRef>
          <a:fillRef idx="0">
            <a:schemeClr val="dk1"/>
          </a:fillRef>
          <a:effectRef idx="0">
            <a:schemeClr val="dk1"/>
          </a:effectRef>
          <a:fontRef idx="minor">
            <a:schemeClr val="tx1"/>
          </a:fontRef>
        </p:style>
      </p:cxnSp>
      <p:sp>
        <p:nvSpPr>
          <p:cNvPr id="186" name="テキスト ボックス 185"/>
          <p:cNvSpPr txBox="1"/>
          <p:nvPr/>
        </p:nvSpPr>
        <p:spPr>
          <a:xfrm>
            <a:off x="6948085" y="7268036"/>
            <a:ext cx="1338828" cy="246221"/>
          </a:xfrm>
          <a:prstGeom prst="rect">
            <a:avLst/>
          </a:prstGeom>
          <a:noFill/>
          <a:ln w="12700">
            <a:solidFill>
              <a:srgbClr val="FF0000"/>
            </a:solidFill>
          </a:ln>
        </p:spPr>
        <p:txBody>
          <a:bodyPr wrap="none" rtlCol="0">
            <a:spAutoFit/>
          </a:bodyPr>
          <a:lstStyle/>
          <a:p>
            <a:r>
              <a:rPr lang="ja-JP" altLang="en-US" sz="1000" dirty="0"/>
              <a:t>春日大娘皇女（</a:t>
            </a:r>
            <a:r>
              <a:rPr lang="ja-JP" altLang="en-US" sz="1000" dirty="0">
                <a:latin typeface="+mn-ea"/>
              </a:rPr>
              <a:t>和邇</a:t>
            </a:r>
            <a:r>
              <a:rPr lang="ja-JP" altLang="en-US" sz="1000" dirty="0"/>
              <a:t>）</a:t>
            </a:r>
            <a:endParaRPr kumimoji="1" lang="ja-JP" altLang="en-US" sz="1000" dirty="0"/>
          </a:p>
        </p:txBody>
      </p:sp>
      <p:sp>
        <p:nvSpPr>
          <p:cNvPr id="187" name="テキスト ボックス 186"/>
          <p:cNvSpPr txBox="1"/>
          <p:nvPr/>
        </p:nvSpPr>
        <p:spPr>
          <a:xfrm>
            <a:off x="7437951" y="8958346"/>
            <a:ext cx="1210588" cy="246221"/>
          </a:xfrm>
          <a:prstGeom prst="rect">
            <a:avLst/>
          </a:prstGeom>
          <a:noFill/>
          <a:ln w="12700">
            <a:solidFill>
              <a:srgbClr val="FF0000"/>
            </a:solidFill>
          </a:ln>
        </p:spPr>
        <p:txBody>
          <a:bodyPr wrap="none" rtlCol="0">
            <a:spAutoFit/>
          </a:bodyPr>
          <a:lstStyle/>
          <a:p>
            <a:r>
              <a:rPr lang="ja-JP" altLang="en-US" sz="1000" dirty="0"/>
              <a:t>手白香皇女（</a:t>
            </a:r>
            <a:r>
              <a:rPr lang="ja-JP" altLang="en-US" sz="1000" dirty="0">
                <a:latin typeface="+mn-ea"/>
              </a:rPr>
              <a:t>和邇</a:t>
            </a:r>
            <a:r>
              <a:rPr lang="ja-JP" altLang="en-US" sz="1000" dirty="0"/>
              <a:t>）</a:t>
            </a:r>
            <a:endParaRPr kumimoji="1" lang="ja-JP" altLang="en-US" sz="1000" dirty="0"/>
          </a:p>
        </p:txBody>
      </p:sp>
      <p:cxnSp>
        <p:nvCxnSpPr>
          <p:cNvPr id="188" name="直線コネクタ 187"/>
          <p:cNvCxnSpPr/>
          <p:nvPr/>
        </p:nvCxnSpPr>
        <p:spPr>
          <a:xfrm>
            <a:off x="7716408" y="7745670"/>
            <a:ext cx="1746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H="1" flipV="1">
            <a:off x="7716408" y="7745670"/>
            <a:ext cx="1" cy="1192511"/>
          </a:xfrm>
          <a:prstGeom prst="line">
            <a:avLst/>
          </a:prstGeom>
        </p:spPr>
        <p:style>
          <a:lnRef idx="1">
            <a:schemeClr val="dk1"/>
          </a:lnRef>
          <a:fillRef idx="0">
            <a:schemeClr val="dk1"/>
          </a:fillRef>
          <a:effectRef idx="0">
            <a:schemeClr val="dk1"/>
          </a:effectRef>
          <a:fontRef idx="minor">
            <a:schemeClr val="tx1"/>
          </a:fontRef>
        </p:style>
      </p:cxnSp>
      <p:sp>
        <p:nvSpPr>
          <p:cNvPr id="190" name="テキスト ボックス 189"/>
          <p:cNvSpPr txBox="1"/>
          <p:nvPr/>
        </p:nvSpPr>
        <p:spPr>
          <a:xfrm>
            <a:off x="5191408" y="7060440"/>
            <a:ext cx="923650" cy="400110"/>
          </a:xfrm>
          <a:prstGeom prst="rect">
            <a:avLst/>
          </a:prstGeom>
          <a:noFill/>
        </p:spPr>
        <p:txBody>
          <a:bodyPr wrap="none" rtlCol="0">
            <a:spAutoFit/>
          </a:bodyPr>
          <a:lstStyle/>
          <a:p>
            <a:pPr algn="ctr"/>
            <a:r>
              <a:rPr kumimoji="1" lang="ja-JP" altLang="en-US" sz="1000" dirty="0"/>
              <a:t>葛城氏、</a:t>
            </a:r>
            <a:endParaRPr kumimoji="1" lang="en-US" altLang="ja-JP" sz="1000" dirty="0"/>
          </a:p>
          <a:p>
            <a:pPr algn="ctr"/>
            <a:r>
              <a:rPr kumimoji="1" lang="ja-JP" altLang="en-US" sz="1000" dirty="0"/>
              <a:t>吉備氏と抗争</a:t>
            </a:r>
          </a:p>
        </p:txBody>
      </p:sp>
      <p:cxnSp>
        <p:nvCxnSpPr>
          <p:cNvPr id="193" name="直線コネクタ 192"/>
          <p:cNvCxnSpPr/>
          <p:nvPr/>
        </p:nvCxnSpPr>
        <p:spPr>
          <a:xfrm flipH="1" flipV="1">
            <a:off x="7084109" y="3667032"/>
            <a:ext cx="46396" cy="2682904"/>
          </a:xfrm>
          <a:prstGeom prst="line">
            <a:avLst/>
          </a:prstGeom>
          <a:ln w="28575"/>
        </p:spPr>
        <p:style>
          <a:lnRef idx="1">
            <a:schemeClr val="dk1"/>
          </a:lnRef>
          <a:fillRef idx="0">
            <a:schemeClr val="dk1"/>
          </a:fillRef>
          <a:effectRef idx="0">
            <a:schemeClr val="dk1"/>
          </a:effectRef>
          <a:fontRef idx="minor">
            <a:schemeClr val="tx1"/>
          </a:fontRef>
        </p:style>
      </p:cxnSp>
      <p:sp>
        <p:nvSpPr>
          <p:cNvPr id="194" name="テキスト ボックス 193"/>
          <p:cNvSpPr txBox="1"/>
          <p:nvPr/>
        </p:nvSpPr>
        <p:spPr>
          <a:xfrm>
            <a:off x="6195872" y="6328079"/>
            <a:ext cx="1082348" cy="246221"/>
          </a:xfrm>
          <a:prstGeom prst="rect">
            <a:avLst/>
          </a:prstGeom>
          <a:noFill/>
          <a:ln w="12700">
            <a:solidFill>
              <a:srgbClr val="FF0000"/>
            </a:solidFill>
          </a:ln>
        </p:spPr>
        <p:txBody>
          <a:bodyPr wrap="none" rtlCol="0">
            <a:spAutoFit/>
          </a:bodyPr>
          <a:lstStyle/>
          <a:p>
            <a:r>
              <a:rPr lang="ja-JP" altLang="en-US" sz="1000" dirty="0"/>
              <a:t>草香幡梭姫皇女</a:t>
            </a:r>
            <a:endParaRPr kumimoji="1" lang="ja-JP" altLang="en-US" sz="1000" dirty="0"/>
          </a:p>
        </p:txBody>
      </p:sp>
      <p:cxnSp>
        <p:nvCxnSpPr>
          <p:cNvPr id="195" name="直線コネクタ 194"/>
          <p:cNvCxnSpPr/>
          <p:nvPr/>
        </p:nvCxnSpPr>
        <p:spPr>
          <a:xfrm>
            <a:off x="6276687" y="4841989"/>
            <a:ext cx="853818" cy="16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flipV="1">
            <a:off x="6285869" y="4841268"/>
            <a:ext cx="2122" cy="341929"/>
          </a:xfrm>
          <a:prstGeom prst="line">
            <a:avLst/>
          </a:prstGeom>
        </p:spPr>
        <p:style>
          <a:lnRef idx="1">
            <a:schemeClr val="dk1"/>
          </a:lnRef>
          <a:fillRef idx="0">
            <a:schemeClr val="dk1"/>
          </a:fillRef>
          <a:effectRef idx="0">
            <a:schemeClr val="dk1"/>
          </a:effectRef>
          <a:fontRef idx="minor">
            <a:schemeClr val="tx1"/>
          </a:fontRef>
        </p:style>
      </p:cxnSp>
      <p:sp>
        <p:nvSpPr>
          <p:cNvPr id="197" name="テキスト ボックス 196"/>
          <p:cNvSpPr txBox="1"/>
          <p:nvPr/>
        </p:nvSpPr>
        <p:spPr>
          <a:xfrm>
            <a:off x="5821131" y="5174387"/>
            <a:ext cx="915916" cy="246221"/>
          </a:xfrm>
          <a:prstGeom prst="rect">
            <a:avLst/>
          </a:prstGeom>
          <a:noFill/>
          <a:ln w="9525">
            <a:solidFill>
              <a:schemeClr val="tx1"/>
            </a:solidFill>
          </a:ln>
        </p:spPr>
        <p:txBody>
          <a:bodyPr wrap="square" rtlCol="0">
            <a:spAutoFit/>
          </a:bodyPr>
          <a:lstStyle/>
          <a:p>
            <a:r>
              <a:rPr lang="ja-JP" altLang="en-US" sz="1000" b="1" dirty="0"/>
              <a:t>大草香皇子</a:t>
            </a:r>
            <a:endParaRPr kumimoji="1" lang="ja-JP" altLang="en-US" sz="1000" dirty="0"/>
          </a:p>
        </p:txBody>
      </p:sp>
      <p:cxnSp>
        <p:nvCxnSpPr>
          <p:cNvPr id="198" name="直線コネクタ 197"/>
          <p:cNvCxnSpPr>
            <a:stCxn id="228" idx="1"/>
            <a:endCxn id="225" idx="3"/>
          </p:cNvCxnSpPr>
          <p:nvPr/>
        </p:nvCxnSpPr>
        <p:spPr>
          <a:xfrm flipH="1">
            <a:off x="5261058" y="8045316"/>
            <a:ext cx="61849" cy="7134"/>
          </a:xfrm>
          <a:prstGeom prst="line">
            <a:avLst/>
          </a:prstGeom>
          <a:ln w="31750" cmpd="dbl"/>
        </p:spPr>
        <p:style>
          <a:lnRef idx="1">
            <a:schemeClr val="dk1"/>
          </a:lnRef>
          <a:fillRef idx="0">
            <a:schemeClr val="dk1"/>
          </a:fillRef>
          <a:effectRef idx="0">
            <a:schemeClr val="dk1"/>
          </a:effectRef>
          <a:fontRef idx="minor">
            <a:schemeClr val="tx1"/>
          </a:fontRef>
        </p:style>
      </p:cxnSp>
      <p:sp>
        <p:nvSpPr>
          <p:cNvPr id="199" name="テキスト ボックス 198"/>
          <p:cNvSpPr txBox="1"/>
          <p:nvPr/>
        </p:nvSpPr>
        <p:spPr>
          <a:xfrm>
            <a:off x="6616505" y="6697006"/>
            <a:ext cx="726481" cy="246221"/>
          </a:xfrm>
          <a:prstGeom prst="rect">
            <a:avLst/>
          </a:prstGeom>
          <a:noFill/>
          <a:ln>
            <a:solidFill>
              <a:srgbClr val="FF0000"/>
            </a:solidFill>
          </a:ln>
        </p:spPr>
        <p:txBody>
          <a:bodyPr wrap="none" rtlCol="0">
            <a:spAutoFit/>
          </a:bodyPr>
          <a:lstStyle/>
          <a:p>
            <a:r>
              <a:rPr lang="ja-JP" altLang="en-US" sz="1000" dirty="0"/>
              <a:t>葛城韓媛 </a:t>
            </a:r>
            <a:endParaRPr kumimoji="1" lang="ja-JP" altLang="en-US" sz="1000" dirty="0"/>
          </a:p>
        </p:txBody>
      </p:sp>
      <p:cxnSp>
        <p:nvCxnSpPr>
          <p:cNvPr id="200" name="直線コネクタ 199"/>
          <p:cNvCxnSpPr>
            <a:endCxn id="201" idx="3"/>
          </p:cNvCxnSpPr>
          <p:nvPr/>
        </p:nvCxnSpPr>
        <p:spPr>
          <a:xfrm flipH="1">
            <a:off x="10427059" y="5827412"/>
            <a:ext cx="469333" cy="5712"/>
          </a:xfrm>
          <a:prstGeom prst="line">
            <a:avLst/>
          </a:prstGeom>
          <a:ln w="31750" cmpd="dbl"/>
        </p:spPr>
        <p:style>
          <a:lnRef idx="1">
            <a:schemeClr val="dk1"/>
          </a:lnRef>
          <a:fillRef idx="0">
            <a:schemeClr val="dk1"/>
          </a:fillRef>
          <a:effectRef idx="0">
            <a:schemeClr val="dk1"/>
          </a:effectRef>
          <a:fontRef idx="minor">
            <a:schemeClr val="tx1"/>
          </a:fontRef>
        </p:style>
      </p:cxnSp>
      <p:sp>
        <p:nvSpPr>
          <p:cNvPr id="201" name="テキスト ボックス 200"/>
          <p:cNvSpPr txBox="1"/>
          <p:nvPr/>
        </p:nvSpPr>
        <p:spPr>
          <a:xfrm>
            <a:off x="9601192" y="5710013"/>
            <a:ext cx="825867" cy="246221"/>
          </a:xfrm>
          <a:prstGeom prst="rect">
            <a:avLst/>
          </a:prstGeom>
          <a:noFill/>
          <a:ln>
            <a:solidFill>
              <a:srgbClr val="FF0000"/>
            </a:solidFill>
          </a:ln>
        </p:spPr>
        <p:txBody>
          <a:bodyPr wrap="none" rtlCol="0">
            <a:spAutoFit/>
          </a:bodyPr>
          <a:lstStyle/>
          <a:p>
            <a:r>
              <a:rPr lang="ja-JP" altLang="en-US" sz="1000" dirty="0"/>
              <a:t>荑媛（葛城）</a:t>
            </a:r>
            <a:endParaRPr kumimoji="1" lang="ja-JP" altLang="en-US" sz="1000" dirty="0"/>
          </a:p>
        </p:txBody>
      </p:sp>
      <p:cxnSp>
        <p:nvCxnSpPr>
          <p:cNvPr id="202" name="直線コネクタ 201"/>
          <p:cNvCxnSpPr/>
          <p:nvPr/>
        </p:nvCxnSpPr>
        <p:spPr>
          <a:xfrm flipH="1" flipV="1">
            <a:off x="5687609" y="6642831"/>
            <a:ext cx="1930148" cy="19161"/>
          </a:xfrm>
          <a:prstGeom prst="line">
            <a:avLst/>
          </a:prstGeom>
          <a:ln w="31750" cmpd="dbl"/>
        </p:spPr>
        <p:style>
          <a:lnRef idx="1">
            <a:schemeClr val="dk1"/>
          </a:lnRef>
          <a:fillRef idx="0">
            <a:schemeClr val="dk1"/>
          </a:fillRef>
          <a:effectRef idx="0">
            <a:schemeClr val="dk1"/>
          </a:effectRef>
          <a:fontRef idx="minor">
            <a:schemeClr val="tx1"/>
          </a:fontRef>
        </p:style>
      </p:cxnSp>
      <p:sp>
        <p:nvSpPr>
          <p:cNvPr id="203" name="テキスト ボックス 202"/>
          <p:cNvSpPr txBox="1"/>
          <p:nvPr/>
        </p:nvSpPr>
        <p:spPr>
          <a:xfrm>
            <a:off x="7617499" y="6503321"/>
            <a:ext cx="825867" cy="246221"/>
          </a:xfrm>
          <a:prstGeom prst="rect">
            <a:avLst/>
          </a:prstGeom>
          <a:noFill/>
          <a:ln>
            <a:solidFill>
              <a:srgbClr val="FF0000"/>
            </a:solidFill>
          </a:ln>
        </p:spPr>
        <p:txBody>
          <a:bodyPr wrap="none" rtlCol="0">
            <a:spAutoFit/>
          </a:bodyPr>
          <a:lstStyle/>
          <a:p>
            <a:r>
              <a:rPr lang="ja-JP" altLang="en-US" sz="1000" dirty="0"/>
              <a:t>和珥童女君</a:t>
            </a:r>
            <a:endParaRPr kumimoji="1" lang="ja-JP" altLang="en-US" sz="1000" dirty="0"/>
          </a:p>
        </p:txBody>
      </p:sp>
      <p:cxnSp>
        <p:nvCxnSpPr>
          <p:cNvPr id="204" name="直線コネクタ 203"/>
          <p:cNvCxnSpPr>
            <a:stCxn id="205" idx="1"/>
          </p:cNvCxnSpPr>
          <p:nvPr/>
        </p:nvCxnSpPr>
        <p:spPr>
          <a:xfrm flipH="1">
            <a:off x="5687610" y="6154958"/>
            <a:ext cx="212696" cy="5382"/>
          </a:xfrm>
          <a:prstGeom prst="line">
            <a:avLst/>
          </a:prstGeom>
          <a:ln w="31750" cmpd="dbl"/>
        </p:spPr>
        <p:style>
          <a:lnRef idx="1">
            <a:schemeClr val="dk1"/>
          </a:lnRef>
          <a:fillRef idx="0">
            <a:schemeClr val="dk1"/>
          </a:fillRef>
          <a:effectRef idx="0">
            <a:schemeClr val="dk1"/>
          </a:effectRef>
          <a:fontRef idx="minor">
            <a:schemeClr val="tx1"/>
          </a:fontRef>
        </p:style>
      </p:cxnSp>
      <p:sp>
        <p:nvSpPr>
          <p:cNvPr id="205" name="テキスト ボックス 204"/>
          <p:cNvSpPr txBox="1"/>
          <p:nvPr/>
        </p:nvSpPr>
        <p:spPr>
          <a:xfrm>
            <a:off x="5900306" y="6031847"/>
            <a:ext cx="697627" cy="246221"/>
          </a:xfrm>
          <a:prstGeom prst="rect">
            <a:avLst/>
          </a:prstGeom>
          <a:noFill/>
          <a:ln>
            <a:solidFill>
              <a:srgbClr val="FF0000"/>
            </a:solidFill>
          </a:ln>
        </p:spPr>
        <p:txBody>
          <a:bodyPr wrap="none" rtlCol="0">
            <a:spAutoFit/>
          </a:bodyPr>
          <a:lstStyle/>
          <a:p>
            <a:r>
              <a:rPr lang="ja-JP" altLang="en-US" sz="1000" dirty="0"/>
              <a:t>吉備稚媛</a:t>
            </a:r>
            <a:endParaRPr kumimoji="1" lang="ja-JP" altLang="en-US" sz="1000" dirty="0"/>
          </a:p>
        </p:txBody>
      </p:sp>
      <p:cxnSp>
        <p:nvCxnSpPr>
          <p:cNvPr id="206" name="直線コネクタ 205"/>
          <p:cNvCxnSpPr>
            <a:stCxn id="168" idx="3"/>
            <a:endCxn id="207" idx="1"/>
          </p:cNvCxnSpPr>
          <p:nvPr/>
        </p:nvCxnSpPr>
        <p:spPr>
          <a:xfrm>
            <a:off x="11021773" y="4921783"/>
            <a:ext cx="722642" cy="21043"/>
          </a:xfrm>
          <a:prstGeom prst="line">
            <a:avLst/>
          </a:prstGeom>
          <a:ln w="38100" cmpd="dbl">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7" name="テキスト ボックス 206"/>
          <p:cNvSpPr txBox="1"/>
          <p:nvPr/>
        </p:nvSpPr>
        <p:spPr>
          <a:xfrm>
            <a:off x="11744415" y="4819715"/>
            <a:ext cx="825867" cy="246221"/>
          </a:xfrm>
          <a:prstGeom prst="rect">
            <a:avLst/>
          </a:prstGeom>
          <a:noFill/>
          <a:ln>
            <a:solidFill>
              <a:srgbClr val="FF0000"/>
            </a:solidFill>
          </a:ln>
        </p:spPr>
        <p:txBody>
          <a:bodyPr wrap="none" rtlCol="0">
            <a:spAutoFit/>
          </a:bodyPr>
          <a:lstStyle/>
          <a:p>
            <a:r>
              <a:rPr lang="ja-JP" altLang="en-US" sz="1000" dirty="0"/>
              <a:t>黒媛（葛城）</a:t>
            </a:r>
            <a:endParaRPr kumimoji="1" lang="ja-JP" altLang="en-US" sz="1000" dirty="0"/>
          </a:p>
        </p:txBody>
      </p:sp>
      <p:sp>
        <p:nvSpPr>
          <p:cNvPr id="208" name="テキスト ボックス 207"/>
          <p:cNvSpPr txBox="1"/>
          <p:nvPr/>
        </p:nvSpPr>
        <p:spPr>
          <a:xfrm>
            <a:off x="11934949" y="3587463"/>
            <a:ext cx="838200" cy="246221"/>
          </a:xfrm>
          <a:prstGeom prst="rect">
            <a:avLst/>
          </a:prstGeom>
          <a:noFill/>
          <a:ln w="9525">
            <a:solidFill>
              <a:schemeClr val="tx1"/>
            </a:solidFill>
          </a:ln>
        </p:spPr>
        <p:txBody>
          <a:bodyPr wrap="square" rtlCol="0">
            <a:spAutoFit/>
          </a:bodyPr>
          <a:lstStyle/>
          <a:p>
            <a:r>
              <a:rPr lang="ja-JP" altLang="en-US" sz="1000" b="1" dirty="0"/>
              <a:t>葦田宿禰</a:t>
            </a:r>
            <a:endParaRPr kumimoji="1" lang="ja-JP" altLang="en-US" sz="1000" dirty="0"/>
          </a:p>
        </p:txBody>
      </p:sp>
      <p:cxnSp>
        <p:nvCxnSpPr>
          <p:cNvPr id="209" name="直線コネクタ 208"/>
          <p:cNvCxnSpPr>
            <a:stCxn id="207" idx="0"/>
          </p:cNvCxnSpPr>
          <p:nvPr/>
        </p:nvCxnSpPr>
        <p:spPr>
          <a:xfrm flipV="1">
            <a:off x="12157349" y="3869546"/>
            <a:ext cx="2712" cy="950169"/>
          </a:xfrm>
          <a:prstGeom prst="line">
            <a:avLst/>
          </a:prstGeom>
        </p:spPr>
        <p:style>
          <a:lnRef idx="1">
            <a:schemeClr val="dk1"/>
          </a:lnRef>
          <a:fillRef idx="0">
            <a:schemeClr val="dk1"/>
          </a:fillRef>
          <a:effectRef idx="0">
            <a:schemeClr val="dk1"/>
          </a:effectRef>
          <a:fontRef idx="minor">
            <a:schemeClr val="tx1"/>
          </a:fontRef>
        </p:style>
      </p:cxnSp>
      <p:sp>
        <p:nvSpPr>
          <p:cNvPr id="211" name="テキスト ボックス 210"/>
          <p:cNvSpPr txBox="1"/>
          <p:nvPr/>
        </p:nvSpPr>
        <p:spPr>
          <a:xfrm>
            <a:off x="5736084" y="2790337"/>
            <a:ext cx="234970" cy="1169551"/>
          </a:xfrm>
          <a:prstGeom prst="rect">
            <a:avLst/>
          </a:prstGeom>
          <a:noFill/>
          <a:ln>
            <a:solidFill>
              <a:schemeClr val="tx1"/>
            </a:solidFill>
          </a:ln>
        </p:spPr>
        <p:txBody>
          <a:bodyPr wrap="square" rtlCol="0">
            <a:spAutoFit/>
          </a:bodyPr>
          <a:lstStyle/>
          <a:p>
            <a:pPr algn="ctr"/>
            <a:r>
              <a:rPr lang="ja-JP" altLang="en-US" sz="1000" dirty="0"/>
              <a:t>稚渟毛二派皇子</a:t>
            </a:r>
            <a:endParaRPr kumimoji="1" lang="ja-JP" altLang="en-US" sz="1000" dirty="0"/>
          </a:p>
        </p:txBody>
      </p:sp>
      <p:sp>
        <p:nvSpPr>
          <p:cNvPr id="212" name="テキスト ボックス 211"/>
          <p:cNvSpPr txBox="1"/>
          <p:nvPr/>
        </p:nvSpPr>
        <p:spPr>
          <a:xfrm>
            <a:off x="4733391" y="3201035"/>
            <a:ext cx="731305" cy="707886"/>
          </a:xfrm>
          <a:prstGeom prst="rect">
            <a:avLst/>
          </a:prstGeom>
          <a:noFill/>
          <a:ln>
            <a:solidFill>
              <a:srgbClr val="FF0000"/>
            </a:solidFill>
          </a:ln>
        </p:spPr>
        <p:txBody>
          <a:bodyPr wrap="square" rtlCol="0">
            <a:spAutoFit/>
          </a:bodyPr>
          <a:lstStyle/>
          <a:p>
            <a:r>
              <a:rPr lang="ja-JP" altLang="en-US" sz="1000" dirty="0"/>
              <a:t>河派仲彦王の女</a:t>
            </a:r>
            <a:endParaRPr lang="en-US" altLang="ja-JP" sz="1000" dirty="0"/>
          </a:p>
          <a:p>
            <a:r>
              <a:rPr lang="ja-JP" altLang="en-US" sz="1000" dirty="0"/>
              <a:t>弟日売真若比売</a:t>
            </a:r>
            <a:endParaRPr kumimoji="1" lang="ja-JP" altLang="en-US" sz="1000" dirty="0"/>
          </a:p>
        </p:txBody>
      </p:sp>
      <p:sp>
        <p:nvSpPr>
          <p:cNvPr id="213" name="テキスト ボックス 212"/>
          <p:cNvSpPr txBox="1"/>
          <p:nvPr/>
        </p:nvSpPr>
        <p:spPr>
          <a:xfrm>
            <a:off x="5248672" y="4366574"/>
            <a:ext cx="360040" cy="861774"/>
          </a:xfrm>
          <a:prstGeom prst="rect">
            <a:avLst/>
          </a:prstGeom>
          <a:noFill/>
          <a:ln>
            <a:solidFill>
              <a:schemeClr val="tx1"/>
            </a:solidFill>
          </a:ln>
        </p:spPr>
        <p:txBody>
          <a:bodyPr wrap="square" rtlCol="0">
            <a:spAutoFit/>
          </a:bodyPr>
          <a:lstStyle/>
          <a:p>
            <a:pPr algn="ctr"/>
            <a:r>
              <a:rPr lang="ja-JP" altLang="en-US" sz="1000" dirty="0"/>
              <a:t>意富富杼王</a:t>
            </a:r>
            <a:endParaRPr kumimoji="1" lang="ja-JP" altLang="en-US" sz="1000" dirty="0"/>
          </a:p>
        </p:txBody>
      </p:sp>
      <p:sp>
        <p:nvSpPr>
          <p:cNvPr id="214" name="テキスト ボックス 213"/>
          <p:cNvSpPr txBox="1"/>
          <p:nvPr/>
        </p:nvSpPr>
        <p:spPr>
          <a:xfrm>
            <a:off x="6093753" y="4441292"/>
            <a:ext cx="879602" cy="246221"/>
          </a:xfrm>
          <a:prstGeom prst="rect">
            <a:avLst/>
          </a:prstGeom>
          <a:solidFill>
            <a:schemeClr val="bg1"/>
          </a:solidFill>
          <a:ln>
            <a:solidFill>
              <a:srgbClr val="FF0000"/>
            </a:solidFill>
          </a:ln>
        </p:spPr>
        <p:txBody>
          <a:bodyPr wrap="square" rtlCol="0">
            <a:spAutoFit/>
          </a:bodyPr>
          <a:lstStyle/>
          <a:p>
            <a:r>
              <a:rPr lang="ja-JP" altLang="en-US" sz="1000" dirty="0"/>
              <a:t>忍坂大中姫</a:t>
            </a:r>
            <a:endParaRPr kumimoji="1" lang="ja-JP" altLang="en-US" sz="1000" dirty="0"/>
          </a:p>
        </p:txBody>
      </p:sp>
      <p:sp>
        <p:nvSpPr>
          <p:cNvPr id="215" name="テキスト ボックス 214"/>
          <p:cNvSpPr txBox="1"/>
          <p:nvPr/>
        </p:nvSpPr>
        <p:spPr>
          <a:xfrm>
            <a:off x="5634510" y="4225877"/>
            <a:ext cx="284693" cy="553998"/>
          </a:xfrm>
          <a:prstGeom prst="rect">
            <a:avLst/>
          </a:prstGeom>
          <a:noFill/>
          <a:ln>
            <a:solidFill>
              <a:srgbClr val="FF0000"/>
            </a:solidFill>
          </a:ln>
        </p:spPr>
        <p:txBody>
          <a:bodyPr wrap="square" rtlCol="0">
            <a:spAutoFit/>
          </a:bodyPr>
          <a:lstStyle/>
          <a:p>
            <a:r>
              <a:rPr lang="ja-JP" altLang="en-US" sz="1000" dirty="0"/>
              <a:t>衣通姫</a:t>
            </a:r>
            <a:endParaRPr kumimoji="1" lang="ja-JP" altLang="en-US" sz="1000" dirty="0"/>
          </a:p>
        </p:txBody>
      </p:sp>
      <p:cxnSp>
        <p:nvCxnSpPr>
          <p:cNvPr id="217" name="直線コネクタ 216"/>
          <p:cNvCxnSpPr/>
          <p:nvPr/>
        </p:nvCxnSpPr>
        <p:spPr>
          <a:xfrm flipH="1" flipV="1">
            <a:off x="5608712" y="3601979"/>
            <a:ext cx="11054" cy="464071"/>
          </a:xfrm>
          <a:prstGeom prst="line">
            <a:avLst/>
          </a:prstGeom>
        </p:spPr>
        <p:style>
          <a:lnRef idx="1">
            <a:schemeClr val="dk1"/>
          </a:lnRef>
          <a:fillRef idx="0">
            <a:schemeClr val="dk1"/>
          </a:fillRef>
          <a:effectRef idx="0">
            <a:schemeClr val="dk1"/>
          </a:effectRef>
          <a:fontRef idx="minor">
            <a:schemeClr val="tx1"/>
          </a:fontRef>
        </p:style>
      </p:cxnSp>
      <p:sp>
        <p:nvSpPr>
          <p:cNvPr id="218" name="テキスト ボックス 217"/>
          <p:cNvSpPr txBox="1"/>
          <p:nvPr/>
        </p:nvSpPr>
        <p:spPr>
          <a:xfrm>
            <a:off x="7881910" y="4819715"/>
            <a:ext cx="1531188" cy="400110"/>
          </a:xfrm>
          <a:prstGeom prst="rect">
            <a:avLst/>
          </a:prstGeom>
          <a:noFill/>
          <a:ln w="28575">
            <a:solidFill>
              <a:schemeClr val="tx2"/>
            </a:solidFill>
          </a:ln>
        </p:spPr>
        <p:txBody>
          <a:bodyPr wrap="none" rtlCol="0">
            <a:spAutoFit/>
          </a:bodyPr>
          <a:lstStyle/>
          <a:p>
            <a:r>
              <a:rPr lang="ja-JP" altLang="en-US" sz="1000" dirty="0"/>
              <a:t>息長君・坂田君・酒人君・</a:t>
            </a:r>
            <a:endParaRPr lang="en-US" altLang="ja-JP" sz="1000" dirty="0"/>
          </a:p>
          <a:p>
            <a:r>
              <a:rPr lang="ja-JP" altLang="en-US" sz="1000" dirty="0"/>
              <a:t>三国君・筑紫米多君の祖</a:t>
            </a:r>
            <a:endParaRPr kumimoji="1" lang="ja-JP" altLang="en-US" sz="1000" dirty="0"/>
          </a:p>
        </p:txBody>
      </p:sp>
      <p:sp>
        <p:nvSpPr>
          <p:cNvPr id="219" name="テキスト ボックス 218"/>
          <p:cNvSpPr txBox="1"/>
          <p:nvPr/>
        </p:nvSpPr>
        <p:spPr>
          <a:xfrm>
            <a:off x="4707015" y="4454694"/>
            <a:ext cx="239112" cy="1169551"/>
          </a:xfrm>
          <a:prstGeom prst="rect">
            <a:avLst/>
          </a:prstGeom>
          <a:noFill/>
          <a:ln>
            <a:solidFill>
              <a:srgbClr val="FF0000"/>
            </a:solidFill>
          </a:ln>
        </p:spPr>
        <p:txBody>
          <a:bodyPr wrap="square" rtlCol="0">
            <a:spAutoFit/>
          </a:bodyPr>
          <a:lstStyle/>
          <a:p>
            <a:r>
              <a:rPr lang="ja-JP" altLang="en-US" sz="1000" dirty="0"/>
              <a:t>中</a:t>
            </a:r>
            <a:endParaRPr lang="en-US" altLang="ja-JP" sz="1000" dirty="0"/>
          </a:p>
          <a:p>
            <a:endParaRPr lang="en-US" altLang="ja-JP" sz="1000" dirty="0"/>
          </a:p>
          <a:p>
            <a:r>
              <a:rPr lang="ja-JP" altLang="en-US" sz="1000" dirty="0"/>
              <a:t>斯</a:t>
            </a:r>
            <a:endParaRPr lang="en-US" altLang="ja-JP" sz="1000" dirty="0"/>
          </a:p>
          <a:p>
            <a:endParaRPr lang="en-US" altLang="ja-JP" sz="1000" dirty="0"/>
          </a:p>
          <a:p>
            <a:r>
              <a:rPr lang="ja-JP" altLang="en-US" sz="1000" dirty="0"/>
              <a:t>知</a:t>
            </a:r>
            <a:endParaRPr lang="en-US" altLang="ja-JP" sz="1000" dirty="0"/>
          </a:p>
          <a:p>
            <a:endParaRPr lang="en-US" altLang="ja-JP" sz="1000" dirty="0"/>
          </a:p>
          <a:p>
            <a:r>
              <a:rPr lang="ja-JP" altLang="en-US" sz="1000" dirty="0"/>
              <a:t>命</a:t>
            </a:r>
            <a:endParaRPr kumimoji="1" lang="ja-JP" altLang="en-US" sz="1000" dirty="0"/>
          </a:p>
        </p:txBody>
      </p:sp>
      <p:cxnSp>
        <p:nvCxnSpPr>
          <p:cNvPr id="220" name="直線コネクタ 219"/>
          <p:cNvCxnSpPr/>
          <p:nvPr/>
        </p:nvCxnSpPr>
        <p:spPr>
          <a:xfrm flipV="1">
            <a:off x="5176664" y="4797461"/>
            <a:ext cx="0" cy="543082"/>
          </a:xfrm>
          <a:prstGeom prst="line">
            <a:avLst/>
          </a:prstGeom>
        </p:spPr>
        <p:style>
          <a:lnRef idx="1">
            <a:schemeClr val="dk1"/>
          </a:lnRef>
          <a:fillRef idx="0">
            <a:schemeClr val="dk1"/>
          </a:fillRef>
          <a:effectRef idx="0">
            <a:schemeClr val="dk1"/>
          </a:effectRef>
          <a:fontRef idx="minor">
            <a:schemeClr val="tx1"/>
          </a:fontRef>
        </p:style>
      </p:cxnSp>
      <p:sp>
        <p:nvSpPr>
          <p:cNvPr id="221" name="テキスト ボックス 220"/>
          <p:cNvSpPr txBox="1"/>
          <p:nvPr/>
        </p:nvSpPr>
        <p:spPr>
          <a:xfrm>
            <a:off x="5119800" y="5360114"/>
            <a:ext cx="669287" cy="246221"/>
          </a:xfrm>
          <a:prstGeom prst="rect">
            <a:avLst/>
          </a:prstGeom>
          <a:noFill/>
          <a:ln>
            <a:solidFill>
              <a:schemeClr val="tx1"/>
            </a:solidFill>
          </a:ln>
        </p:spPr>
        <p:txBody>
          <a:bodyPr wrap="square" rtlCol="0">
            <a:spAutoFit/>
          </a:bodyPr>
          <a:lstStyle/>
          <a:p>
            <a:pPr algn="ctr"/>
            <a:r>
              <a:rPr lang="ja-JP" altLang="en-US" sz="1000" dirty="0"/>
              <a:t>乎非王</a:t>
            </a:r>
            <a:endParaRPr kumimoji="1" lang="ja-JP" altLang="en-US" sz="1000" dirty="0"/>
          </a:p>
        </p:txBody>
      </p:sp>
      <p:sp>
        <p:nvSpPr>
          <p:cNvPr id="225" name="テキスト ボックス 224"/>
          <p:cNvSpPr txBox="1"/>
          <p:nvPr/>
        </p:nvSpPr>
        <p:spPr>
          <a:xfrm>
            <a:off x="4859515" y="7544618"/>
            <a:ext cx="401543" cy="1015663"/>
          </a:xfrm>
          <a:prstGeom prst="rect">
            <a:avLst/>
          </a:prstGeom>
          <a:noFill/>
          <a:ln>
            <a:solidFill>
              <a:schemeClr val="tx1"/>
            </a:solidFill>
          </a:ln>
        </p:spPr>
        <p:txBody>
          <a:bodyPr wrap="square" rtlCol="0">
            <a:spAutoFit/>
          </a:bodyPr>
          <a:lstStyle/>
          <a:p>
            <a:pPr algn="ctr"/>
            <a:r>
              <a:rPr kumimoji="1" lang="ja-JP" altLang="en-US" sz="1000" dirty="0"/>
              <a:t>彦主人王（高島</a:t>
            </a:r>
            <a:r>
              <a:rPr kumimoji="1" lang="en-US" altLang="ja-JP" sz="1000" dirty="0"/>
              <a:t>)</a:t>
            </a:r>
            <a:endParaRPr kumimoji="1" lang="ja-JP" altLang="en-US" sz="1000" dirty="0"/>
          </a:p>
        </p:txBody>
      </p:sp>
      <p:sp>
        <p:nvSpPr>
          <p:cNvPr id="226" name="テキスト ボックス 225"/>
          <p:cNvSpPr txBox="1"/>
          <p:nvPr/>
        </p:nvSpPr>
        <p:spPr>
          <a:xfrm>
            <a:off x="4779328" y="8910880"/>
            <a:ext cx="1087157" cy="276999"/>
          </a:xfrm>
          <a:prstGeom prst="rect">
            <a:avLst/>
          </a:prstGeom>
          <a:noFill/>
          <a:ln w="38100">
            <a:solidFill>
              <a:schemeClr val="tx1"/>
            </a:solidFill>
          </a:ln>
        </p:spPr>
        <p:txBody>
          <a:bodyPr wrap="none" rtlCol="0">
            <a:spAutoFit/>
          </a:bodyPr>
          <a:lstStyle/>
          <a:p>
            <a:r>
              <a:rPr kumimoji="1" lang="en-US" altLang="ja-JP" sz="1200" dirty="0"/>
              <a:t>2</a:t>
            </a:r>
            <a:r>
              <a:rPr kumimoji="1" lang="ja-JP" altLang="en-US" sz="1200" dirty="0"/>
              <a:t>６．継体天皇</a:t>
            </a:r>
          </a:p>
        </p:txBody>
      </p:sp>
      <p:cxnSp>
        <p:nvCxnSpPr>
          <p:cNvPr id="227" name="直線コネクタ 226"/>
          <p:cNvCxnSpPr>
            <a:stCxn id="226" idx="3"/>
            <a:endCxn id="187" idx="1"/>
          </p:cNvCxnSpPr>
          <p:nvPr/>
        </p:nvCxnSpPr>
        <p:spPr>
          <a:xfrm>
            <a:off x="5866485" y="9049380"/>
            <a:ext cx="1571466" cy="32077"/>
          </a:xfrm>
          <a:prstGeom prst="line">
            <a:avLst/>
          </a:prstGeom>
          <a:ln w="31750" cmpd="dbl"/>
        </p:spPr>
        <p:style>
          <a:lnRef idx="1">
            <a:schemeClr val="dk1"/>
          </a:lnRef>
          <a:fillRef idx="0">
            <a:schemeClr val="dk1"/>
          </a:fillRef>
          <a:effectRef idx="0">
            <a:schemeClr val="dk1"/>
          </a:effectRef>
          <a:fontRef idx="minor">
            <a:schemeClr val="tx1"/>
          </a:fontRef>
        </p:style>
      </p:cxnSp>
      <p:sp>
        <p:nvSpPr>
          <p:cNvPr id="228" name="テキスト ボックス 227"/>
          <p:cNvSpPr txBox="1"/>
          <p:nvPr/>
        </p:nvSpPr>
        <p:spPr>
          <a:xfrm>
            <a:off x="5322907" y="7691373"/>
            <a:ext cx="640114" cy="707886"/>
          </a:xfrm>
          <a:prstGeom prst="rect">
            <a:avLst/>
          </a:prstGeom>
          <a:noFill/>
          <a:ln>
            <a:solidFill>
              <a:srgbClr val="FF0000"/>
            </a:solidFill>
          </a:ln>
        </p:spPr>
        <p:txBody>
          <a:bodyPr wrap="square" rtlCol="0">
            <a:spAutoFit/>
          </a:bodyPr>
          <a:lstStyle/>
          <a:p>
            <a:r>
              <a:rPr lang="ja-JP" altLang="en-US" sz="1000" dirty="0"/>
              <a:t>三国</a:t>
            </a:r>
            <a:r>
              <a:rPr lang="en-US" altLang="ja-JP" sz="1000" dirty="0"/>
              <a:t>(</a:t>
            </a:r>
            <a:r>
              <a:rPr lang="ja-JP" altLang="en-US" sz="1000" dirty="0"/>
              <a:t>福井）坂中井の振媛</a:t>
            </a:r>
            <a:endParaRPr kumimoji="1" lang="ja-JP" altLang="en-US" sz="1000" dirty="0"/>
          </a:p>
        </p:txBody>
      </p:sp>
      <p:cxnSp>
        <p:nvCxnSpPr>
          <p:cNvPr id="236" name="直線コネクタ 235"/>
          <p:cNvCxnSpPr/>
          <p:nvPr/>
        </p:nvCxnSpPr>
        <p:spPr>
          <a:xfrm flipH="1" flipV="1">
            <a:off x="10648692" y="3995738"/>
            <a:ext cx="13677" cy="774178"/>
          </a:xfrm>
          <a:prstGeom prst="line">
            <a:avLst/>
          </a:prstGeom>
        </p:spPr>
        <p:style>
          <a:lnRef idx="1">
            <a:schemeClr val="dk1"/>
          </a:lnRef>
          <a:fillRef idx="0">
            <a:schemeClr val="dk1"/>
          </a:fillRef>
          <a:effectRef idx="0">
            <a:schemeClr val="dk1"/>
          </a:effectRef>
          <a:fontRef idx="minor">
            <a:schemeClr val="tx1"/>
          </a:fontRef>
        </p:style>
      </p:cxnSp>
      <p:cxnSp>
        <p:nvCxnSpPr>
          <p:cNvPr id="259" name="直線コネクタ 258"/>
          <p:cNvCxnSpPr/>
          <p:nvPr/>
        </p:nvCxnSpPr>
        <p:spPr>
          <a:xfrm flipH="1" flipV="1">
            <a:off x="7204309" y="4541170"/>
            <a:ext cx="14750" cy="1358783"/>
          </a:xfrm>
          <a:prstGeom prst="line">
            <a:avLst/>
          </a:prstGeom>
        </p:spPr>
        <p:style>
          <a:lnRef idx="1">
            <a:schemeClr val="dk1"/>
          </a:lnRef>
          <a:fillRef idx="0">
            <a:schemeClr val="dk1"/>
          </a:fillRef>
          <a:effectRef idx="0">
            <a:schemeClr val="dk1"/>
          </a:effectRef>
          <a:fontRef idx="minor">
            <a:schemeClr val="tx1"/>
          </a:fontRef>
        </p:style>
      </p:cxnSp>
      <p:cxnSp>
        <p:nvCxnSpPr>
          <p:cNvPr id="261" name="直線コネクタ 260"/>
          <p:cNvCxnSpPr/>
          <p:nvPr/>
        </p:nvCxnSpPr>
        <p:spPr>
          <a:xfrm flipH="1">
            <a:off x="5975582" y="3345390"/>
            <a:ext cx="2737395" cy="107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a:off x="5454444" y="3582691"/>
            <a:ext cx="276218" cy="5690"/>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273" name="直線コネクタ 272"/>
          <p:cNvCxnSpPr>
            <a:stCxn id="214" idx="3"/>
          </p:cNvCxnSpPr>
          <p:nvPr/>
        </p:nvCxnSpPr>
        <p:spPr>
          <a:xfrm>
            <a:off x="6973355" y="4564403"/>
            <a:ext cx="521424" cy="0"/>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285" name="直線コネクタ 284"/>
          <p:cNvCxnSpPr/>
          <p:nvPr/>
        </p:nvCxnSpPr>
        <p:spPr>
          <a:xfrm>
            <a:off x="5446388" y="4078779"/>
            <a:ext cx="1077642" cy="16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a:stCxn id="213" idx="0"/>
          </p:cNvCxnSpPr>
          <p:nvPr/>
        </p:nvCxnSpPr>
        <p:spPr>
          <a:xfrm flipV="1">
            <a:off x="5428692" y="4066050"/>
            <a:ext cx="0" cy="300524"/>
          </a:xfrm>
          <a:prstGeom prst="line">
            <a:avLst/>
          </a:prstGeom>
        </p:spPr>
        <p:style>
          <a:lnRef idx="1">
            <a:schemeClr val="dk1"/>
          </a:lnRef>
          <a:fillRef idx="0">
            <a:schemeClr val="dk1"/>
          </a:fillRef>
          <a:effectRef idx="0">
            <a:schemeClr val="dk1"/>
          </a:effectRef>
          <a:fontRef idx="minor">
            <a:schemeClr val="tx1"/>
          </a:fontRef>
        </p:style>
      </p:cxnSp>
      <p:cxnSp>
        <p:nvCxnSpPr>
          <p:cNvPr id="289" name="直線コネクタ 288"/>
          <p:cNvCxnSpPr>
            <a:endCxn id="213" idx="1"/>
          </p:cNvCxnSpPr>
          <p:nvPr/>
        </p:nvCxnSpPr>
        <p:spPr>
          <a:xfrm>
            <a:off x="4949415" y="4790238"/>
            <a:ext cx="299257" cy="7223"/>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300" name="直線コネクタ 299"/>
          <p:cNvCxnSpPr>
            <a:endCxn id="221" idx="1"/>
          </p:cNvCxnSpPr>
          <p:nvPr/>
        </p:nvCxnSpPr>
        <p:spPr>
          <a:xfrm>
            <a:off x="4946127" y="5475207"/>
            <a:ext cx="173673" cy="8018"/>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303" name="直線コネクタ 302"/>
          <p:cNvCxnSpPr>
            <a:stCxn id="225" idx="0"/>
          </p:cNvCxnSpPr>
          <p:nvPr/>
        </p:nvCxnSpPr>
        <p:spPr>
          <a:xfrm flipH="1" flipV="1">
            <a:off x="5046523" y="5467189"/>
            <a:ext cx="13764" cy="2077429"/>
          </a:xfrm>
          <a:prstGeom prst="line">
            <a:avLst/>
          </a:prstGeom>
        </p:spPr>
        <p:style>
          <a:lnRef idx="1">
            <a:schemeClr val="dk1"/>
          </a:lnRef>
          <a:fillRef idx="0">
            <a:schemeClr val="dk1"/>
          </a:fillRef>
          <a:effectRef idx="0">
            <a:schemeClr val="dk1"/>
          </a:effectRef>
          <a:fontRef idx="minor">
            <a:schemeClr val="tx1"/>
          </a:fontRef>
        </p:style>
      </p:cxnSp>
      <p:cxnSp>
        <p:nvCxnSpPr>
          <p:cNvPr id="311" name="直線コネクタ 310"/>
          <p:cNvCxnSpPr/>
          <p:nvPr/>
        </p:nvCxnSpPr>
        <p:spPr>
          <a:xfrm flipV="1">
            <a:off x="5285803" y="8056468"/>
            <a:ext cx="1" cy="856323"/>
          </a:xfrm>
          <a:prstGeom prst="line">
            <a:avLst/>
          </a:prstGeom>
        </p:spPr>
        <p:style>
          <a:lnRef idx="1">
            <a:schemeClr val="dk1"/>
          </a:lnRef>
          <a:fillRef idx="0">
            <a:schemeClr val="dk1"/>
          </a:fillRef>
          <a:effectRef idx="0">
            <a:schemeClr val="dk1"/>
          </a:effectRef>
          <a:fontRef idx="minor">
            <a:schemeClr val="tx1"/>
          </a:fontRef>
        </p:style>
      </p:cxnSp>
      <p:cxnSp>
        <p:nvCxnSpPr>
          <p:cNvPr id="320" name="直線コネクタ 319"/>
          <p:cNvCxnSpPr/>
          <p:nvPr/>
        </p:nvCxnSpPr>
        <p:spPr>
          <a:xfrm flipV="1">
            <a:off x="5206820" y="5915259"/>
            <a:ext cx="5848" cy="123477"/>
          </a:xfrm>
          <a:prstGeom prst="line">
            <a:avLst/>
          </a:prstGeom>
        </p:spPr>
        <p:style>
          <a:lnRef idx="1">
            <a:schemeClr val="dk1"/>
          </a:lnRef>
          <a:fillRef idx="0">
            <a:schemeClr val="dk1"/>
          </a:fillRef>
          <a:effectRef idx="0">
            <a:schemeClr val="dk1"/>
          </a:effectRef>
          <a:fontRef idx="minor">
            <a:schemeClr val="tx1"/>
          </a:fontRef>
        </p:style>
      </p:cxnSp>
      <p:cxnSp>
        <p:nvCxnSpPr>
          <p:cNvPr id="325" name="直線コネクタ 324"/>
          <p:cNvCxnSpPr>
            <a:stCxn id="194" idx="1"/>
          </p:cNvCxnSpPr>
          <p:nvPr/>
        </p:nvCxnSpPr>
        <p:spPr>
          <a:xfrm flipH="1" flipV="1">
            <a:off x="5647923" y="6444594"/>
            <a:ext cx="547949" cy="6596"/>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331" name="直線コネクタ 330"/>
          <p:cNvCxnSpPr>
            <a:stCxn id="199" idx="1"/>
          </p:cNvCxnSpPr>
          <p:nvPr/>
        </p:nvCxnSpPr>
        <p:spPr>
          <a:xfrm flipH="1" flipV="1">
            <a:off x="5664381" y="6805734"/>
            <a:ext cx="952124" cy="14383"/>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333" name="直線コネクタ 332"/>
          <p:cNvCxnSpPr/>
          <p:nvPr/>
        </p:nvCxnSpPr>
        <p:spPr>
          <a:xfrm flipV="1">
            <a:off x="6210869" y="6820116"/>
            <a:ext cx="0" cy="240324"/>
          </a:xfrm>
          <a:prstGeom prst="line">
            <a:avLst/>
          </a:prstGeom>
        </p:spPr>
        <p:style>
          <a:lnRef idx="1">
            <a:schemeClr val="dk1"/>
          </a:lnRef>
          <a:fillRef idx="0">
            <a:schemeClr val="dk1"/>
          </a:fillRef>
          <a:effectRef idx="0">
            <a:schemeClr val="dk1"/>
          </a:effectRef>
          <a:fontRef idx="minor">
            <a:schemeClr val="tx1"/>
          </a:fontRef>
        </p:style>
      </p:cxnSp>
      <p:cxnSp>
        <p:nvCxnSpPr>
          <p:cNvPr id="336" name="直線コネクタ 335"/>
          <p:cNvCxnSpPr>
            <a:stCxn id="173" idx="1"/>
            <a:endCxn id="186" idx="3"/>
          </p:cNvCxnSpPr>
          <p:nvPr/>
        </p:nvCxnSpPr>
        <p:spPr>
          <a:xfrm flipH="1">
            <a:off x="8286913" y="7371331"/>
            <a:ext cx="1791698" cy="19816"/>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345" name="直線コネクタ 344"/>
          <p:cNvCxnSpPr/>
          <p:nvPr/>
        </p:nvCxnSpPr>
        <p:spPr>
          <a:xfrm flipV="1">
            <a:off x="11350805" y="4951259"/>
            <a:ext cx="0" cy="806516"/>
          </a:xfrm>
          <a:prstGeom prst="line">
            <a:avLst/>
          </a:prstGeom>
        </p:spPr>
        <p:style>
          <a:lnRef idx="1">
            <a:schemeClr val="dk1"/>
          </a:lnRef>
          <a:fillRef idx="0">
            <a:schemeClr val="dk1"/>
          </a:fillRef>
          <a:effectRef idx="0">
            <a:schemeClr val="dk1"/>
          </a:effectRef>
          <a:fontRef idx="minor">
            <a:schemeClr val="tx1"/>
          </a:fontRef>
        </p:style>
      </p:cxnSp>
      <p:cxnSp>
        <p:nvCxnSpPr>
          <p:cNvPr id="352" name="直線コネクタ 351"/>
          <p:cNvCxnSpPr/>
          <p:nvPr/>
        </p:nvCxnSpPr>
        <p:spPr>
          <a:xfrm flipH="1" flipV="1">
            <a:off x="11669146" y="6260817"/>
            <a:ext cx="11320" cy="365615"/>
          </a:xfrm>
          <a:prstGeom prst="line">
            <a:avLst/>
          </a:prstGeom>
        </p:spPr>
        <p:style>
          <a:lnRef idx="1">
            <a:schemeClr val="dk1"/>
          </a:lnRef>
          <a:fillRef idx="0">
            <a:schemeClr val="dk1"/>
          </a:fillRef>
          <a:effectRef idx="0">
            <a:schemeClr val="dk1"/>
          </a:effectRef>
          <a:fontRef idx="minor">
            <a:schemeClr val="tx1"/>
          </a:fontRef>
        </p:style>
      </p:cxnSp>
      <p:cxnSp>
        <p:nvCxnSpPr>
          <p:cNvPr id="355" name="直線コネクタ 354"/>
          <p:cNvCxnSpPr/>
          <p:nvPr/>
        </p:nvCxnSpPr>
        <p:spPr>
          <a:xfrm flipH="1" flipV="1">
            <a:off x="8691243" y="7413364"/>
            <a:ext cx="4564" cy="332306"/>
          </a:xfrm>
          <a:prstGeom prst="line">
            <a:avLst/>
          </a:prstGeom>
        </p:spPr>
        <p:style>
          <a:lnRef idx="1">
            <a:schemeClr val="dk1"/>
          </a:lnRef>
          <a:fillRef idx="0">
            <a:schemeClr val="dk1"/>
          </a:fillRef>
          <a:effectRef idx="0">
            <a:schemeClr val="dk1"/>
          </a:effectRef>
          <a:fontRef idx="minor">
            <a:schemeClr val="tx1"/>
          </a:fontRef>
        </p:style>
      </p:cxnSp>
      <p:cxnSp>
        <p:nvCxnSpPr>
          <p:cNvPr id="406" name="直線コネクタ 405"/>
          <p:cNvCxnSpPr>
            <a:stCxn id="214" idx="0"/>
          </p:cNvCxnSpPr>
          <p:nvPr/>
        </p:nvCxnSpPr>
        <p:spPr>
          <a:xfrm flipV="1">
            <a:off x="6533554" y="4093730"/>
            <a:ext cx="0" cy="347562"/>
          </a:xfrm>
          <a:prstGeom prst="line">
            <a:avLst/>
          </a:prstGeom>
        </p:spPr>
        <p:style>
          <a:lnRef idx="1">
            <a:schemeClr val="dk1"/>
          </a:lnRef>
          <a:fillRef idx="0">
            <a:schemeClr val="dk1"/>
          </a:fillRef>
          <a:effectRef idx="0">
            <a:schemeClr val="dk1"/>
          </a:effectRef>
          <a:fontRef idx="minor">
            <a:schemeClr val="tx1"/>
          </a:fontRef>
        </p:style>
      </p:cxnSp>
      <p:cxnSp>
        <p:nvCxnSpPr>
          <p:cNvPr id="411" name="直線コネクタ 410"/>
          <p:cNvCxnSpPr/>
          <p:nvPr/>
        </p:nvCxnSpPr>
        <p:spPr>
          <a:xfrm flipV="1">
            <a:off x="5762665" y="4080418"/>
            <a:ext cx="0" cy="135500"/>
          </a:xfrm>
          <a:prstGeom prst="line">
            <a:avLst/>
          </a:prstGeom>
        </p:spPr>
        <p:style>
          <a:lnRef idx="1">
            <a:schemeClr val="dk1"/>
          </a:lnRef>
          <a:fillRef idx="0">
            <a:schemeClr val="dk1"/>
          </a:fillRef>
          <a:effectRef idx="0">
            <a:schemeClr val="dk1"/>
          </a:effectRef>
          <a:fontRef idx="minor">
            <a:schemeClr val="tx1"/>
          </a:fontRef>
        </p:style>
      </p:cxnSp>
      <p:cxnSp>
        <p:nvCxnSpPr>
          <p:cNvPr id="426" name="直線矢印コネクタ 425"/>
          <p:cNvCxnSpPr>
            <a:endCxn id="218" idx="1"/>
          </p:cNvCxnSpPr>
          <p:nvPr/>
        </p:nvCxnSpPr>
        <p:spPr>
          <a:xfrm flipV="1">
            <a:off x="5608712" y="5019770"/>
            <a:ext cx="2273198" cy="636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28" name="テキスト ボックス 427"/>
          <p:cNvSpPr txBox="1"/>
          <p:nvPr/>
        </p:nvSpPr>
        <p:spPr>
          <a:xfrm>
            <a:off x="11657384" y="7341795"/>
            <a:ext cx="615553" cy="2067317"/>
          </a:xfrm>
          <a:prstGeom prst="rect">
            <a:avLst/>
          </a:prstGeom>
          <a:noFill/>
          <a:ln w="28575">
            <a:solidFill>
              <a:schemeClr val="accent1"/>
            </a:solidFill>
          </a:ln>
        </p:spPr>
        <p:txBody>
          <a:bodyPr vert="eaVert" wrap="square" rtlCol="0" anchor="ctr" anchorCtr="1">
            <a:spAutoFit/>
          </a:bodyPr>
          <a:lstStyle/>
          <a:p>
            <a:pPr algn="ctr"/>
            <a:r>
              <a:rPr kumimoji="1" lang="ja-JP" altLang="en-US" sz="1400" dirty="0"/>
              <a:t>大伴氏全盛期</a:t>
            </a:r>
            <a:endParaRPr kumimoji="1" lang="en-US" altLang="ja-JP" sz="1400" dirty="0"/>
          </a:p>
          <a:p>
            <a:pPr algn="ctr"/>
            <a:r>
              <a:rPr kumimoji="1" lang="ja-JP" altLang="en-US" sz="1400" dirty="0"/>
              <a:t>（大伴室屋、大伴金村）</a:t>
            </a:r>
          </a:p>
        </p:txBody>
      </p:sp>
      <p:sp>
        <p:nvSpPr>
          <p:cNvPr id="448" name="テキスト ボックス 447"/>
          <p:cNvSpPr txBox="1"/>
          <p:nvPr/>
        </p:nvSpPr>
        <p:spPr>
          <a:xfrm>
            <a:off x="884049" y="8776083"/>
            <a:ext cx="502061" cy="276999"/>
          </a:xfrm>
          <a:prstGeom prst="rect">
            <a:avLst/>
          </a:prstGeom>
          <a:noFill/>
        </p:spPr>
        <p:txBody>
          <a:bodyPr wrap="none" rtlCol="0">
            <a:spAutoFit/>
          </a:bodyPr>
          <a:lstStyle/>
          <a:p>
            <a:r>
              <a:rPr kumimoji="1" lang="ja-JP" altLang="en-US" sz="1200" dirty="0"/>
              <a:t>５０７</a:t>
            </a:r>
            <a:endParaRPr kumimoji="1" lang="en-US" altLang="ja-JP" sz="1200" dirty="0"/>
          </a:p>
        </p:txBody>
      </p:sp>
      <p:cxnSp>
        <p:nvCxnSpPr>
          <p:cNvPr id="449" name="直線コネクタ 448"/>
          <p:cNvCxnSpPr>
            <a:endCxn id="448" idx="1"/>
          </p:cNvCxnSpPr>
          <p:nvPr/>
        </p:nvCxnSpPr>
        <p:spPr>
          <a:xfrm>
            <a:off x="583258" y="8912791"/>
            <a:ext cx="300791" cy="1792"/>
          </a:xfrm>
          <a:prstGeom prst="line">
            <a:avLst/>
          </a:prstGeom>
        </p:spPr>
        <p:style>
          <a:lnRef idx="1">
            <a:schemeClr val="accent1"/>
          </a:lnRef>
          <a:fillRef idx="0">
            <a:schemeClr val="accent1"/>
          </a:fillRef>
          <a:effectRef idx="0">
            <a:schemeClr val="accent1"/>
          </a:effectRef>
          <a:fontRef idx="minor">
            <a:schemeClr val="tx1"/>
          </a:fontRef>
        </p:style>
      </p:cxnSp>
      <p:sp>
        <p:nvSpPr>
          <p:cNvPr id="451" name="テキスト ボックス 450"/>
          <p:cNvSpPr txBox="1"/>
          <p:nvPr/>
        </p:nvSpPr>
        <p:spPr>
          <a:xfrm>
            <a:off x="1529424" y="8776946"/>
            <a:ext cx="1107996" cy="276999"/>
          </a:xfrm>
          <a:prstGeom prst="rect">
            <a:avLst/>
          </a:prstGeom>
          <a:noFill/>
        </p:spPr>
        <p:txBody>
          <a:bodyPr wrap="none" rtlCol="0">
            <a:spAutoFit/>
          </a:bodyPr>
          <a:lstStyle/>
          <a:p>
            <a:r>
              <a:rPr lang="ja-JP" altLang="en-US" sz="1200" dirty="0"/>
              <a:t>継体天皇即位</a:t>
            </a:r>
          </a:p>
        </p:txBody>
      </p:sp>
      <p:cxnSp>
        <p:nvCxnSpPr>
          <p:cNvPr id="482" name="直線コネクタ 481"/>
          <p:cNvCxnSpPr>
            <a:endCxn id="166" idx="1"/>
          </p:cNvCxnSpPr>
          <p:nvPr/>
        </p:nvCxnSpPr>
        <p:spPr>
          <a:xfrm>
            <a:off x="5931772" y="4369625"/>
            <a:ext cx="1571190" cy="43353"/>
          </a:xfrm>
          <a:prstGeom prst="line">
            <a:avLst/>
          </a:prstGeom>
          <a:ln w="31750" cmpd="dbl"/>
        </p:spPr>
        <p:style>
          <a:lnRef idx="1">
            <a:schemeClr val="dk1"/>
          </a:lnRef>
          <a:fillRef idx="0">
            <a:schemeClr val="dk1"/>
          </a:fillRef>
          <a:effectRef idx="0">
            <a:schemeClr val="dk1"/>
          </a:effectRef>
          <a:fontRef idx="minor">
            <a:schemeClr val="tx1"/>
          </a:fontRef>
        </p:style>
      </p:cxnSp>
      <p:sp>
        <p:nvSpPr>
          <p:cNvPr id="191" name="テキスト ボックス 190"/>
          <p:cNvSpPr txBox="1"/>
          <p:nvPr/>
        </p:nvSpPr>
        <p:spPr>
          <a:xfrm>
            <a:off x="739385" y="2723401"/>
            <a:ext cx="415498" cy="276999"/>
          </a:xfrm>
          <a:prstGeom prst="rect">
            <a:avLst/>
          </a:prstGeom>
          <a:noFill/>
        </p:spPr>
        <p:txBody>
          <a:bodyPr wrap="none" rtlCol="0">
            <a:spAutoFit/>
          </a:bodyPr>
          <a:lstStyle/>
          <a:p>
            <a:r>
              <a:rPr kumimoji="1" lang="en-US" altLang="ja-JP" sz="1200" dirty="0">
                <a:latin typeface="+mn-ea"/>
              </a:rPr>
              <a:t>382</a:t>
            </a:r>
          </a:p>
        </p:txBody>
      </p:sp>
      <p:cxnSp>
        <p:nvCxnSpPr>
          <p:cNvPr id="192" name="直線コネクタ 191"/>
          <p:cNvCxnSpPr/>
          <p:nvPr/>
        </p:nvCxnSpPr>
        <p:spPr>
          <a:xfrm>
            <a:off x="568152" y="2873122"/>
            <a:ext cx="257319" cy="0"/>
          </a:xfrm>
          <a:prstGeom prst="line">
            <a:avLst/>
          </a:prstGeom>
        </p:spPr>
        <p:style>
          <a:lnRef idx="1">
            <a:schemeClr val="accent1"/>
          </a:lnRef>
          <a:fillRef idx="0">
            <a:schemeClr val="accent1"/>
          </a:fillRef>
          <a:effectRef idx="0">
            <a:schemeClr val="accent1"/>
          </a:effectRef>
          <a:fontRef idx="minor">
            <a:schemeClr val="tx1"/>
          </a:fontRef>
        </p:style>
      </p:cxnSp>
      <p:sp>
        <p:nvSpPr>
          <p:cNvPr id="210" name="テキスト ボックス 209"/>
          <p:cNvSpPr txBox="1"/>
          <p:nvPr/>
        </p:nvSpPr>
        <p:spPr>
          <a:xfrm>
            <a:off x="10028721" y="7666516"/>
            <a:ext cx="1477328" cy="1382556"/>
          </a:xfrm>
          <a:prstGeom prst="rect">
            <a:avLst/>
          </a:prstGeom>
          <a:noFill/>
          <a:ln>
            <a:solidFill>
              <a:srgbClr val="002060"/>
            </a:solidFill>
          </a:ln>
        </p:spPr>
        <p:txBody>
          <a:bodyPr vert="eaVert" wrap="square" rtlCol="0">
            <a:spAutoFit/>
          </a:bodyPr>
          <a:lstStyle/>
          <a:p>
            <a:r>
              <a:rPr kumimoji="1" lang="ja-JP" altLang="en-US" sz="1200" b="1" dirty="0"/>
              <a:t>若狭・近江・有明海・尾張・関東さらに秦氏を重用し</a:t>
            </a:r>
            <a:r>
              <a:rPr lang="ja-JP" altLang="en-US" sz="1200" b="1" dirty="0"/>
              <a:t>、葛城を滅亡させ、吉備・</a:t>
            </a:r>
            <a:r>
              <a:rPr kumimoji="1" lang="ja-JP" altLang="en-US" sz="1200" b="1" dirty="0"/>
              <a:t>紀氏、さらに丹後・筑紫を排除</a:t>
            </a:r>
            <a:r>
              <a:rPr lang="ja-JP" altLang="en-US" sz="1200" b="1" dirty="0"/>
              <a:t>（雄略・継体期）</a:t>
            </a:r>
          </a:p>
        </p:txBody>
      </p:sp>
      <p:cxnSp>
        <p:nvCxnSpPr>
          <p:cNvPr id="216" name="直線コネクタ 215"/>
          <p:cNvCxnSpPr/>
          <p:nvPr/>
        </p:nvCxnSpPr>
        <p:spPr>
          <a:xfrm flipH="1" flipV="1">
            <a:off x="9480856" y="7745670"/>
            <a:ext cx="4564" cy="332306"/>
          </a:xfrm>
          <a:prstGeom prst="line">
            <a:avLst/>
          </a:prstGeom>
        </p:spPr>
        <p:style>
          <a:lnRef idx="1">
            <a:schemeClr val="dk1"/>
          </a:lnRef>
          <a:fillRef idx="0">
            <a:schemeClr val="dk1"/>
          </a:fillRef>
          <a:effectRef idx="0">
            <a:schemeClr val="dk1"/>
          </a:effectRef>
          <a:fontRef idx="minor">
            <a:schemeClr val="tx1"/>
          </a:fontRef>
        </p:style>
      </p:cxnSp>
      <p:sp>
        <p:nvSpPr>
          <p:cNvPr id="222" name="テキスト ボックス 22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9096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1142" y="1344217"/>
            <a:ext cx="3150770" cy="806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379596" y="2023060"/>
            <a:ext cx="7829515" cy="3970318"/>
          </a:xfrm>
          <a:prstGeom prst="rect">
            <a:avLst/>
          </a:prstGeom>
          <a:noFill/>
          <a:ln>
            <a:solidFill>
              <a:schemeClr val="tx2"/>
            </a:solidFill>
          </a:ln>
        </p:spPr>
        <p:txBody>
          <a:bodyPr wrap="square" rtlCol="0">
            <a:spAutoFit/>
          </a:bodyPr>
          <a:lstStyle/>
          <a:p>
            <a:r>
              <a:rPr lang="ja-JP" altLang="en-US" sz="1200" dirty="0"/>
              <a:t>仲哀天皇の皇后。</a:t>
            </a:r>
            <a:r>
              <a:rPr lang="en-US" altLang="ja-JP" sz="1200" dirty="0"/>
              <a:t>『</a:t>
            </a:r>
            <a:r>
              <a:rPr lang="ja-JP" altLang="en-US" sz="1200" dirty="0"/>
              <a:t>日本書紀</a:t>
            </a:r>
            <a:r>
              <a:rPr lang="en-US" altLang="ja-JP" sz="1200" dirty="0"/>
              <a:t>』</a:t>
            </a:r>
            <a:r>
              <a:rPr lang="ja-JP" altLang="en-US" sz="1200" dirty="0"/>
              <a:t>では気長足姫尊（おきながたらしひめのみこと）・</a:t>
            </a:r>
            <a:r>
              <a:rPr lang="en-US" altLang="ja-JP" sz="1200" dirty="0"/>
              <a:t>『</a:t>
            </a:r>
            <a:r>
              <a:rPr lang="ja-JP" altLang="en-US" sz="1200" dirty="0"/>
              <a:t>古事記</a:t>
            </a:r>
            <a:r>
              <a:rPr lang="en-US" altLang="ja-JP" sz="1200" dirty="0"/>
              <a:t>』</a:t>
            </a:r>
            <a:r>
              <a:rPr lang="ja-JP" altLang="en-US" sz="1200" dirty="0"/>
              <a:t>では息長帯比売命（おきながたらしひめのみこと）・大帯比売命（おおたらしひめのみこと）・大足姫命皇后。父は開化天皇玄孫・息長宿禰王（おきながのすくねのみこ）で、母は天日矛裔・葛城高顙媛（かずらきのたかぬかひめ）。</a:t>
            </a:r>
            <a:endParaRPr lang="en-US" altLang="ja-JP" sz="1200" dirty="0"/>
          </a:p>
          <a:p>
            <a:endParaRPr lang="en-US" altLang="ja-JP" sz="1200" dirty="0"/>
          </a:p>
          <a:p>
            <a:r>
              <a:rPr lang="ja-JP" altLang="en-US" sz="1200" dirty="0"/>
              <a:t>　</a:t>
            </a:r>
            <a:r>
              <a:rPr lang="en-US" altLang="ja-JP" sz="1200" dirty="0"/>
              <a:t>『</a:t>
            </a:r>
            <a:r>
              <a:rPr lang="ja-JP" altLang="en-US" sz="1200" dirty="0"/>
              <a:t>日本書紀</a:t>
            </a:r>
            <a:r>
              <a:rPr lang="en-US" altLang="ja-JP" sz="1200" dirty="0"/>
              <a:t>』</a:t>
            </a:r>
            <a:r>
              <a:rPr lang="ja-JP" altLang="en-US" sz="1200" dirty="0"/>
              <a:t>などによれば、神功元年から神功</a:t>
            </a:r>
            <a:r>
              <a:rPr lang="en-US" altLang="ja-JP" sz="1200" dirty="0"/>
              <a:t>69</a:t>
            </a:r>
            <a:r>
              <a:rPr lang="ja-JP" altLang="en-US" sz="1200" dirty="0"/>
              <a:t>年まで政事を執り行なった。夫の仲哀天皇が香椎宮にて急死（</a:t>
            </a:r>
            <a:r>
              <a:rPr lang="en-US" altLang="ja-JP" sz="1200" dirty="0"/>
              <a:t>『</a:t>
            </a:r>
            <a:r>
              <a:rPr lang="ja-JP" altLang="en-US" sz="1200" dirty="0"/>
              <a:t>天書紀</a:t>
            </a:r>
            <a:r>
              <a:rPr lang="en-US" altLang="ja-JP" sz="1200" dirty="0"/>
              <a:t>』</a:t>
            </a:r>
            <a:r>
              <a:rPr lang="ja-JP" altLang="en-US" sz="1200" dirty="0"/>
              <a:t>では熊襲の矢が当たったという）。その後に熊襲を討伐した。それから住吉大神の神託により、お腹に子供（のちの応神天皇）を妊娠したまま筑紫から玄界灘を渡り朝鮮半島に出兵して新羅の国を攻めた。新羅は戦わずして降服して朝貢を誓い、高句麗・百済も朝貢を約したという（三韓征伐）。</a:t>
            </a:r>
          </a:p>
          <a:p>
            <a:endParaRPr lang="ja-JP" altLang="en-US" sz="1200" dirty="0"/>
          </a:p>
          <a:p>
            <a:r>
              <a:rPr lang="ja-JP" altLang="en-US" sz="1200" dirty="0"/>
              <a:t>　渡海の際は、お腹に月延石や鎮懐石と呼ばれる石を当ててさらしを巻き、冷やすことによって出産を遅らせたとされる。月延石は</a:t>
            </a:r>
            <a:r>
              <a:rPr lang="en-US" altLang="ja-JP" sz="1200" dirty="0"/>
              <a:t>3</a:t>
            </a:r>
            <a:r>
              <a:rPr lang="ja-JP" altLang="en-US" sz="1200" dirty="0"/>
              <a:t>つあったとされ、それぞれ長崎県壱岐市の月讀神社、京都市西京区の月読神社、福岡県糸島市の鎮懐石八幡宮に奉納されたと言われている。その帰路、筑紫の宇美で応神天皇を出産し、志免でお紙目を代えたと伝えられている。他にも壱岐市の湯ノ本温泉で産湯をつかわせたなど、九州北部に数々の伝承が残っており、九州北部に縁の深い人物であったと推測される。また八幡神と同じくその言い伝えは北は関東から近畿の大津や京都や奈良や大阪の住吉大社は元より瀬戸内海を挟んで広島や岡山そして四国にも数多くの伝承があり、九州はもとより日本全土にもその言い伝えは数多く存在する。数々の言い伝えが存在して戦前ではまさに有名人であり偉人でもあった。</a:t>
            </a:r>
          </a:p>
          <a:p>
            <a:endParaRPr lang="ja-JP" altLang="en-US" sz="1200" dirty="0"/>
          </a:p>
          <a:p>
            <a:r>
              <a:rPr lang="ja-JP" altLang="en-US" sz="1200" dirty="0"/>
              <a:t>　神功皇后が三韓征伐の後に畿内に帰るとき、自分の皇子（応神天皇）には異母兄にあたる香坂皇子、忍熊皇子が畿内にて反乱を起こして戦いを挑んだが、神功皇后軍は武内宿禰や武振熊命（彦国葺命の孫）　の働きによりこれを平定したという。今でも全国各地で神功皇后の三韓征伐を祝うための山車が存在しており、その業績をたたえる祭りが多い。</a:t>
            </a:r>
            <a:r>
              <a:rPr kumimoji="1" lang="ja-JP" altLang="en-US" sz="1200" dirty="0"/>
              <a:t>　</a:t>
            </a:r>
            <a:endParaRPr kumimoji="1"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sp>
        <p:nvSpPr>
          <p:cNvPr id="5" name="テキスト ボックス 4"/>
          <p:cNvSpPr txBox="1"/>
          <p:nvPr/>
        </p:nvSpPr>
        <p:spPr>
          <a:xfrm>
            <a:off x="1390138" y="1661278"/>
            <a:ext cx="1114408" cy="369332"/>
          </a:xfrm>
          <a:prstGeom prst="rect">
            <a:avLst/>
          </a:prstGeom>
          <a:noFill/>
        </p:spPr>
        <p:txBody>
          <a:bodyPr wrap="none" rtlCol="0">
            <a:spAutoFit/>
          </a:bodyPr>
          <a:lstStyle/>
          <a:p>
            <a:r>
              <a:rPr kumimoji="1" lang="ja-JP" altLang="en-US" sz="1800" b="1" dirty="0"/>
              <a:t>神功皇后</a:t>
            </a:r>
            <a:endParaRPr kumimoji="1" lang="ja-JP" altLang="en-US" sz="1400"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888" y="7095565"/>
            <a:ext cx="1482195" cy="174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7192888" y="8988097"/>
            <a:ext cx="1654620" cy="276999"/>
          </a:xfrm>
          <a:prstGeom prst="rect">
            <a:avLst/>
          </a:prstGeom>
          <a:noFill/>
        </p:spPr>
        <p:txBody>
          <a:bodyPr wrap="none" rtlCol="0">
            <a:spAutoFit/>
          </a:bodyPr>
          <a:lstStyle/>
          <a:p>
            <a:r>
              <a:rPr lang="ja-JP" altLang="en-US" sz="1200" dirty="0"/>
              <a:t>旧高額</a:t>
            </a:r>
            <a:r>
              <a:rPr lang="en-US" altLang="ja-JP" sz="1200" dirty="0"/>
              <a:t>5</a:t>
            </a:r>
            <a:r>
              <a:rPr lang="ja-JP" altLang="en-US" sz="1200" dirty="0"/>
              <a:t>円切手</a:t>
            </a:r>
            <a:r>
              <a:rPr lang="en-US" altLang="ja-JP" sz="1200" dirty="0"/>
              <a:t>1908</a:t>
            </a:r>
            <a:r>
              <a:rPr lang="ja-JP" altLang="en-US" sz="1200" dirty="0"/>
              <a:t>年</a:t>
            </a:r>
            <a:endParaRPr kumimoji="1" lang="ja-JP" altLang="en-US" sz="1200" dirty="0"/>
          </a:p>
        </p:txBody>
      </p:sp>
      <p:sp>
        <p:nvSpPr>
          <p:cNvPr id="7" name="テキスト ボックス 6"/>
          <p:cNvSpPr txBox="1"/>
          <p:nvPr/>
        </p:nvSpPr>
        <p:spPr>
          <a:xfrm>
            <a:off x="1390138" y="6916702"/>
            <a:ext cx="5021203" cy="2339102"/>
          </a:xfrm>
          <a:prstGeom prst="rect">
            <a:avLst/>
          </a:prstGeom>
          <a:noFill/>
          <a:ln>
            <a:solidFill>
              <a:schemeClr val="tx2"/>
            </a:solidFill>
          </a:ln>
        </p:spPr>
        <p:txBody>
          <a:bodyPr wrap="square" rtlCol="0">
            <a:spAutoFit/>
          </a:bodyPr>
          <a:lstStyle/>
          <a:p>
            <a:r>
              <a:rPr lang="ja-JP" altLang="en-US" sz="1400" b="1" dirty="0"/>
              <a:t>三韓征伐</a:t>
            </a:r>
            <a:endParaRPr lang="ja-JP" altLang="en-US" sz="1200" dirty="0"/>
          </a:p>
          <a:p>
            <a:r>
              <a:rPr lang="ja-JP" altLang="en-US" sz="1200" dirty="0"/>
              <a:t>　三韓征伐（さんかんせいばつ）は、神功皇后が新羅出兵を行い、朝鮮半島の広い地域を服属下においたとされる戦争を指す。神功皇后は、仲哀天皇の后で応神天皇の母である。経緯は</a:t>
            </a:r>
            <a:r>
              <a:rPr lang="en-US" altLang="ja-JP" sz="1200" dirty="0"/>
              <a:t>『</a:t>
            </a:r>
            <a:r>
              <a:rPr lang="ja-JP" altLang="en-US" sz="1200" dirty="0"/>
              <a:t>古事記</a:t>
            </a:r>
            <a:r>
              <a:rPr lang="en-US" altLang="ja-JP" sz="1200" dirty="0"/>
              <a:t>』『</a:t>
            </a:r>
            <a:r>
              <a:rPr lang="ja-JP" altLang="en-US" sz="1200" dirty="0"/>
              <a:t>日本書紀</a:t>
            </a:r>
            <a:r>
              <a:rPr lang="en-US" altLang="ja-JP" sz="1200" dirty="0"/>
              <a:t>』</a:t>
            </a:r>
            <a:r>
              <a:rPr lang="ja-JP" altLang="en-US" sz="1200" dirty="0"/>
              <a:t>に記載されているが、朝鮮や中国の歴史書にも関連するかと思われる記事がある。新羅が降伏した後、三韓の残り二国（百済、高句麗）も相次いで日本の支配下に入ったとされるためこの名で呼ばれるが、直接の戦闘が記されているのは対新羅戦だけなので新羅征伐と言う場合もある。吉川弘文館の</a:t>
            </a:r>
            <a:r>
              <a:rPr lang="en-US" altLang="ja-JP" sz="1200" dirty="0"/>
              <a:t>『</a:t>
            </a:r>
            <a:r>
              <a:rPr lang="ja-JP" altLang="en-US" sz="1200" dirty="0"/>
              <a:t>国史大辞典</a:t>
            </a:r>
            <a:r>
              <a:rPr lang="en-US" altLang="ja-JP" sz="1200" dirty="0"/>
              <a:t>』</a:t>
            </a:r>
            <a:r>
              <a:rPr lang="ja-JP" altLang="en-US" sz="1200" dirty="0"/>
              <a:t>では、「新羅征討説話」という名称で項目となっている。ただし三韓とは馬韓（後の百済）・弁韓（後の任那・加羅）・辰韓（後の新羅）を示し高句麗を含まない朝鮮半島南部のみの征服とも考えられる。</a:t>
            </a:r>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sp>
        <p:nvSpPr>
          <p:cNvPr id="9" name="正方形/長方形 8"/>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379596" y="644173"/>
            <a:ext cx="1210588" cy="707886"/>
          </a:xfrm>
          <a:prstGeom prst="rect">
            <a:avLst/>
          </a:prstGeom>
          <a:noFill/>
        </p:spPr>
        <p:txBody>
          <a:bodyPr wrap="none" rtlCol="0">
            <a:spAutoFit/>
          </a:bodyPr>
          <a:lstStyle/>
          <a:p>
            <a:r>
              <a:rPr kumimoji="1" lang="ja-JP" altLang="en-US" sz="4000" dirty="0">
                <a:solidFill>
                  <a:srgbClr val="FF0000"/>
                </a:solidFill>
              </a:rPr>
              <a:t>応神</a:t>
            </a:r>
          </a:p>
        </p:txBody>
      </p:sp>
    </p:spTree>
    <p:extLst>
      <p:ext uri="{BB962C8B-B14F-4D97-AF65-F5344CB8AC3E}">
        <p14:creationId xmlns:p14="http://schemas.microsoft.com/office/powerpoint/2010/main" val="3357474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NEC-PCuser\Desktop\img20170908_151927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01170" y="1095175"/>
            <a:ext cx="7023406" cy="59373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NEC-PCuser\Desktop\img20170909_144211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253221" y="1140240"/>
            <a:ext cx="6949812" cy="587473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408392" y="7536904"/>
            <a:ext cx="2056973" cy="276999"/>
          </a:xfrm>
          <a:prstGeom prst="rect">
            <a:avLst/>
          </a:prstGeom>
          <a:noFill/>
        </p:spPr>
        <p:txBody>
          <a:bodyPr wrap="none" rtlCol="0">
            <a:spAutoFit/>
          </a:bodyPr>
          <a:lstStyle/>
          <a:p>
            <a:r>
              <a:rPr kumimoji="1" lang="ja-JP" altLang="en-US" sz="1200" dirty="0"/>
              <a:t>（古事記・日本書記、西東社）</a:t>
            </a:r>
          </a:p>
        </p:txBody>
      </p:sp>
      <p:sp>
        <p:nvSpPr>
          <p:cNvPr id="8" name="テキスト ボックス 7"/>
          <p:cNvSpPr txBox="1"/>
          <p:nvPr/>
        </p:nvSpPr>
        <p:spPr>
          <a:xfrm>
            <a:off x="8633048" y="7464896"/>
            <a:ext cx="2056973" cy="276999"/>
          </a:xfrm>
          <a:prstGeom prst="rect">
            <a:avLst/>
          </a:prstGeom>
          <a:noFill/>
        </p:spPr>
        <p:txBody>
          <a:bodyPr wrap="none" rtlCol="0">
            <a:spAutoFit/>
          </a:bodyPr>
          <a:lstStyle/>
          <a:p>
            <a:r>
              <a:rPr kumimoji="1" lang="ja-JP" altLang="en-US" sz="1200" dirty="0"/>
              <a:t>（古事記・日本書記、西東社）</a:t>
            </a:r>
          </a:p>
        </p:txBody>
      </p:sp>
      <p:sp>
        <p:nvSpPr>
          <p:cNvPr id="9" name="テキスト ボックス 8"/>
          <p:cNvSpPr txBox="1"/>
          <p:nvPr/>
        </p:nvSpPr>
        <p:spPr>
          <a:xfrm>
            <a:off x="64096" y="3072408"/>
            <a:ext cx="430887" cy="2381421"/>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470634" y="192088"/>
            <a:ext cx="2994731" cy="477054"/>
          </a:xfrm>
          <a:prstGeom prst="rect">
            <a:avLst/>
          </a:prstGeom>
          <a:noFill/>
        </p:spPr>
        <p:txBody>
          <a:bodyPr wrap="none" rtlCol="0">
            <a:spAutoFit/>
          </a:bodyPr>
          <a:lstStyle/>
          <a:p>
            <a:r>
              <a:rPr kumimoji="1" lang="ja-JP" altLang="en-US" sz="2400" b="1" dirty="0"/>
              <a:t>神宮皇后と三韓征伐</a:t>
            </a:r>
          </a:p>
        </p:txBody>
      </p:sp>
      <p:sp>
        <p:nvSpPr>
          <p:cNvPr id="11" name="テキスト ボックス 10"/>
          <p:cNvSpPr txBox="1"/>
          <p:nvPr/>
        </p:nvSpPr>
        <p:spPr>
          <a:xfrm>
            <a:off x="1000200" y="8040960"/>
            <a:ext cx="6192688" cy="1415772"/>
          </a:xfrm>
          <a:prstGeom prst="rect">
            <a:avLst/>
          </a:prstGeom>
          <a:noFill/>
          <a:ln>
            <a:solidFill>
              <a:schemeClr val="accent1"/>
            </a:solidFill>
          </a:ln>
        </p:spPr>
        <p:txBody>
          <a:bodyPr wrap="square" rtlCol="0">
            <a:spAutoFit/>
          </a:bodyPr>
          <a:lstStyle/>
          <a:p>
            <a:r>
              <a:rPr lang="ja-JP" altLang="en-US" sz="1400" b="1" dirty="0"/>
              <a:t>神功皇后（三韓征伐</a:t>
            </a:r>
            <a:r>
              <a:rPr lang="en-US" altLang="ja-JP" sz="1400" b="1" dirty="0"/>
              <a:t>)</a:t>
            </a:r>
          </a:p>
          <a:p>
            <a:r>
              <a:rPr lang="ja-JP" altLang="en-US" sz="1200" dirty="0"/>
              <a:t>　　日本書紀によれば、仲哀天皇の御代、熊襲、隼人など大和朝廷に反抗する部族が蜂起したとき、神功皇后が神がかりし、「反乱軍の背後には三韓の勢力がある。まず三韓を征討せよ」との神託を得た。しかし天皇はこの神託に従わず、翌年崩御した。その翌月、再び同様の神託を得た神功皇后は、自ら兵を率いて三韓へ出航した。このとき、住吉大神の和魂が神功皇后の身辺を守り、荒魂は突風となり、神功皇后の船団を後押しするとともに、三韓の軍を大いに苦しめたとされる。（</a:t>
            </a:r>
            <a:r>
              <a:rPr lang="en-US" altLang="ja-JP" sz="1200" dirty="0"/>
              <a:t>Wikipedia</a:t>
            </a:r>
            <a:r>
              <a:rPr lang="ja-JP" altLang="en-US" sz="1200" dirty="0"/>
              <a:t>抜粋）</a:t>
            </a:r>
          </a:p>
        </p:txBody>
      </p:sp>
      <p:sp>
        <p:nvSpPr>
          <p:cNvPr id="12" name="テキスト ボックス 11"/>
          <p:cNvSpPr txBox="1"/>
          <p:nvPr/>
        </p:nvSpPr>
        <p:spPr>
          <a:xfrm>
            <a:off x="7264896" y="7968952"/>
            <a:ext cx="5372800" cy="1600438"/>
          </a:xfrm>
          <a:prstGeom prst="rect">
            <a:avLst/>
          </a:prstGeom>
          <a:noFill/>
          <a:ln>
            <a:solidFill>
              <a:schemeClr val="accent1"/>
            </a:solidFill>
          </a:ln>
        </p:spPr>
        <p:txBody>
          <a:bodyPr wrap="square" rtlCol="0">
            <a:spAutoFit/>
          </a:bodyPr>
          <a:lstStyle/>
          <a:p>
            <a:r>
              <a:rPr lang="ja-JP" altLang="en-US" sz="1400" b="1" dirty="0"/>
              <a:t>応神天皇</a:t>
            </a:r>
            <a:r>
              <a:rPr lang="ja-JP" altLang="en-US" sz="1200" dirty="0"/>
              <a:t>　　</a:t>
            </a:r>
            <a:endParaRPr lang="en-US" altLang="ja-JP" sz="1200" dirty="0"/>
          </a:p>
          <a:p>
            <a:r>
              <a:rPr lang="ja-JP" altLang="en-US" sz="1200" dirty="0"/>
              <a:t>　父は先帝仲哀天皇で、母は神功皇后とされるが、異説も多い。その理由は異常に出産が遅れたことにある。父として「是に皇后、大神と密事あり」（住吉大社の</a:t>
            </a:r>
            <a:r>
              <a:rPr lang="en-US" altLang="ja-JP" sz="1200" dirty="0"/>
              <a:t>『</a:t>
            </a:r>
            <a:r>
              <a:rPr lang="ja-JP" altLang="en-US" sz="1200" dirty="0"/>
              <a:t>神代記</a:t>
            </a:r>
            <a:r>
              <a:rPr lang="en-US" altLang="ja-JP" sz="1200" dirty="0"/>
              <a:t>』</a:t>
            </a:r>
            <a:r>
              <a:rPr lang="ja-JP" altLang="en-US" sz="1200" dirty="0"/>
              <a:t>）とある住吉大神や、あるいはまた武内宿禰とする考えもある。このような出生の神秘性は、本来応神天皇が前王朝との血統上のつながりを持たず、新王朝の開祖であるとされたことを物語っているとするものもある。</a:t>
            </a:r>
            <a:r>
              <a:rPr kumimoji="1" lang="ja-JP" altLang="en-US" sz="1200" dirty="0"/>
              <a:t>九州から東進してきた誉田別（応神天皇）は河内の豪族の品陀真若王の家に婿として入り、品陀（誉田）の地名を冠するようになった。（</a:t>
            </a:r>
            <a:r>
              <a:rPr lang="ja-JP" altLang="en-US" sz="1200" dirty="0"/>
              <a:t>（</a:t>
            </a:r>
            <a:r>
              <a:rPr lang="en-US" altLang="ja-JP" sz="1200" dirty="0"/>
              <a:t>Wikipedia</a:t>
            </a:r>
            <a:r>
              <a:rPr lang="ja-JP" altLang="en-US" sz="1200" dirty="0"/>
              <a:t>抜粋</a:t>
            </a:r>
            <a:r>
              <a:rPr lang="en-US" altLang="ja-JP" sz="1200" dirty="0"/>
              <a:t>)</a:t>
            </a:r>
          </a:p>
        </p:txBody>
      </p:sp>
    </p:spTree>
    <p:extLst>
      <p:ext uri="{BB962C8B-B14F-4D97-AF65-F5344CB8AC3E}">
        <p14:creationId xmlns:p14="http://schemas.microsoft.com/office/powerpoint/2010/main" val="414861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中　　期</a:t>
            </a:r>
          </a:p>
        </p:txBody>
      </p:sp>
      <p:pic>
        <p:nvPicPr>
          <p:cNvPr id="1026" name="Picture 2" descr="C:\Users\NEC-PCuser\Desktop\DSC_0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4912" y="264097"/>
            <a:ext cx="4480496" cy="252027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7964912" y="2815821"/>
            <a:ext cx="4187365" cy="523220"/>
          </a:xfrm>
          <a:prstGeom prst="rect">
            <a:avLst/>
          </a:prstGeom>
          <a:noFill/>
        </p:spPr>
        <p:txBody>
          <a:bodyPr wrap="none" rtlCol="0">
            <a:spAutoFit/>
          </a:bodyPr>
          <a:lstStyle/>
          <a:p>
            <a:pPr algn="ctr"/>
            <a:r>
              <a:rPr lang="ja-JP" altLang="en-US" sz="1400" dirty="0"/>
              <a:t>大鳥居（国の重要文化財）</a:t>
            </a:r>
          </a:p>
          <a:p>
            <a:pPr algn="ctr"/>
            <a:r>
              <a:rPr lang="ja-JP" altLang="en-US" sz="1400" dirty="0"/>
              <a:t>「日本三大鳥居」の</a:t>
            </a:r>
            <a:r>
              <a:rPr lang="en-US" altLang="ja-JP" sz="1400" dirty="0"/>
              <a:t>1</a:t>
            </a:r>
            <a:r>
              <a:rPr lang="ja-JP" altLang="en-US" sz="1400" dirty="0" err="1"/>
              <a:t>つに</a:t>
            </a:r>
            <a:r>
              <a:rPr lang="ja-JP" altLang="en-US" sz="1400" dirty="0"/>
              <a:t>数えられる。（光一郎</a:t>
            </a:r>
            <a:r>
              <a:rPr kumimoji="1" lang="ja-JP" altLang="en-US" sz="1400" dirty="0"/>
              <a:t>　撮影）</a:t>
            </a:r>
          </a:p>
        </p:txBody>
      </p:sp>
      <p:pic>
        <p:nvPicPr>
          <p:cNvPr id="1027" name="Picture 3" descr="C:\Users\NEC-PCuser\Downloads\1200px-150228_Kehi-jingu_Tsuruga_Fukui_pref_Japan05s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5384" y="4150759"/>
            <a:ext cx="4430024" cy="295409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767787" y="7117367"/>
            <a:ext cx="2759089" cy="307777"/>
          </a:xfrm>
          <a:prstGeom prst="rect">
            <a:avLst/>
          </a:prstGeom>
          <a:noFill/>
        </p:spPr>
        <p:txBody>
          <a:bodyPr wrap="none" rtlCol="0">
            <a:spAutoFit/>
          </a:bodyPr>
          <a:lstStyle/>
          <a:p>
            <a:pPr algn="ctr"/>
            <a:r>
              <a:rPr lang="ja-JP" altLang="en-US" sz="1400" dirty="0"/>
              <a:t>（</a:t>
            </a:r>
            <a:r>
              <a:rPr lang="ja-JP" altLang="ja-JP" sz="1400" dirty="0"/>
              <a:t>中鳥居、奥に外拝殿</a:t>
            </a:r>
            <a:r>
              <a:rPr lang="ja-JP" altLang="en-US" sz="1400" dirty="0"/>
              <a:t>　</a:t>
            </a:r>
            <a:r>
              <a:rPr lang="en-US" altLang="ja-JP" sz="1400" dirty="0"/>
              <a:t>Wikipedia</a:t>
            </a:r>
            <a:r>
              <a:rPr lang="ja-JP" altLang="en-US" sz="1400" dirty="0"/>
              <a:t>）</a:t>
            </a:r>
            <a:endParaRPr kumimoji="1" lang="ja-JP" altLang="en-US" sz="1400" dirty="0"/>
          </a:p>
        </p:txBody>
      </p:sp>
      <p:sp>
        <p:nvSpPr>
          <p:cNvPr id="8" name="正方形/長方形 7"/>
          <p:cNvSpPr/>
          <p:nvPr/>
        </p:nvSpPr>
        <p:spPr>
          <a:xfrm>
            <a:off x="1432248" y="302423"/>
            <a:ext cx="6048672" cy="8186857"/>
          </a:xfrm>
          <a:prstGeom prst="rect">
            <a:avLst/>
          </a:prstGeom>
          <a:ln>
            <a:solidFill>
              <a:schemeClr val="accent1"/>
            </a:solidFill>
          </a:ln>
        </p:spPr>
        <p:txBody>
          <a:bodyPr wrap="square">
            <a:spAutoFit/>
          </a:bodyPr>
          <a:lstStyle/>
          <a:p>
            <a:r>
              <a:rPr lang="ja-JP" altLang="en-US" sz="1800" b="1" dirty="0"/>
              <a:t>氣比神宮</a:t>
            </a:r>
            <a:r>
              <a:rPr lang="ja-JP" altLang="en-US" sz="1200" dirty="0"/>
              <a:t>（けひじんぐう、気比神宮）は、福井県敦賀市曙町にある神社。越前国一宮。旧社格は官幣大社。「ケヒ（気比</a:t>
            </a:r>
            <a:r>
              <a:rPr lang="en-US" altLang="ja-JP" sz="1200" dirty="0"/>
              <a:t>/</a:t>
            </a:r>
            <a:r>
              <a:rPr lang="ja-JP" altLang="en-US" sz="1200" dirty="0"/>
              <a:t>笥飯）」の由来としては、</a:t>
            </a:r>
            <a:r>
              <a:rPr lang="en-US" altLang="ja-JP" sz="1200" dirty="0"/>
              <a:t>『</a:t>
            </a:r>
            <a:r>
              <a:rPr lang="ja-JP" altLang="en-US" sz="1200" dirty="0"/>
              <a:t>古事記</a:t>
            </a:r>
            <a:r>
              <a:rPr lang="en-US" altLang="ja-JP" sz="1200" dirty="0"/>
              <a:t>』</a:t>
            </a:r>
            <a:r>
              <a:rPr lang="ja-JP" altLang="en-US" sz="1200" dirty="0"/>
              <a:t>では「御食津（みけつ）」から「気比」に転訛したという。福井県中央部、敦賀市市街地の北東部に鎮座する。</a:t>
            </a:r>
            <a:r>
              <a:rPr lang="ja-JP" altLang="en-US" sz="1200" u="sng" dirty="0"/>
              <a:t>敦賀は天然の良港を有するとともに、北陸道諸国（現在の北陸地方）から畿内への入り口であり、対外的にも朝鮮半島や中国東北部への玄関口にあたる要衝である。神宮はそのような立地であることから、「北陸道総鎮守」と称されて朝廷から特に重視された神社であった。</a:t>
            </a:r>
            <a:endParaRPr lang="en-US" altLang="ja-JP" sz="1200" u="sng" dirty="0"/>
          </a:p>
          <a:p>
            <a:endParaRPr lang="en-US" altLang="ja-JP" sz="1200" dirty="0"/>
          </a:p>
          <a:p>
            <a:r>
              <a:rPr lang="ja-JP" altLang="en-US" sz="1400" b="1" dirty="0"/>
              <a:t>祭神</a:t>
            </a:r>
            <a:endParaRPr lang="ja-JP" altLang="en-US" sz="1200" dirty="0"/>
          </a:p>
          <a:p>
            <a:r>
              <a:rPr lang="ja-JP" altLang="en-US" sz="1200" u="sng" dirty="0"/>
              <a:t>本殿（本宮）</a:t>
            </a:r>
            <a:r>
              <a:rPr lang="ja-JP" altLang="en-US" sz="1200" dirty="0"/>
              <a:t>：伊奢沙別命（いざさわけのみこと） </a:t>
            </a:r>
            <a:r>
              <a:rPr lang="en-US" altLang="ja-JP" sz="1200" dirty="0"/>
              <a:t>- </a:t>
            </a:r>
            <a:r>
              <a:rPr lang="ja-JP" altLang="en-US" sz="1200" dirty="0"/>
              <a:t>主祭神。「気比大神」または「御食津大神」とも称される。仲哀天皇（ちゅうあいてんのう） </a:t>
            </a:r>
            <a:r>
              <a:rPr lang="en-US" altLang="ja-JP" sz="1200" dirty="0"/>
              <a:t>- </a:t>
            </a:r>
            <a:r>
              <a:rPr lang="ja-JP" altLang="en-US" sz="1200" dirty="0"/>
              <a:t>第</a:t>
            </a:r>
            <a:r>
              <a:rPr lang="en-US" altLang="ja-JP" sz="1200" dirty="0"/>
              <a:t>14</a:t>
            </a:r>
            <a:r>
              <a:rPr lang="ja-JP" altLang="en-US" sz="1200" dirty="0"/>
              <a:t>代天皇。神功皇后（じんぐうこうごう） </a:t>
            </a:r>
            <a:r>
              <a:rPr lang="en-US" altLang="ja-JP" sz="1200" dirty="0"/>
              <a:t>- </a:t>
            </a:r>
            <a:r>
              <a:rPr lang="ja-JP" altLang="en-US" sz="1200" dirty="0"/>
              <a:t>仲哀天皇の皇后。</a:t>
            </a:r>
          </a:p>
          <a:p>
            <a:r>
              <a:rPr lang="ja-JP" altLang="en-US" sz="1200" u="sng" dirty="0"/>
              <a:t>四社：</a:t>
            </a:r>
            <a:r>
              <a:rPr lang="ja-JP" altLang="en-US" sz="1200" dirty="0"/>
              <a:t>宮東殿宮：日本武尊（やまとたけるのみこと）、総社宮：応神天皇（おうじんてんのう） </a:t>
            </a:r>
            <a:r>
              <a:rPr lang="en-US" altLang="ja-JP" sz="1200" dirty="0"/>
              <a:t>- </a:t>
            </a:r>
            <a:r>
              <a:rPr lang="ja-JP" altLang="en-US" sz="1200" dirty="0"/>
              <a:t>第</a:t>
            </a:r>
            <a:r>
              <a:rPr lang="en-US" altLang="ja-JP" sz="1200" dirty="0"/>
              <a:t>15</a:t>
            </a:r>
            <a:r>
              <a:rPr lang="ja-JP" altLang="en-US" sz="1200" dirty="0"/>
              <a:t>代天皇。平殿宮：玉姫命（たまひめのみこと、玉妃命） </a:t>
            </a:r>
            <a:r>
              <a:rPr lang="en-US" altLang="ja-JP" sz="1200" dirty="0"/>
              <a:t>- 『</a:t>
            </a:r>
            <a:r>
              <a:rPr lang="ja-JP" altLang="en-US" sz="1200" dirty="0"/>
              <a:t>気比宮社記</a:t>
            </a:r>
            <a:r>
              <a:rPr lang="en-US" altLang="ja-JP" sz="1200" dirty="0"/>
              <a:t>』</a:t>
            </a:r>
            <a:r>
              <a:rPr lang="ja-JP" altLang="en-US" sz="1200" dirty="0"/>
              <a:t>では神功皇后の妹の虚空津比売命とする。西殿宮：武内宿禰命（たけのうちのすくねのみこと）</a:t>
            </a:r>
            <a:endParaRPr lang="en-US" altLang="ja-JP" sz="1200" dirty="0"/>
          </a:p>
          <a:p>
            <a:endParaRPr lang="en-US" altLang="ja-JP" sz="1200" dirty="0"/>
          </a:p>
          <a:p>
            <a:r>
              <a:rPr lang="ja-JP" altLang="en-US" sz="1200" dirty="0"/>
              <a:t>　史書では「笥飯」「気比」「御食津」と記されるほか、</a:t>
            </a:r>
            <a:r>
              <a:rPr lang="en-US" altLang="ja-JP" sz="1200" dirty="0"/>
              <a:t>『</a:t>
            </a:r>
            <a:r>
              <a:rPr lang="ja-JP" altLang="en-US" sz="1200" dirty="0"/>
              <a:t>気比宮社記</a:t>
            </a:r>
            <a:r>
              <a:rPr lang="en-US" altLang="ja-JP" sz="1200" dirty="0"/>
              <a:t>』</a:t>
            </a:r>
            <a:r>
              <a:rPr lang="ja-JP" altLang="en-US" sz="1200" dirty="0"/>
              <a:t>では「保食神」とも記される。これらは、いずれも祭神が食物神としての性格を持つことを指す名称であり、敦賀が海産物朝貢地であったことを反映するといわれる。このことから、神宮の祭神は上古より当地で祀られた在地神、特に海人族によって祀られた海神であると解されている。一方、</a:t>
            </a:r>
            <a:r>
              <a:rPr lang="en-US" altLang="ja-JP" sz="1200" dirty="0"/>
              <a:t>『</a:t>
            </a:r>
            <a:r>
              <a:rPr lang="ja-JP" altLang="en-US" sz="1200" dirty="0"/>
              <a:t>日本書紀</a:t>
            </a:r>
            <a:r>
              <a:rPr lang="en-US" altLang="ja-JP" sz="1200" dirty="0"/>
              <a:t>』[</a:t>
            </a:r>
            <a:r>
              <a:rPr lang="ja-JP" altLang="en-US" sz="1200" dirty="0"/>
              <a:t>に新羅王子の天日槍の神宝として見える「胆狭浅大刀（いささのたち）」との関連性の指摘があり、イザサワケを天日槍にあてて新羅由来と見る説もある。</a:t>
            </a:r>
          </a:p>
          <a:p>
            <a:r>
              <a:rPr lang="ja-JP" altLang="en-US" sz="1200" dirty="0"/>
              <a:t>　応神天皇（</a:t>
            </a:r>
            <a:r>
              <a:rPr lang="en-US" altLang="ja-JP" sz="1200" dirty="0"/>
              <a:t>『</a:t>
            </a:r>
            <a:r>
              <a:rPr lang="ja-JP" altLang="en-US" sz="1200" dirty="0"/>
              <a:t>集古十種</a:t>
            </a:r>
            <a:r>
              <a:rPr lang="en-US" altLang="ja-JP" sz="1200" dirty="0"/>
              <a:t>』</a:t>
            </a:r>
            <a:r>
              <a:rPr lang="ja-JP" altLang="en-US" sz="1200" dirty="0"/>
              <a:t>）第</a:t>
            </a:r>
            <a:r>
              <a:rPr lang="en-US" altLang="ja-JP" sz="1200" dirty="0"/>
              <a:t>15</a:t>
            </a:r>
            <a:r>
              <a:rPr lang="ja-JP" altLang="en-US" sz="1200" dirty="0"/>
              <a:t>代天皇。</a:t>
            </a:r>
            <a:r>
              <a:rPr lang="en-US" altLang="ja-JP" sz="1200" dirty="0"/>
              <a:t>『</a:t>
            </a:r>
            <a:r>
              <a:rPr lang="ja-JP" altLang="en-US" sz="1200" dirty="0"/>
              <a:t>古事記</a:t>
            </a:r>
            <a:r>
              <a:rPr lang="en-US" altLang="ja-JP" sz="1200" dirty="0"/>
              <a:t>』『</a:t>
            </a:r>
            <a:r>
              <a:rPr lang="ja-JP" altLang="en-US" sz="1200" dirty="0"/>
              <a:t>日本書紀</a:t>
            </a:r>
            <a:r>
              <a:rPr lang="en-US" altLang="ja-JP" sz="1200" dirty="0"/>
              <a:t>』</a:t>
            </a:r>
            <a:r>
              <a:rPr lang="ja-JP" altLang="en-US" sz="1200" dirty="0"/>
              <a:t>によれば伊奢沙別命（神宮の主祭神）と名を交換したという。このイザサワケは、仲哀天皇・神功皇后・応神天皇と深いつながりにあることが</a:t>
            </a:r>
            <a:r>
              <a:rPr lang="en-US" altLang="ja-JP" sz="1200" dirty="0"/>
              <a:t>『</a:t>
            </a:r>
            <a:r>
              <a:rPr lang="ja-JP" altLang="en-US" sz="1200" dirty="0"/>
              <a:t>古事記</a:t>
            </a:r>
            <a:r>
              <a:rPr lang="en-US" altLang="ja-JP" sz="1200" dirty="0"/>
              <a:t>』『</a:t>
            </a:r>
            <a:r>
              <a:rPr lang="ja-JP" altLang="en-US" sz="1200" dirty="0"/>
              <a:t>日本書紀</a:t>
            </a:r>
            <a:r>
              <a:rPr lang="en-US" altLang="ja-JP" sz="1200" dirty="0"/>
              <a:t>』</a:t>
            </a:r>
            <a:r>
              <a:rPr lang="ja-JP" altLang="en-US" sz="1200" dirty="0"/>
              <a:t>によって知られる。両書では、仲哀天皇が角鹿に行宮として「笥飯宮」を営んだとあるほか、天皇の紀伊国滞在中に熊襲の謀叛があり角鹿にいた神功皇后を出発させたと見え、角鹿の地が登場する。神功皇后は、仲哀天皇の突然死を経て新羅に遠征（三韓征伐）、帰途に太子（誉田別尊；応神天皇）を産んだ。そして、皇后と太子がヤマトへ戻る際に謀叛があったが無事平定し、太子は武内宿禰に連れられて禊のため気比神に参詣したという。以上のように、歴史の早い段階から気比神が朝廷の崇敬を受ける神として登場しており、一連の出征の始まり・終わりを成したことから古くは軍神として崇敬されたとも見られる。</a:t>
            </a:r>
          </a:p>
          <a:p>
            <a:r>
              <a:rPr lang="en-US" altLang="ja-JP" sz="1200" dirty="0"/>
              <a:t> </a:t>
            </a:r>
            <a:r>
              <a:rPr lang="ja-JP" altLang="en-US" sz="1200" dirty="0"/>
              <a:t>　</a:t>
            </a:r>
            <a:r>
              <a:rPr lang="en-US" altLang="ja-JP" sz="1200" dirty="0"/>
              <a:t>『</a:t>
            </a:r>
            <a:r>
              <a:rPr lang="ja-JP" altLang="en-US" sz="1200" dirty="0"/>
              <a:t>古事記</a:t>
            </a:r>
            <a:r>
              <a:rPr lang="en-US" altLang="ja-JP" sz="1200" dirty="0"/>
              <a:t>』</a:t>
            </a:r>
            <a:r>
              <a:rPr lang="ja-JP" altLang="en-US" sz="1200" dirty="0"/>
              <a:t>ではその後の経緯として、武内宿禰に連れられた太子（応神天皇）はイザサワケと名の交換を行ったとする（易名説話）。説話によれば、太子が角鹿（敦賀）の仮宮を営んでいると、夜の夢にイザサワケが現れて名を交換するよう告げられた。太子が承諾するとイザサワケは翌朝に浦に出るように言い、太子が言われたとおりにすると浦には一面にイザサワケの献じた入鹿魚（イルカ）があった。これにより太子はイザサワケを「御食津大神（みけつのおおかみ）」と称え、のちにその名が「気比大神」となったという。同様の説話は</a:t>
            </a:r>
            <a:r>
              <a:rPr lang="en-US" altLang="ja-JP" sz="1200" dirty="0"/>
              <a:t>『</a:t>
            </a:r>
            <a:r>
              <a:rPr lang="ja-JP" altLang="en-US" sz="1200" dirty="0"/>
              <a:t>日本書紀</a:t>
            </a:r>
            <a:r>
              <a:rPr lang="en-US" altLang="ja-JP" sz="1200" dirty="0"/>
              <a:t>』[</a:t>
            </a:r>
            <a:r>
              <a:rPr lang="ja-JP" altLang="en-US" sz="1200" dirty="0"/>
              <a:t>原 </a:t>
            </a:r>
            <a:r>
              <a:rPr lang="en-US" altLang="ja-JP" sz="1200" dirty="0"/>
              <a:t>4]</a:t>
            </a:r>
            <a:r>
              <a:rPr lang="ja-JP" altLang="en-US" sz="1200" dirty="0"/>
              <a:t>でも別伝として記されている。この説話の解釈には諸説あるが、特にその真相を「名（な）と魚（な）の交換」すなわち「名の下賜」と「魚の献上」であるとして、気比神（とその奉斎氏族）の王権への服属儀礼を二重に表すと見る説が有力視される。また、以上のように当地が応神天皇系の勢力基盤であったことは、越前から出た応神天皇五世孫の継体天皇（第</a:t>
            </a:r>
            <a:r>
              <a:rPr lang="en-US" altLang="ja-JP" sz="1200" dirty="0"/>
              <a:t>26</a:t>
            </a:r>
            <a:r>
              <a:rPr lang="ja-JP" altLang="en-US" sz="1200" dirty="0"/>
              <a:t>代）とも関係するといわれる。</a:t>
            </a:r>
            <a:endParaRPr lang="en-US" altLang="ja-JP" sz="1200" dirty="0"/>
          </a:p>
          <a:p>
            <a:r>
              <a:rPr lang="ja-JP" altLang="en-US" sz="1400" dirty="0">
                <a:latin typeface="+mj-ea"/>
                <a:ea typeface="+mj-ea"/>
              </a:rPr>
              <a:t>（</a:t>
            </a:r>
            <a:r>
              <a:rPr lang="en-US" altLang="ja-JP" sz="1400" dirty="0">
                <a:latin typeface="+mj-ea"/>
                <a:ea typeface="+mj-ea"/>
              </a:rPr>
              <a:t>Wikipedia</a:t>
            </a:r>
            <a:r>
              <a:rPr lang="ja-JP" altLang="en-US" sz="1400" dirty="0">
                <a:latin typeface="+mj-ea"/>
                <a:ea typeface="+mj-ea"/>
              </a:rPr>
              <a:t>抜粋</a:t>
            </a:r>
            <a:r>
              <a:rPr lang="en-US" altLang="ja-JP" sz="1400" dirty="0">
                <a:latin typeface="+mj-ea"/>
                <a:ea typeface="+mj-ea"/>
              </a:rPr>
              <a:t>)</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36300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360240" y="192088"/>
            <a:ext cx="7056784" cy="2369880"/>
          </a:xfrm>
          <a:prstGeom prst="rect">
            <a:avLst/>
          </a:prstGeom>
          <a:noFill/>
          <a:ln w="28575">
            <a:solidFill>
              <a:schemeClr val="tx2"/>
            </a:solidFill>
          </a:ln>
        </p:spPr>
        <p:txBody>
          <a:bodyPr wrap="square" rtlCol="0">
            <a:spAutoFit/>
          </a:bodyPr>
          <a:lstStyle/>
          <a:p>
            <a:r>
              <a:rPr kumimoji="1" lang="ja-JP" altLang="en-US" sz="2800" b="1" dirty="0"/>
              <a:t>住吉神社</a:t>
            </a:r>
            <a:endParaRPr kumimoji="1" lang="en-US" altLang="ja-JP" sz="1400" b="1" dirty="0"/>
          </a:p>
          <a:p>
            <a:r>
              <a:rPr lang="ja-JP" altLang="en-US" sz="1200" b="1" dirty="0"/>
              <a:t>三大住吉神社</a:t>
            </a:r>
            <a:endParaRPr lang="en-US" altLang="ja-JP" sz="1200" b="1" dirty="0"/>
          </a:p>
          <a:p>
            <a:r>
              <a:rPr lang="ja-JP" altLang="en-US" sz="1200" dirty="0"/>
              <a:t>住吉大社（大阪市） </a:t>
            </a:r>
            <a:r>
              <a:rPr lang="en-US" altLang="ja-JP" sz="1200" dirty="0"/>
              <a:t>– </a:t>
            </a:r>
            <a:r>
              <a:rPr lang="ja-JP" altLang="en-US" sz="1200" dirty="0"/>
              <a:t>摂津国一宮、住吉神社 </a:t>
            </a:r>
            <a:r>
              <a:rPr lang="en-US" altLang="ja-JP" sz="1200" dirty="0"/>
              <a:t>(</a:t>
            </a:r>
            <a:r>
              <a:rPr lang="ja-JP" altLang="en-US" sz="1200" dirty="0"/>
              <a:t>下関市</a:t>
            </a:r>
            <a:r>
              <a:rPr lang="en-US" altLang="ja-JP" sz="1200" dirty="0"/>
              <a:t>) – </a:t>
            </a:r>
            <a:r>
              <a:rPr lang="ja-JP" altLang="en-US" sz="1200" dirty="0"/>
              <a:t>長門国一宮、住吉神社 </a:t>
            </a:r>
            <a:r>
              <a:rPr lang="en-US" altLang="ja-JP" sz="1200" dirty="0"/>
              <a:t>(</a:t>
            </a:r>
            <a:r>
              <a:rPr lang="ja-JP" altLang="en-US" sz="1200" dirty="0"/>
              <a:t>福岡市</a:t>
            </a:r>
            <a:r>
              <a:rPr lang="en-US" altLang="ja-JP" sz="1200" dirty="0"/>
              <a:t>) – </a:t>
            </a:r>
            <a:r>
              <a:rPr lang="ja-JP" altLang="en-US" sz="1200" dirty="0"/>
              <a:t>筑前国一宮</a:t>
            </a:r>
            <a:endParaRPr lang="en-US" altLang="ja-JP" sz="1200" dirty="0"/>
          </a:p>
          <a:p>
            <a:r>
              <a:rPr lang="ja-JP" altLang="en-US" sz="1200" b="1" dirty="0"/>
              <a:t>祭神：住吉三神</a:t>
            </a:r>
            <a:endParaRPr lang="en-US" altLang="ja-JP" sz="1200" b="1" dirty="0"/>
          </a:p>
          <a:p>
            <a:r>
              <a:rPr lang="ja-JP" altLang="en-US" sz="1200" dirty="0"/>
              <a:t>底筒男命（そこつつのおのみこと）、中筒男命（なかつつのおのみこと）、表筒男命（うわつつのおのみこと）。伊邪那岐尊と伊邪那美命は国生みの神として大八島を生み、またさまざまな神を生んだが、伊邪那美命が火之迦具土神を生んだときに大火傷を負い、黄泉国（死の世界）に旅立った。その後、伊邪那岐尊は、黄泉国から伊邪那美命を引き戻そうとするが果たせず、「筑紫の日向の橘の小戸の阿波岐原」で、黄泉国の汚穢を洗い清める禊を行った。このとき、瀬の深いところで底筒男命が、瀬の流れの中間で中筒男命が、水表で表筒男命が、それぞれ生まれ出たとされる。</a:t>
            </a:r>
            <a:endParaRPr lang="en-US" altLang="ja-JP" sz="1200" dirty="0"/>
          </a:p>
          <a:p>
            <a:r>
              <a:rPr lang="ja-JP" altLang="en-US" sz="1200" dirty="0"/>
              <a:t>（</a:t>
            </a:r>
            <a:r>
              <a:rPr lang="en-US" altLang="ja-JP" sz="1200" dirty="0"/>
              <a:t>Wikipedia</a:t>
            </a:r>
            <a:r>
              <a:rPr lang="ja-JP" altLang="en-US" sz="1200" dirty="0"/>
              <a:t>抜粋）</a:t>
            </a:r>
          </a:p>
        </p:txBody>
      </p:sp>
      <p:sp>
        <p:nvSpPr>
          <p:cNvPr id="8" name="テキスト ボックス 7"/>
          <p:cNvSpPr txBox="1"/>
          <p:nvPr/>
        </p:nvSpPr>
        <p:spPr>
          <a:xfrm>
            <a:off x="1375782" y="6024736"/>
            <a:ext cx="7103191" cy="861774"/>
          </a:xfrm>
          <a:prstGeom prst="rect">
            <a:avLst/>
          </a:prstGeom>
          <a:noFill/>
          <a:ln>
            <a:solidFill>
              <a:schemeClr val="tx2"/>
            </a:solidFill>
          </a:ln>
        </p:spPr>
        <p:txBody>
          <a:bodyPr wrap="square" rtlCol="0">
            <a:spAutoFit/>
          </a:bodyPr>
          <a:lstStyle/>
          <a:p>
            <a:r>
              <a:rPr lang="zh-TW" altLang="en-US" sz="1400" b="1" dirty="0">
                <a:latin typeface="ＭＳ Ｐゴシック" panose="020B0600070205080204" pitchFamily="50" charset="-128"/>
                <a:ea typeface="ＭＳ Ｐゴシック" panose="020B0600070205080204" pitchFamily="50" charset="-128"/>
              </a:rPr>
              <a:t>住吉神社 </a:t>
            </a:r>
            <a:r>
              <a:rPr lang="en-US" altLang="zh-TW" sz="1400" b="1" dirty="0">
                <a:latin typeface="ＭＳ Ｐゴシック" panose="020B0600070205080204" pitchFamily="50" charset="-128"/>
                <a:ea typeface="ＭＳ Ｐゴシック" panose="020B0600070205080204" pitchFamily="50" charset="-128"/>
              </a:rPr>
              <a:t>(</a:t>
            </a:r>
            <a:r>
              <a:rPr lang="zh-TW" altLang="en-US" sz="1400" b="1" dirty="0">
                <a:latin typeface="ＭＳ Ｐゴシック" panose="020B0600070205080204" pitchFamily="50" charset="-128"/>
                <a:ea typeface="ＭＳ Ｐゴシック" panose="020B0600070205080204" pitchFamily="50" charset="-128"/>
              </a:rPr>
              <a:t>福岡市</a:t>
            </a:r>
            <a:r>
              <a:rPr lang="en-US" altLang="zh-TW" sz="1400" b="1" dirty="0">
                <a:latin typeface="ＭＳ Ｐゴシック" panose="020B0600070205080204" pitchFamily="50" charset="-128"/>
                <a:ea typeface="ＭＳ Ｐゴシック" panose="020B0600070205080204" pitchFamily="50" charset="-128"/>
              </a:rPr>
              <a:t>) </a:t>
            </a:r>
            <a:r>
              <a:rPr lang="en-US" altLang="zh-TW" sz="1200" dirty="0">
                <a:latin typeface="ＭＳ Ｐゴシック" panose="020B0600070205080204" pitchFamily="50" charset="-128"/>
                <a:ea typeface="ＭＳ Ｐゴシック" panose="020B0600070205080204" pitchFamily="50" charset="-128"/>
              </a:rPr>
              <a:t>– </a:t>
            </a:r>
            <a:r>
              <a:rPr lang="zh-TW" altLang="en-US" sz="1200" dirty="0">
                <a:latin typeface="ＭＳ Ｐゴシック" panose="020B0600070205080204" pitchFamily="50" charset="-128"/>
                <a:ea typeface="ＭＳ Ｐゴシック" panose="020B0600070205080204" pitchFamily="50" charset="-128"/>
              </a:rPr>
              <a:t>筑前国一宮 </a:t>
            </a:r>
            <a:r>
              <a:rPr lang="ja-JP" altLang="en-US" sz="1200" dirty="0">
                <a:latin typeface="ＭＳ Ｐゴシック" panose="020B0600070205080204" pitchFamily="50" charset="-128"/>
                <a:ea typeface="ＭＳ Ｐゴシック" panose="020B0600070205080204" pitchFamily="50" charset="-128"/>
              </a:rPr>
              <a:t>福岡市中心部、那珂川のかつての河口付近に鎮座する、航海守護神の住吉三神を祀る神社である。全国には住吉神社が</a:t>
            </a:r>
            <a:r>
              <a:rPr lang="en-US" altLang="ja-JP" sz="1200" dirty="0">
                <a:latin typeface="ＭＳ Ｐゴシック" panose="020B0600070205080204" pitchFamily="50" charset="-128"/>
                <a:ea typeface="ＭＳ Ｐゴシック" panose="020B0600070205080204" pitchFamily="50" charset="-128"/>
              </a:rPr>
              <a:t>2,000</a:t>
            </a:r>
            <a:r>
              <a:rPr lang="ja-JP" altLang="en-US" sz="1200" dirty="0">
                <a:latin typeface="ＭＳ Ｐゴシック" panose="020B0600070205080204" pitchFamily="50" charset="-128"/>
                <a:ea typeface="ＭＳ Ｐゴシック" panose="020B0600070205080204" pitchFamily="50" charset="-128"/>
              </a:rPr>
              <a:t>社以上分布し、一般には大阪の住吉大社がその総本社とされるが、これに対して当社が全ての住吉神社の始源になるとする説がある。</a:t>
            </a:r>
            <a:endParaRPr lang="en-US" altLang="ja-JP" sz="1200" dirty="0">
              <a:latin typeface="ＭＳ Ｐゴシック" panose="020B0600070205080204" pitchFamily="50" charset="-128"/>
              <a:ea typeface="ＭＳ Ｐゴシック" panose="020B0600070205080204" pitchFamily="50" charset="-128"/>
            </a:endParaRPr>
          </a:p>
          <a:p>
            <a:r>
              <a:rPr lang="en-US" altLang="ja-JP" sz="1200" dirty="0">
                <a:latin typeface="ＭＳ Ｐゴシック" panose="020B0600070205080204" pitchFamily="50" charset="-128"/>
                <a:ea typeface="ＭＳ Ｐゴシック" panose="020B0600070205080204" pitchFamily="50" charset="-128"/>
              </a:rPr>
              <a:t>(Wikipedia</a:t>
            </a:r>
            <a:r>
              <a:rPr lang="ja-JP" altLang="en-US" sz="1200" dirty="0">
                <a:latin typeface="ＭＳ Ｐゴシック" panose="020B0600070205080204" pitchFamily="50" charset="-128"/>
                <a:ea typeface="ＭＳ Ｐゴシック" panose="020B0600070205080204" pitchFamily="50" charset="-128"/>
              </a:rPr>
              <a:t>抜粋</a:t>
            </a:r>
            <a:r>
              <a:rPr lang="en-US" altLang="ja-JP" sz="1200" dirty="0">
                <a:latin typeface="ＭＳ Ｐゴシック" panose="020B0600070205080204" pitchFamily="50" charset="-128"/>
                <a:ea typeface="ＭＳ Ｐゴシック" panose="020B0600070205080204" pitchFamily="50" charset="-128"/>
              </a:rPr>
              <a:t>)</a:t>
            </a: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9693" y="7000317"/>
            <a:ext cx="3329600" cy="221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4795" y="4253634"/>
            <a:ext cx="3329600" cy="221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9376074" y="9204121"/>
            <a:ext cx="2307042" cy="276999"/>
          </a:xfrm>
          <a:prstGeom prst="rect">
            <a:avLst/>
          </a:prstGeom>
        </p:spPr>
        <p:txBody>
          <a:bodyPr wrap="none">
            <a:spAutoFit/>
          </a:bodyPr>
          <a:lstStyle/>
          <a:p>
            <a:r>
              <a:rPr lang="ja-JP" altLang="en-US" sz="1200" dirty="0"/>
              <a:t>住吉神社 </a:t>
            </a:r>
            <a:r>
              <a:rPr lang="en-US" altLang="ja-JP" sz="1200" dirty="0"/>
              <a:t>(</a:t>
            </a:r>
            <a:r>
              <a:rPr lang="ja-JP" altLang="en-US" sz="1200" dirty="0"/>
              <a:t>下関市</a:t>
            </a:r>
            <a:r>
              <a:rPr lang="en-US" altLang="ja-JP" sz="1200" dirty="0"/>
              <a:t>) – </a:t>
            </a:r>
            <a:r>
              <a:rPr lang="ja-JP" altLang="en-US" sz="1200" dirty="0"/>
              <a:t>長門国一宮</a:t>
            </a:r>
          </a:p>
        </p:txBody>
      </p:sp>
      <p:sp>
        <p:nvSpPr>
          <p:cNvPr id="10" name="正方形/長方形 9"/>
          <p:cNvSpPr/>
          <p:nvPr/>
        </p:nvSpPr>
        <p:spPr>
          <a:xfrm>
            <a:off x="9406484" y="6467817"/>
            <a:ext cx="2307042" cy="276999"/>
          </a:xfrm>
          <a:prstGeom prst="rect">
            <a:avLst/>
          </a:prstGeom>
        </p:spPr>
        <p:txBody>
          <a:bodyPr wrap="none">
            <a:spAutoFit/>
          </a:bodyPr>
          <a:lstStyle/>
          <a:p>
            <a:r>
              <a:rPr lang="ja-JP" altLang="en-US" sz="1200" dirty="0"/>
              <a:t>住吉神社 </a:t>
            </a:r>
            <a:r>
              <a:rPr lang="en-US" altLang="ja-JP" sz="1200" dirty="0"/>
              <a:t>(</a:t>
            </a:r>
            <a:r>
              <a:rPr lang="ja-JP" altLang="en-US" sz="1200" dirty="0"/>
              <a:t>福岡市</a:t>
            </a:r>
            <a:r>
              <a:rPr lang="en-US" altLang="ja-JP" sz="1200" dirty="0"/>
              <a:t>) – </a:t>
            </a:r>
            <a:r>
              <a:rPr lang="ja-JP" altLang="en-US" sz="1200" dirty="0"/>
              <a:t>筑前国一宮</a:t>
            </a:r>
          </a:p>
        </p:txBody>
      </p:sp>
      <p:sp>
        <p:nvSpPr>
          <p:cNvPr id="11" name="正方形/長方形 10"/>
          <p:cNvSpPr/>
          <p:nvPr/>
        </p:nvSpPr>
        <p:spPr>
          <a:xfrm>
            <a:off x="9406484" y="3734427"/>
            <a:ext cx="2332690" cy="461665"/>
          </a:xfrm>
          <a:prstGeom prst="rect">
            <a:avLst/>
          </a:prstGeom>
        </p:spPr>
        <p:txBody>
          <a:bodyPr wrap="none">
            <a:spAutoFit/>
          </a:bodyPr>
          <a:lstStyle/>
          <a:p>
            <a:pPr algn="ctr"/>
            <a:r>
              <a:rPr lang="ja-JP" altLang="en-US" sz="1200" dirty="0"/>
              <a:t>住吉大社（大阪市） </a:t>
            </a:r>
            <a:r>
              <a:rPr lang="en-US" altLang="ja-JP" sz="1200" dirty="0"/>
              <a:t>– </a:t>
            </a:r>
            <a:r>
              <a:rPr lang="ja-JP" altLang="en-US" sz="1200" dirty="0"/>
              <a:t>摂津国一宮</a:t>
            </a:r>
            <a:endParaRPr lang="en-US" altLang="ja-JP" sz="1200" dirty="0"/>
          </a:p>
          <a:p>
            <a:pPr algn="ctr"/>
            <a:r>
              <a:rPr lang="ja-JP" altLang="en-US" sz="1200" dirty="0"/>
              <a:t>（藤田民枝撮影）</a:t>
            </a:r>
          </a:p>
        </p:txBody>
      </p:sp>
      <p:sp>
        <p:nvSpPr>
          <p:cNvPr id="12" name="正方形/長方形 11"/>
          <p:cNvSpPr/>
          <p:nvPr/>
        </p:nvSpPr>
        <p:spPr>
          <a:xfrm>
            <a:off x="1360240" y="2741623"/>
            <a:ext cx="7103192" cy="1785104"/>
          </a:xfrm>
          <a:prstGeom prst="rect">
            <a:avLst/>
          </a:prstGeom>
          <a:ln>
            <a:solidFill>
              <a:schemeClr val="tx2"/>
            </a:solidFill>
          </a:ln>
        </p:spPr>
        <p:txBody>
          <a:bodyPr wrap="square">
            <a:spAutoFit/>
          </a:bodyPr>
          <a:lstStyle/>
          <a:p>
            <a:r>
              <a:rPr lang="ja-JP" altLang="en-US" sz="1400" b="1" dirty="0"/>
              <a:t>住吉大社（大阪市） </a:t>
            </a:r>
            <a:r>
              <a:rPr lang="en-US" altLang="ja-JP" sz="1200" dirty="0"/>
              <a:t>– </a:t>
            </a:r>
            <a:r>
              <a:rPr lang="ja-JP" altLang="en-US" sz="1200" dirty="0"/>
              <a:t>摂津国一宮</a:t>
            </a:r>
            <a:endParaRPr lang="en-US" altLang="ja-JP" sz="1200" dirty="0"/>
          </a:p>
          <a:p>
            <a:r>
              <a:rPr lang="ja-JP" altLang="en-US" sz="1200" dirty="0"/>
              <a:t>祭神：住友三神、神功皇后</a:t>
            </a:r>
            <a:endParaRPr lang="en-US" altLang="ja-JP" sz="1200" dirty="0"/>
          </a:p>
          <a:p>
            <a:r>
              <a:rPr lang="en-US" altLang="ja-JP" sz="1200" dirty="0"/>
              <a:t>『</a:t>
            </a:r>
            <a:r>
              <a:rPr lang="ja-JP" altLang="en-US" sz="1200" dirty="0"/>
              <a:t>日本書紀</a:t>
            </a:r>
            <a:r>
              <a:rPr lang="en-US" altLang="ja-JP" sz="1200" dirty="0"/>
              <a:t>』</a:t>
            </a:r>
            <a:r>
              <a:rPr lang="ja-JP" altLang="en-US" sz="1200" dirty="0"/>
              <a:t>神功皇后摂政前紀によれば、住吉三神（筒男三神）は神功皇后の新羅征討において皇后に託宣を下し、その征討を成功に導いた。そして神功皇后摂政元年、皇后は大和への帰還中に麛坂皇子・忍熊皇子の反乱に遭い、さらに難波へ向かうも船が進まなくなったため、務古水門（</a:t>
            </a:r>
            <a:r>
              <a:rPr lang="ja-JP" altLang="en-US" sz="1200" dirty="0" err="1"/>
              <a:t>む</a:t>
            </a:r>
            <a:r>
              <a:rPr lang="ja-JP" altLang="en-US" sz="1200" dirty="0"/>
              <a:t>このみなと：兵庫県尼崎市の武庫川河口東岸に比定）で占うと住吉三神が三神の和魂を「大津の渟中倉の長峡（おおつのぬなくらのながお）」で祀るように託宣を下した。そこで皇后が神の教えのままに鎮祭すると、無事海を渡れるようになったという。一般にはこの「大津の渟中倉の長峡」が住吉大社の地に比定される。</a:t>
            </a:r>
            <a:endParaRPr lang="en-US" altLang="ja-JP" sz="1200" dirty="0"/>
          </a:p>
          <a:p>
            <a:r>
              <a:rPr lang="en-US" altLang="ja-JP" sz="1200" dirty="0"/>
              <a:t>(Wikipedia</a:t>
            </a:r>
            <a:r>
              <a:rPr lang="ja-JP" altLang="en-US" sz="1200" dirty="0"/>
              <a:t>抜粋</a:t>
            </a:r>
            <a:r>
              <a:rPr lang="en-US" altLang="ja-JP" sz="1200" dirty="0"/>
              <a:t>)</a:t>
            </a:r>
          </a:p>
        </p:txBody>
      </p:sp>
      <p:sp>
        <p:nvSpPr>
          <p:cNvPr id="14" name="テキスト ボックス 13"/>
          <p:cNvSpPr txBox="1"/>
          <p:nvPr/>
        </p:nvSpPr>
        <p:spPr>
          <a:xfrm>
            <a:off x="99505" y="3072408"/>
            <a:ext cx="430887" cy="3888432"/>
          </a:xfrm>
          <a:prstGeom prst="rect">
            <a:avLst/>
          </a:prstGeom>
          <a:noFill/>
        </p:spPr>
        <p:txBody>
          <a:bodyPr vert="eaVert" wrap="square" rtlCol="0">
            <a:spAutoFit/>
          </a:bodyPr>
          <a:lstStyle/>
          <a:p>
            <a:r>
              <a:rPr lang="ja-JP" altLang="en-US" sz="1600" b="1" dirty="0"/>
              <a:t>　古　墳　時　代　</a:t>
            </a:r>
            <a:r>
              <a:rPr kumimoji="1" lang="ja-JP" altLang="en-US" sz="1600" b="1" dirty="0"/>
              <a:t>中　期</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360240" y="4584576"/>
            <a:ext cx="7103192" cy="1292662"/>
          </a:xfrm>
          <a:prstGeom prst="rect">
            <a:avLst/>
          </a:prstGeom>
          <a:noFill/>
          <a:ln>
            <a:noFill/>
          </a:ln>
        </p:spPr>
        <p:txBody>
          <a:bodyPr wrap="square" rtlCol="0">
            <a:spAutoFit/>
          </a:bodyPr>
          <a:lstStyle/>
          <a:p>
            <a:r>
              <a:rPr lang="ja-JP" altLang="en-US" sz="1200" b="1" dirty="0"/>
              <a:t>津守氏</a:t>
            </a:r>
            <a:r>
              <a:rPr lang="ja-JP" altLang="en-US" sz="1100" dirty="0"/>
              <a:t>（つもりうじ）は、「津守」を氏の名とする氏族。住吉大社（大阪府大阪市住吉区）の歴代宮司の一族で、古代以来の系譜を持つ氏族である。</a:t>
            </a:r>
            <a:endParaRPr lang="en-US" altLang="ja-JP" sz="1100" dirty="0"/>
          </a:p>
          <a:p>
            <a:r>
              <a:rPr lang="ja-JP" altLang="en-US" sz="1100" b="1" dirty="0"/>
              <a:t>出自</a:t>
            </a:r>
            <a:endParaRPr lang="en-US" altLang="ja-JP" sz="1100" b="1" dirty="0"/>
          </a:p>
          <a:p>
            <a:r>
              <a:rPr lang="ja-JP" altLang="en-US" sz="1100" b="1" dirty="0"/>
              <a:t>　</a:t>
            </a:r>
            <a:r>
              <a:rPr lang="ja-JP" altLang="en-US" sz="1100" dirty="0"/>
              <a:t>津守氏は、天火明命の流れをくむ一族であり、摂津国住吉郡の豪族の田蓑宿禰の子孫である。田蓑宿禰が「七道の浜」（大阪府堺市七道）</a:t>
            </a:r>
            <a:r>
              <a:rPr lang="en-US" altLang="ja-JP" sz="1100" dirty="0"/>
              <a:t>(</a:t>
            </a:r>
            <a:r>
              <a:rPr lang="ja-JP" altLang="en-US" sz="1100" dirty="0"/>
              <a:t>当時は住吉郡</a:t>
            </a:r>
            <a:r>
              <a:rPr lang="en-US" altLang="ja-JP" sz="1100" dirty="0"/>
              <a:t>)</a:t>
            </a:r>
            <a:r>
              <a:rPr lang="ja-JP" altLang="en-US" sz="1100" dirty="0"/>
              <a:t>において</a:t>
            </a:r>
            <a:r>
              <a:rPr lang="en-US" altLang="ja-JP" sz="1100" dirty="0"/>
              <a:t>200</a:t>
            </a:r>
            <a:r>
              <a:rPr lang="ja-JP" altLang="en-US" sz="1100" dirty="0"/>
              <a:t>年に新羅征伐から帰還した神功皇后を迎えた時、神功皇后が住吉三神の神功があったことから、田蓑宿禰に住吉三神を祀（まつ）るように言い、田蓑宿禰の子の豊吾団（とよ・の・ごだん）に津守の姓を与えたのが始まり。津守とは「津（港）」を「守る」という意味。</a:t>
            </a:r>
            <a:endParaRPr kumimoji="1" lang="ja-JP" altLang="en-US" sz="1100" dirty="0"/>
          </a:p>
        </p:txBody>
      </p:sp>
      <p:pic>
        <p:nvPicPr>
          <p:cNvPr id="1026" name="Picture 2" descr="C:\Users\NEC-PCuser\Desktop\住吉.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7064" y="1784696"/>
            <a:ext cx="3469275" cy="194973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377796" y="7176864"/>
            <a:ext cx="7101177" cy="861774"/>
          </a:xfrm>
          <a:prstGeom prst="rect">
            <a:avLst/>
          </a:prstGeom>
          <a:noFill/>
          <a:ln>
            <a:solidFill>
              <a:schemeClr val="accent1"/>
            </a:solidFill>
          </a:ln>
        </p:spPr>
        <p:txBody>
          <a:bodyPr wrap="square" rtlCol="0">
            <a:spAutoFit/>
          </a:bodyPr>
          <a:lstStyle/>
          <a:p>
            <a:r>
              <a:rPr lang="ja-JP" altLang="en-US" sz="1400" b="1" dirty="0"/>
              <a:t>住吉神社（下関市）</a:t>
            </a:r>
            <a:r>
              <a:rPr lang="ja-JP" altLang="en-US" sz="1200" dirty="0"/>
              <a:t>－長門国一宮（。旧社格は官幣中社で、現在は神社本庁の別表神社。 </a:t>
            </a:r>
            <a:r>
              <a:rPr lang="en-US" altLang="ja-JP" sz="1200" dirty="0"/>
              <a:t>『</a:t>
            </a:r>
            <a:r>
              <a:rPr lang="ja-JP" altLang="en-US" sz="1200" dirty="0"/>
              <a:t>日本書紀</a:t>
            </a:r>
            <a:r>
              <a:rPr lang="en-US" altLang="ja-JP" sz="1200" dirty="0"/>
              <a:t>』</a:t>
            </a:r>
            <a:r>
              <a:rPr lang="ja-JP" altLang="en-US" sz="1200" dirty="0"/>
              <a:t>神功皇后摂政前紀によれば、三韓征伐の際、新羅に向う神功皇后に住吉三神（住吉大神）が神託してその渡海を守護し、帰途、大神が「我が荒魂を穴門（長門）の山田邑に祀れ」と再び神託があり、穴門直践立（あなとのあたえほんだち）を神主の長として、その場所に祠を建てたのを起源とする。 </a:t>
            </a:r>
          </a:p>
        </p:txBody>
      </p:sp>
    </p:spTree>
    <p:extLst>
      <p:ext uri="{BB962C8B-B14F-4D97-AF65-F5344CB8AC3E}">
        <p14:creationId xmlns:p14="http://schemas.microsoft.com/office/powerpoint/2010/main" val="161988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1004752" y="1416224"/>
            <a:ext cx="6739792" cy="2277547"/>
          </a:xfrm>
          <a:prstGeom prst="rect">
            <a:avLst/>
          </a:prstGeom>
          <a:noFill/>
          <a:ln>
            <a:solidFill>
              <a:schemeClr val="accent1"/>
            </a:solidFill>
          </a:ln>
        </p:spPr>
        <p:txBody>
          <a:bodyPr wrap="square" rtlCol="0">
            <a:spAutoFit/>
          </a:bodyPr>
          <a:lstStyle/>
          <a:p>
            <a:r>
              <a:rPr lang="ja-JP" altLang="en-US" sz="1600" b="1" dirty="0"/>
              <a:t>海の軍神、</a:t>
            </a:r>
            <a:r>
              <a:rPr lang="ja-JP" altLang="en-US" sz="1400" dirty="0"/>
              <a:t>住吉神は．底筒男命（そこつつのおのみこと）、中筒男命（なかつつのおのみこと）、表筒男命（うわつつのおのみこと）の総称である。住吉大神ともいうが、この場合は住吉大社にともに祀られている神功皇后を含めることがある。伊邪那岐尊が、黄泉国から伊邪那美命を引き戻そうとするが果たせず、筑紫で禊を行った。このとき、瀬の深いところで底筒男命が、瀬の流れの中間で中筒男命が、水表で表筒男命が、それぞれ生まれ出たとされる。</a:t>
            </a:r>
          </a:p>
          <a:p>
            <a:r>
              <a:rPr lang="ja-JP" altLang="en-US" sz="1400" dirty="0"/>
              <a:t>　神功皇后が三韓征伐より帰還した時、神功皇后への神託により天火明命の流れを汲む田裳見宿禰が、住吉三神を祀ったのに始まる。八幡神である応神天皇の母の神功皇后を加えた住吉大神は、八幡神の祖神とされ、河内王朝の守護神とされる。また八幡神が陸の軍神であるのに対して住吉神は海の軍神ともされる。</a:t>
            </a:r>
          </a:p>
        </p:txBody>
      </p:sp>
      <p:sp>
        <p:nvSpPr>
          <p:cNvPr id="12" name="テキスト ボックス 11"/>
          <p:cNvSpPr txBox="1"/>
          <p:nvPr/>
        </p:nvSpPr>
        <p:spPr>
          <a:xfrm>
            <a:off x="1000200" y="4650194"/>
            <a:ext cx="6888359" cy="1446550"/>
          </a:xfrm>
          <a:prstGeom prst="rect">
            <a:avLst/>
          </a:prstGeom>
          <a:noFill/>
          <a:ln>
            <a:solidFill>
              <a:schemeClr val="accent1"/>
            </a:solidFill>
          </a:ln>
        </p:spPr>
        <p:txBody>
          <a:bodyPr wrap="square" rtlCol="0">
            <a:spAutoFit/>
          </a:bodyPr>
          <a:lstStyle/>
          <a:p>
            <a:r>
              <a:rPr lang="ja-JP" altLang="en-US" sz="1600" b="1" dirty="0"/>
              <a:t>陸の軍神</a:t>
            </a:r>
            <a:r>
              <a:rPr lang="ja-JP" altLang="en-US" sz="1800" b="1" dirty="0"/>
              <a:t>、</a:t>
            </a:r>
            <a:r>
              <a:rPr lang="ja-JP" altLang="en-US" sz="1400" dirty="0"/>
              <a:t>八幡神（はちまんじん）は、日本で信仰される神で、清和源氏をはじめ全国の武士から武運の神（武神）「弓矢八幡」として崇敬を集めた。誉田別命とも呼ばれ、応神天皇と同一とされる。神仏習合時代には八幡大菩薩（はちまんだいぼさつ）とも呼ばれた。八幡神は応神天皇の神霊で、</a:t>
            </a:r>
            <a:r>
              <a:rPr lang="en-US" altLang="ja-JP" sz="1400" dirty="0"/>
              <a:t>571</a:t>
            </a:r>
            <a:r>
              <a:rPr lang="ja-JP" altLang="en-US" sz="1400" dirty="0"/>
              <a:t>年に初めて宇佐の地（宇佐神宮）に示顕したと伝わる。応神天皇（誉田別命）を主神として、比売神（宗像三女神）、応神天皇の母である神功皇后を合わせて八幡三神として祀っている。</a:t>
            </a:r>
            <a:endParaRPr kumimoji="1" lang="ja-JP" altLang="en-US" sz="1400" dirty="0"/>
          </a:p>
        </p:txBody>
      </p:sp>
      <p:sp>
        <p:nvSpPr>
          <p:cNvPr id="14" name="上下矢印 13"/>
          <p:cNvSpPr/>
          <p:nvPr/>
        </p:nvSpPr>
        <p:spPr>
          <a:xfrm>
            <a:off x="4240560" y="3864496"/>
            <a:ext cx="541668" cy="7136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8489032" y="3504456"/>
            <a:ext cx="3456384" cy="1969770"/>
          </a:xfrm>
          <a:prstGeom prst="rect">
            <a:avLst/>
          </a:prstGeom>
          <a:noFill/>
          <a:ln>
            <a:solidFill>
              <a:schemeClr val="tx2"/>
            </a:solidFill>
          </a:ln>
        </p:spPr>
        <p:txBody>
          <a:bodyPr wrap="square" rtlCol="0">
            <a:spAutoFit/>
          </a:bodyPr>
          <a:lstStyle/>
          <a:p>
            <a:r>
              <a:rPr lang="ja-JP" altLang="en-US" sz="1400" b="1" dirty="0"/>
              <a:t>宇佐神宮</a:t>
            </a:r>
            <a:endParaRPr lang="en-US" altLang="ja-JP" sz="1400" b="1" dirty="0"/>
          </a:p>
          <a:p>
            <a:r>
              <a:rPr lang="ja-JP" altLang="en-US" sz="1200" dirty="0"/>
              <a:t>宇佐神宮（うさじんぐう）は、大分県宇佐市にある神社。豊前国一宮。全国に約</a:t>
            </a:r>
            <a:r>
              <a:rPr lang="en-US" altLang="ja-JP" sz="1200" dirty="0"/>
              <a:t>44,000</a:t>
            </a:r>
            <a:r>
              <a:rPr lang="ja-JP" altLang="en-US" sz="1200" dirty="0"/>
              <a:t>社ある八幡宮の総本社である。石清水八幡宮・筥崎宮（または鶴岡八幡宮）とともに日本三大八幡宮の一つ。</a:t>
            </a:r>
          </a:p>
          <a:p>
            <a:r>
              <a:rPr lang="ja-JP" altLang="en-US" sz="1200" dirty="0"/>
              <a:t>祭神：八幡大神 （はちまんおおかみ） </a:t>
            </a:r>
            <a:r>
              <a:rPr lang="en-US" altLang="ja-JP" sz="1200" dirty="0"/>
              <a:t>- </a:t>
            </a:r>
            <a:r>
              <a:rPr lang="ja-JP" altLang="en-US" sz="1200" dirty="0"/>
              <a:t>誉田別尊（応神天皇）、比売大神 （ひめのおおかみ） </a:t>
            </a:r>
            <a:r>
              <a:rPr lang="en-US" altLang="ja-JP" sz="1200" dirty="0"/>
              <a:t>- </a:t>
            </a:r>
            <a:r>
              <a:rPr lang="ja-JP" altLang="en-US" sz="1200" dirty="0"/>
              <a:t>宗像三女神（多岐津姫命・市杵島姫命・多紀理姫命）、神功皇后  </a:t>
            </a:r>
            <a:r>
              <a:rPr lang="en-US" altLang="ja-JP" sz="1200" dirty="0"/>
              <a:t>- </a:t>
            </a:r>
            <a:r>
              <a:rPr lang="ja-JP" altLang="en-US" sz="1200" dirty="0"/>
              <a:t>別名として息長足姫命。</a:t>
            </a:r>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9032" y="5676106"/>
            <a:ext cx="3321338" cy="249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9817114" y="8175262"/>
            <a:ext cx="800219" cy="276999"/>
          </a:xfrm>
          <a:prstGeom prst="rect">
            <a:avLst/>
          </a:prstGeom>
        </p:spPr>
        <p:txBody>
          <a:bodyPr wrap="none">
            <a:spAutoFit/>
          </a:bodyPr>
          <a:lstStyle/>
          <a:p>
            <a:r>
              <a:rPr lang="ja-JP" altLang="en-US" sz="1200" b="1" dirty="0"/>
              <a:t>宇佐神宮</a:t>
            </a:r>
          </a:p>
        </p:txBody>
      </p:sp>
      <p:sp>
        <p:nvSpPr>
          <p:cNvPr id="13" name="テキスト ボックス 12"/>
          <p:cNvSpPr txBox="1"/>
          <p:nvPr/>
        </p:nvSpPr>
        <p:spPr>
          <a:xfrm>
            <a:off x="99505" y="3072408"/>
            <a:ext cx="430887" cy="2785378"/>
          </a:xfrm>
          <a:prstGeom prst="rect">
            <a:avLst/>
          </a:prstGeom>
          <a:noFill/>
        </p:spPr>
        <p:txBody>
          <a:bodyPr vert="eaVert" wrap="none" rtlCol="0">
            <a:spAutoFit/>
          </a:bodyPr>
          <a:lstStyle/>
          <a:p>
            <a:r>
              <a:rPr lang="ja-JP" altLang="en-US" sz="1600" b="1" dirty="0"/>
              <a:t>　古　　墳　　時　　代　　中　　期</a:t>
            </a:r>
            <a:endParaRPr kumimoji="1" lang="ja-JP" altLang="en-US" sz="1600" b="1"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8" name="テキスト ボックス 7"/>
          <p:cNvSpPr txBox="1"/>
          <p:nvPr/>
        </p:nvSpPr>
        <p:spPr>
          <a:xfrm>
            <a:off x="9416167" y="1533183"/>
            <a:ext cx="1217000" cy="400110"/>
          </a:xfrm>
          <a:prstGeom prst="rect">
            <a:avLst/>
          </a:prstGeom>
          <a:noFill/>
        </p:spPr>
        <p:txBody>
          <a:bodyPr wrap="none" rtlCol="0">
            <a:spAutoFit/>
          </a:bodyPr>
          <a:lstStyle/>
          <a:p>
            <a:r>
              <a:rPr kumimoji="1" lang="ja-JP" altLang="en-US" sz="2000" b="1" dirty="0"/>
              <a:t>住吉大社</a:t>
            </a:r>
          </a:p>
        </p:txBody>
      </p:sp>
      <p:sp>
        <p:nvSpPr>
          <p:cNvPr id="9" name="上下矢印 8"/>
          <p:cNvSpPr/>
          <p:nvPr/>
        </p:nvSpPr>
        <p:spPr>
          <a:xfrm>
            <a:off x="9817114" y="1933293"/>
            <a:ext cx="232627" cy="128313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128352" y="471409"/>
            <a:ext cx="2464136" cy="584775"/>
          </a:xfrm>
          <a:prstGeom prst="rect">
            <a:avLst/>
          </a:prstGeom>
          <a:noFill/>
        </p:spPr>
        <p:txBody>
          <a:bodyPr wrap="none" rtlCol="0">
            <a:spAutoFit/>
          </a:bodyPr>
          <a:lstStyle/>
          <a:p>
            <a:r>
              <a:rPr kumimoji="1" lang="ja-JP" altLang="en-US" sz="3200" b="1" dirty="0"/>
              <a:t>ヤマトの軍神</a:t>
            </a:r>
          </a:p>
        </p:txBody>
      </p:sp>
    </p:spTree>
    <p:extLst>
      <p:ext uri="{BB962C8B-B14F-4D97-AF65-F5344CB8AC3E}">
        <p14:creationId xmlns:p14="http://schemas.microsoft.com/office/powerpoint/2010/main" val="285342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1647648" y="800088"/>
            <a:ext cx="4969176" cy="2677656"/>
          </a:xfrm>
          <a:prstGeom prst="rect">
            <a:avLst/>
          </a:prstGeom>
          <a:noFill/>
          <a:ln>
            <a:solidFill>
              <a:schemeClr val="accent1"/>
            </a:solidFill>
          </a:ln>
        </p:spPr>
        <p:txBody>
          <a:bodyPr wrap="square" rtlCol="0">
            <a:spAutoFit/>
          </a:bodyPr>
          <a:lstStyle/>
          <a:p>
            <a:r>
              <a:rPr lang="ja-JP" altLang="en-US" sz="1200" dirty="0"/>
              <a:t>　崇神記によれば崇神５・６年に疫病が流行り、死亡するものが多く、百姓は流離・反逆し、世情が不安定となった。天皇は御殿に祀っていた天照大神と倭大国魂の二神を、豊鍬入姫命（とよすきいりびめ；崇神の娘）と渟名城入姫（ぬなきいりびめ；崇神の娘）とを御杖代として別々に祀ったがうまくいかなかった。神浅茅原で倭迹迹日百襲姫命が神懸かり、大物主神を祀るようにとのお告げを得、さらに、天皇と臣下が「大田田根子命を大物主神を祀る祭主とし、市磯長尾市（いちしのながおち）を倭大国魂神を祀る祭主とすれば、天下は平らぐ」という同じ夢を見たという。天皇は広く探させ、茅渟県の陶邑に大田田根子を見つけた。天皇が素生を聞かれると、大田田根子は「父を大物主大神、母を活玉依姫といいます。陶津耳の女です。」と答えている。また別に「奇日方天日方武茅渟祗の女」とも言われているとある。大田田根子を祭主として大物主神を祀り、長尾市を祭主として倭大国魂神を祀ることで、疫病ははじめて収まり、国内は鎮まった。そして、大田田根子は三輪君らの先祖であるとしている。</a:t>
            </a:r>
            <a:endParaRPr kumimoji="1" lang="ja-JP" altLang="en-US" sz="1200" dirty="0"/>
          </a:p>
        </p:txBody>
      </p:sp>
      <p:sp>
        <p:nvSpPr>
          <p:cNvPr id="14" name="テキスト ボックス 13"/>
          <p:cNvSpPr txBox="1"/>
          <p:nvPr/>
        </p:nvSpPr>
        <p:spPr>
          <a:xfrm>
            <a:off x="1648162" y="336103"/>
            <a:ext cx="3929281" cy="400110"/>
          </a:xfrm>
          <a:prstGeom prst="rect">
            <a:avLst/>
          </a:prstGeom>
          <a:noFill/>
        </p:spPr>
        <p:txBody>
          <a:bodyPr wrap="none" rtlCol="0">
            <a:spAutoFit/>
          </a:bodyPr>
          <a:lstStyle/>
          <a:p>
            <a:r>
              <a:rPr lang="ja-JP" altLang="en-US" sz="2000" b="1" dirty="0"/>
              <a:t>天照大神と倭大国魂の二神の祀り</a:t>
            </a:r>
            <a:endParaRPr kumimoji="1" lang="ja-JP" altLang="en-US" sz="2000" b="1" dirty="0"/>
          </a:p>
        </p:txBody>
      </p:sp>
      <p:sp>
        <p:nvSpPr>
          <p:cNvPr id="15" name="テキスト ボックス 14"/>
          <p:cNvSpPr txBox="1"/>
          <p:nvPr/>
        </p:nvSpPr>
        <p:spPr>
          <a:xfrm>
            <a:off x="1648162" y="3784820"/>
            <a:ext cx="4968662" cy="1785104"/>
          </a:xfrm>
          <a:prstGeom prst="rect">
            <a:avLst/>
          </a:prstGeom>
          <a:noFill/>
          <a:ln>
            <a:solidFill>
              <a:srgbClr val="FF0000"/>
            </a:solidFill>
          </a:ln>
        </p:spPr>
        <p:txBody>
          <a:bodyPr wrap="square" rtlCol="0">
            <a:spAutoFit/>
          </a:bodyPr>
          <a:lstStyle/>
          <a:p>
            <a:r>
              <a:rPr kumimoji="1" lang="ja-JP" altLang="en-US" sz="1400" b="1" dirty="0"/>
              <a:t>大田田根子と大物主一族</a:t>
            </a:r>
            <a:endParaRPr kumimoji="1" lang="en-US" altLang="ja-JP" sz="1400" b="1" dirty="0"/>
          </a:p>
          <a:p>
            <a:r>
              <a:rPr lang="ja-JP" altLang="en-US" sz="1200" dirty="0"/>
              <a:t>　大田田根子（オオオタタネコ）は、大物主の子とか４世孫とか言われている。大物主はニギハヤヒで孝霊天皇とも考えられる。ちなみに、大田田根子の和名はオオタタ</a:t>
            </a:r>
            <a:r>
              <a:rPr lang="ja-JP" altLang="en-US" sz="1200" dirty="0">
                <a:solidFill>
                  <a:srgbClr val="FF0000"/>
                </a:solidFill>
              </a:rPr>
              <a:t>ネコ</a:t>
            </a:r>
            <a:r>
              <a:rPr lang="ja-JP" altLang="en-US" sz="1200" dirty="0"/>
              <a:t>、孝霊天皇の和名はオオヤマト</a:t>
            </a:r>
            <a:r>
              <a:rPr lang="ja-JP" altLang="en-US" sz="1200" dirty="0">
                <a:solidFill>
                  <a:srgbClr val="FF0000"/>
                </a:solidFill>
              </a:rPr>
              <a:t>ネコ</a:t>
            </a:r>
            <a:r>
              <a:rPr lang="ja-JP" altLang="en-US" sz="1200" dirty="0"/>
              <a:t>フトニで、孝元天皇はオオヤマト</a:t>
            </a:r>
            <a:r>
              <a:rPr lang="ja-JP" altLang="en-US" sz="1200" dirty="0">
                <a:solidFill>
                  <a:srgbClr val="FF0000"/>
                </a:solidFill>
              </a:rPr>
              <a:t>ネコ</a:t>
            </a:r>
            <a:r>
              <a:rPr lang="ja-JP" altLang="en-US" sz="1200" dirty="0"/>
              <a:t>ヒコクルクニで、開化天皇はワカヤマト</a:t>
            </a:r>
            <a:r>
              <a:rPr lang="ja-JP" altLang="en-US" sz="1200" dirty="0">
                <a:solidFill>
                  <a:srgbClr val="FF0000"/>
                </a:solidFill>
              </a:rPr>
              <a:t>ネコ</a:t>
            </a:r>
            <a:r>
              <a:rPr lang="ja-JP" altLang="en-US" sz="1200" dirty="0"/>
              <a:t>ヒコオオヒヒで、</a:t>
            </a:r>
            <a:r>
              <a:rPr lang="ja-JP" altLang="en-US" sz="1200" dirty="0">
                <a:solidFill>
                  <a:srgbClr val="FF0000"/>
                </a:solidFill>
              </a:rPr>
              <a:t>ネコ</a:t>
            </a:r>
            <a:r>
              <a:rPr lang="ja-JP" altLang="en-US" sz="1200" dirty="0"/>
              <a:t>を共通にもつ。このことは孝霊天皇はニギハヤヒであるとの傍証とならないか。和邇氏の</a:t>
            </a:r>
            <a:r>
              <a:rPr lang="zh-TW" altLang="en-US" sz="1200" dirty="0"/>
              <a:t>難波</a:t>
            </a:r>
            <a:r>
              <a:rPr lang="zh-TW" altLang="en-US" sz="1200" dirty="0">
                <a:solidFill>
                  <a:srgbClr val="FF0000"/>
                </a:solidFill>
              </a:rPr>
              <a:t>根子</a:t>
            </a:r>
            <a:r>
              <a:rPr lang="zh-TW" altLang="en-US" sz="1200" dirty="0"/>
              <a:t>武振熊命</a:t>
            </a:r>
            <a:r>
              <a:rPr lang="ja-JP" altLang="en-US" sz="1200" dirty="0"/>
              <a:t>は大田田根子とともに皇族以外でネコがつく数少ない例である。</a:t>
            </a:r>
            <a:endParaRPr lang="en-US" altLang="ja-JP" sz="1200" dirty="0"/>
          </a:p>
          <a:p>
            <a:r>
              <a:rPr lang="ja-JP" altLang="en-US" sz="1200" dirty="0"/>
              <a:t>（藤田）</a:t>
            </a:r>
          </a:p>
        </p:txBody>
      </p:sp>
      <p:cxnSp>
        <p:nvCxnSpPr>
          <p:cNvPr id="17" name="直線コネクタ 16"/>
          <p:cNvCxnSpPr>
            <a:endCxn id="15" idx="0"/>
          </p:cNvCxnSpPr>
          <p:nvPr/>
        </p:nvCxnSpPr>
        <p:spPr>
          <a:xfrm flipH="1">
            <a:off x="4132493" y="1920280"/>
            <a:ext cx="498938" cy="186454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C:\Users\NEC-PCuser\Desktop\img20170928_143600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781822" y="79696"/>
            <a:ext cx="4111244" cy="528911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7696944" y="4944616"/>
            <a:ext cx="3096344" cy="2862322"/>
          </a:xfrm>
          <a:prstGeom prst="rect">
            <a:avLst/>
          </a:prstGeom>
          <a:noFill/>
        </p:spPr>
        <p:txBody>
          <a:bodyPr wrap="square" rtlCol="0">
            <a:spAutoFit/>
          </a:bodyPr>
          <a:lstStyle/>
          <a:p>
            <a:r>
              <a:rPr kumimoji="1" lang="ja-JP" altLang="en-US" sz="1200" dirty="0"/>
              <a:t>　　　　　　</a:t>
            </a:r>
            <a:r>
              <a:rPr kumimoji="1" lang="ja-JP" altLang="en-US" sz="1200" b="1" dirty="0"/>
              <a:t>大田田根子の系図 </a:t>
            </a:r>
            <a:r>
              <a:rPr kumimoji="1" lang="en-US" altLang="ja-JP" sz="1200" b="1" dirty="0"/>
              <a:t>『</a:t>
            </a:r>
            <a:r>
              <a:rPr kumimoji="1" lang="ja-JP" altLang="en-US" sz="1200" b="1" dirty="0"/>
              <a:t>古事記</a:t>
            </a:r>
            <a:r>
              <a:rPr lang="en-US" altLang="ja-JP" sz="1200" b="1" dirty="0"/>
              <a:t>』</a:t>
            </a:r>
            <a:endParaRPr kumimoji="1" lang="en-US" altLang="ja-JP" sz="1200" b="1" dirty="0"/>
          </a:p>
          <a:p>
            <a:endParaRPr lang="en-US" altLang="ja-JP" sz="1200" dirty="0"/>
          </a:p>
          <a:p>
            <a:r>
              <a:rPr kumimoji="1" lang="ja-JP" altLang="en-US" sz="1200" dirty="0"/>
              <a:t>　　　　　　　　　 　陶津耳命</a:t>
            </a:r>
            <a:r>
              <a:rPr lang="en-US" altLang="ja-JP" sz="1200" dirty="0">
                <a:latin typeface="+mn-ea"/>
              </a:rPr>
              <a:t>(</a:t>
            </a:r>
            <a:r>
              <a:rPr lang="ja-JP" altLang="en-US" sz="1200" dirty="0"/>
              <a:t>ｽｴﾂﾐﾐﾉﾐｺﾄ）</a:t>
            </a:r>
            <a:endParaRPr kumimoji="1" lang="en-US" altLang="ja-JP" sz="1200" dirty="0"/>
          </a:p>
          <a:p>
            <a:r>
              <a:rPr lang="ja-JP" altLang="en-US" sz="1200" dirty="0"/>
              <a:t>　　　　　　　　　　　　｜</a:t>
            </a:r>
            <a:endParaRPr lang="en-US" altLang="ja-JP" sz="1200" dirty="0"/>
          </a:p>
          <a:p>
            <a:r>
              <a:rPr kumimoji="1" lang="ja-JP" altLang="en-US" sz="1200" dirty="0"/>
              <a:t>大物主神－－－</a:t>
            </a:r>
            <a:r>
              <a:rPr kumimoji="1" lang="ja-JP" altLang="en-US" sz="1200" dirty="0">
                <a:solidFill>
                  <a:srgbClr val="FF0000"/>
                </a:solidFill>
              </a:rPr>
              <a:t>活玉依媛　</a:t>
            </a:r>
            <a:r>
              <a:rPr lang="en-US" altLang="ja-JP" sz="1200" dirty="0">
                <a:latin typeface="+mn-ea"/>
              </a:rPr>
              <a:t>(</a:t>
            </a:r>
            <a:r>
              <a:rPr lang="ja-JP" altLang="en-US" sz="1200" dirty="0">
                <a:latin typeface="+mn-ea"/>
              </a:rPr>
              <a:t>ｲｸﾀﾏﾖﾘﾋﾒ</a:t>
            </a:r>
            <a:r>
              <a:rPr lang="ja-JP" altLang="en-US" sz="1200" dirty="0"/>
              <a:t>）</a:t>
            </a:r>
            <a:endParaRPr kumimoji="1" lang="en-US" altLang="ja-JP" sz="1200" dirty="0">
              <a:solidFill>
                <a:srgbClr val="FF0000"/>
              </a:solidFill>
            </a:endParaRPr>
          </a:p>
          <a:p>
            <a:r>
              <a:rPr lang="ja-JP" altLang="en-US" sz="1200" dirty="0"/>
              <a:t>　　　    　　　 ｜</a:t>
            </a:r>
            <a:endParaRPr lang="en-US" altLang="ja-JP" sz="1200" dirty="0"/>
          </a:p>
          <a:p>
            <a:r>
              <a:rPr kumimoji="1" lang="ja-JP" altLang="en-US" sz="1200" dirty="0"/>
              <a:t>　  　　　　櫛御方命　</a:t>
            </a:r>
            <a:r>
              <a:rPr lang="en-US" altLang="ja-JP" sz="1200" dirty="0">
                <a:latin typeface="+mn-ea"/>
              </a:rPr>
              <a:t>(</a:t>
            </a:r>
            <a:r>
              <a:rPr lang="ja-JP" altLang="en-US" sz="1200" dirty="0">
                <a:latin typeface="+mn-ea"/>
              </a:rPr>
              <a:t>ｸｼﾐｶﾀﾉﾐｺﾄ</a:t>
            </a:r>
            <a:r>
              <a:rPr lang="ja-JP" altLang="en-US" sz="1200" dirty="0"/>
              <a:t>）</a:t>
            </a:r>
            <a:endParaRPr kumimoji="1" lang="en-US" altLang="ja-JP" sz="1200" dirty="0"/>
          </a:p>
          <a:p>
            <a:r>
              <a:rPr lang="ja-JP" altLang="en-US" sz="1200" dirty="0"/>
              <a:t>　　　     　　　｜</a:t>
            </a:r>
            <a:endParaRPr lang="en-US" altLang="ja-JP" sz="1200" dirty="0"/>
          </a:p>
          <a:p>
            <a:r>
              <a:rPr kumimoji="1" lang="ja-JP" altLang="en-US" sz="1200" dirty="0"/>
              <a:t>　　  　　　飯肩巣見命　</a:t>
            </a:r>
            <a:r>
              <a:rPr lang="en-US" altLang="ja-JP" sz="1200" dirty="0">
                <a:latin typeface="+mn-ea"/>
              </a:rPr>
              <a:t>(</a:t>
            </a:r>
            <a:r>
              <a:rPr lang="ja-JP" altLang="en-US" sz="1200" dirty="0">
                <a:latin typeface="+mn-ea"/>
              </a:rPr>
              <a:t>ｲｲｶﾀｽﾐﾉﾐｺﾄ</a:t>
            </a:r>
            <a:r>
              <a:rPr lang="ja-JP" altLang="en-US" sz="1200" dirty="0"/>
              <a:t>）</a:t>
            </a:r>
            <a:endParaRPr lang="en-US" altLang="ja-JP" sz="1200" dirty="0"/>
          </a:p>
          <a:p>
            <a:r>
              <a:rPr lang="ja-JP" altLang="en-US" sz="1200" dirty="0"/>
              <a:t>　　　　     　　｜</a:t>
            </a:r>
            <a:endParaRPr lang="en-US" altLang="ja-JP" sz="1200" dirty="0"/>
          </a:p>
          <a:p>
            <a:r>
              <a:rPr kumimoji="1" lang="ja-JP" altLang="en-US" sz="1200" dirty="0"/>
              <a:t>　　　　   </a:t>
            </a:r>
            <a:r>
              <a:rPr lang="ja-JP" altLang="en-US" sz="1200" dirty="0"/>
              <a:t>　武甕槌 </a:t>
            </a:r>
            <a:r>
              <a:rPr lang="en-US" altLang="ja-JP" sz="1200" dirty="0">
                <a:latin typeface="+mn-ea"/>
              </a:rPr>
              <a:t>(</a:t>
            </a:r>
            <a:r>
              <a:rPr lang="ja-JP" altLang="en-US" sz="1200" dirty="0"/>
              <a:t>ﾀｹﾐｶﾂﾞﾁ）</a:t>
            </a:r>
            <a:endParaRPr lang="en-US" altLang="ja-JP" sz="1200" dirty="0"/>
          </a:p>
          <a:p>
            <a:r>
              <a:rPr kumimoji="1" lang="ja-JP" altLang="en-US" sz="1200" dirty="0"/>
              <a:t>　　　     　　　｜</a:t>
            </a:r>
            <a:endParaRPr kumimoji="1" lang="en-US" altLang="ja-JP" sz="1200" dirty="0"/>
          </a:p>
          <a:p>
            <a:r>
              <a:rPr lang="ja-JP" altLang="en-US" sz="1200" dirty="0"/>
              <a:t>　　  　　　大田田根子</a:t>
            </a:r>
            <a:endParaRPr kumimoji="1" lang="en-US" altLang="ja-JP" sz="1200" dirty="0"/>
          </a:p>
          <a:p>
            <a:endParaRPr lang="en-US" altLang="ja-JP" sz="1200" dirty="0"/>
          </a:p>
          <a:p>
            <a:r>
              <a:rPr kumimoji="1" lang="ja-JP" altLang="en-US" sz="1200" dirty="0"/>
              <a:t>　　　　　　　　　</a:t>
            </a:r>
          </a:p>
        </p:txBody>
      </p:sp>
      <p:sp>
        <p:nvSpPr>
          <p:cNvPr id="26" name="テキスト ボックス 25"/>
          <p:cNvSpPr txBox="1"/>
          <p:nvPr/>
        </p:nvSpPr>
        <p:spPr>
          <a:xfrm>
            <a:off x="7336904" y="7536904"/>
            <a:ext cx="5046062" cy="646331"/>
          </a:xfrm>
          <a:prstGeom prst="rect">
            <a:avLst/>
          </a:prstGeom>
          <a:noFill/>
          <a:ln>
            <a:solidFill>
              <a:srgbClr val="FF0000"/>
            </a:solidFill>
          </a:ln>
        </p:spPr>
        <p:txBody>
          <a:bodyPr wrap="square" rtlCol="0">
            <a:spAutoFit/>
          </a:bodyPr>
          <a:lstStyle/>
          <a:p>
            <a:r>
              <a:rPr kumimoji="1" lang="ja-JP" altLang="en-US" sz="1200" dirty="0"/>
              <a:t>大田田根子は大物主の４世孫で、大物主を孝霊天皇（ニギハヤヒ）と見ると</a:t>
            </a:r>
            <a:r>
              <a:rPr lang="ja-JP" altLang="en-US" sz="1200" dirty="0"/>
              <a:t>武甕槌は崇神天皇のころとなり、崇神と神武を同一人物とする私見と年代的に合致する。（藤田）</a:t>
            </a:r>
            <a:endParaRPr kumimoji="1" lang="ja-JP" altLang="en-US" sz="1200" dirty="0"/>
          </a:p>
        </p:txBody>
      </p:sp>
      <p:sp>
        <p:nvSpPr>
          <p:cNvPr id="12" name="テキスト ボックス 11"/>
          <p:cNvSpPr txBox="1"/>
          <p:nvPr/>
        </p:nvSpPr>
        <p:spPr>
          <a:xfrm>
            <a:off x="64096" y="3072408"/>
            <a:ext cx="430887" cy="2112117"/>
          </a:xfrm>
          <a:prstGeom prst="rect">
            <a:avLst/>
          </a:prstGeom>
          <a:noFill/>
        </p:spPr>
        <p:txBody>
          <a:bodyPr vert="eaVert" wrap="none" rtlCol="0">
            <a:spAutoFit/>
          </a:bodyPr>
          <a:lstStyle/>
          <a:p>
            <a:r>
              <a:rPr lang="ja-JP" altLang="en-US" sz="1600" b="1" dirty="0"/>
              <a:t>　古　墳　時　代　前　期</a:t>
            </a:r>
            <a:endParaRPr kumimoji="1" lang="ja-JP" altLang="en-US" sz="1600" b="1" dirty="0"/>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6154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360240" y="480120"/>
            <a:ext cx="3478837" cy="400110"/>
          </a:xfrm>
          <a:prstGeom prst="rect">
            <a:avLst/>
          </a:prstGeom>
          <a:noFill/>
        </p:spPr>
        <p:txBody>
          <a:bodyPr wrap="none" rtlCol="0">
            <a:spAutoFit/>
          </a:bodyPr>
          <a:lstStyle/>
          <a:p>
            <a:r>
              <a:rPr kumimoji="1" lang="ja-JP" altLang="en-US" sz="2000" b="1" dirty="0"/>
              <a:t>応神朝以降の朝鮮状況と出兵</a:t>
            </a:r>
          </a:p>
        </p:txBody>
      </p:sp>
      <p:sp>
        <p:nvSpPr>
          <p:cNvPr id="6" name="テキスト ボックス 5"/>
          <p:cNvSpPr txBox="1"/>
          <p:nvPr/>
        </p:nvSpPr>
        <p:spPr>
          <a:xfrm>
            <a:off x="1118914" y="5808712"/>
            <a:ext cx="4746425" cy="2308324"/>
          </a:xfrm>
          <a:prstGeom prst="rect">
            <a:avLst/>
          </a:prstGeom>
          <a:noFill/>
          <a:ln>
            <a:solidFill>
              <a:srgbClr val="FF0000"/>
            </a:solidFill>
          </a:ln>
        </p:spPr>
        <p:txBody>
          <a:bodyPr wrap="square" rtlCol="0">
            <a:spAutoFit/>
          </a:bodyPr>
          <a:lstStyle/>
          <a:p>
            <a:r>
              <a:rPr kumimoji="1" lang="ja-JP" altLang="en-US" sz="1200" dirty="0"/>
              <a:t>　応神朝以降日朝関係なくして政治情勢を語れない。雄略天皇の時代になると、倭と百済が同盟を結び新羅と争い、北方から高句麗が圧迫するという状況が出来上がってきました。</a:t>
            </a:r>
            <a:endParaRPr kumimoji="1" lang="en-US" altLang="ja-JP" sz="1200" dirty="0"/>
          </a:p>
          <a:p>
            <a:r>
              <a:rPr lang="ja-JP" altLang="en-US" sz="1200" dirty="0"/>
              <a:t>　雄略</a:t>
            </a:r>
            <a:r>
              <a:rPr lang="en-US" altLang="ja-JP" sz="1200" dirty="0"/>
              <a:t>4</a:t>
            </a:r>
            <a:r>
              <a:rPr lang="ja-JP" altLang="en-US" sz="1200" dirty="0"/>
              <a:t>年、百済より昆支（こんき）王が来日した。百済の加須利君（かすりきみ）（蓋鹵王）弟・軍君（昆支王）を日本に派遣し、天皇に仕えるように命じた。この軍君は大和へ向かう途中の筑紫で、兄王から賜った女が出産したため、母子を百済に送り返した。この子がのちの武寧王とされている。雄略８年には新羅の求めに応じて高句麗を撃破。翌年には紀小弓宿禰らを新羅攻撃に派兵するも、内部分裂により失敗した。また、雄略</a:t>
            </a:r>
            <a:r>
              <a:rPr lang="en-US" altLang="ja-JP" sz="1200" dirty="0"/>
              <a:t>20</a:t>
            </a:r>
            <a:r>
              <a:rPr lang="ja-JP" altLang="en-US" sz="1200" dirty="0"/>
              <a:t>年に当たる</a:t>
            </a:r>
            <a:r>
              <a:rPr lang="en-US" altLang="ja-JP" sz="1200" dirty="0"/>
              <a:t>475</a:t>
            </a:r>
            <a:r>
              <a:rPr lang="ja-JP" altLang="en-US" sz="1200" dirty="0"/>
              <a:t>年に百済の都が高句麗に攻め落とされ、蓋鹵王らが殺害された際には逃げ延びた百済王族の依頼を受けて百済の再興に手を貸しました。</a:t>
            </a:r>
            <a:endParaRPr lang="en-US" altLang="ja-JP" sz="1200" dirty="0"/>
          </a:p>
        </p:txBody>
      </p:sp>
      <p:pic>
        <p:nvPicPr>
          <p:cNvPr id="1026" name="Picture 2" descr="C:\Users\NEC-PCuser\Desktop\img20171008_14340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6666" y="958698"/>
            <a:ext cx="3102446" cy="85395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008_143509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1160" y="1031599"/>
            <a:ext cx="2376264" cy="530717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9785176" y="6390292"/>
            <a:ext cx="1903085" cy="276999"/>
          </a:xfrm>
          <a:prstGeom prst="rect">
            <a:avLst/>
          </a:prstGeom>
          <a:noFill/>
        </p:spPr>
        <p:txBody>
          <a:bodyPr wrap="none" rtlCol="0">
            <a:spAutoFit/>
          </a:bodyPr>
          <a:lstStyle/>
          <a:p>
            <a:r>
              <a:rPr kumimoji="1" lang="ja-JP" altLang="en-US" sz="1200" dirty="0"/>
              <a:t>古事記・日本書記、西東社</a:t>
            </a:r>
          </a:p>
        </p:txBody>
      </p:sp>
      <p:sp>
        <p:nvSpPr>
          <p:cNvPr id="8" name="テキスト ボックス 7"/>
          <p:cNvSpPr txBox="1"/>
          <p:nvPr/>
        </p:nvSpPr>
        <p:spPr>
          <a:xfrm>
            <a:off x="99505" y="3000400"/>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118915" y="1251271"/>
            <a:ext cx="4746425" cy="3970318"/>
          </a:xfrm>
          <a:prstGeom prst="rect">
            <a:avLst/>
          </a:prstGeom>
          <a:noFill/>
          <a:ln>
            <a:solidFill>
              <a:srgbClr val="FF0000"/>
            </a:solidFill>
          </a:ln>
        </p:spPr>
        <p:txBody>
          <a:bodyPr wrap="square" rtlCol="0">
            <a:spAutoFit/>
          </a:bodyPr>
          <a:lstStyle/>
          <a:p>
            <a:r>
              <a:rPr lang="ja-JP" altLang="en-US" sz="1200" dirty="0"/>
              <a:t>応神天皇の母の神功皇后の「三韓征伐」のように、河内政権になる頃から倭軍の半島進出が盛んになった。それに伴って半島からの渡来人が目立ってきた。百済より和邇吉師（王仁）渡来、</a:t>
            </a:r>
            <a:r>
              <a:rPr lang="en-US" altLang="ja-JP" sz="1200" dirty="0"/>
              <a:t>『</a:t>
            </a:r>
            <a:r>
              <a:rPr lang="ja-JP" altLang="en-US" sz="1200" dirty="0"/>
              <a:t>論語</a:t>
            </a:r>
            <a:r>
              <a:rPr lang="en-US" altLang="ja-JP" sz="1200" dirty="0"/>
              <a:t>』</a:t>
            </a:r>
            <a:r>
              <a:rPr lang="ja-JP" altLang="en-US" sz="1200" dirty="0"/>
              <a:t>と</a:t>
            </a:r>
            <a:r>
              <a:rPr lang="en-US" altLang="ja-JP" sz="1200" dirty="0"/>
              <a:t>『</a:t>
            </a:r>
            <a:r>
              <a:rPr lang="ja-JP" altLang="en-US" sz="1200" dirty="0"/>
              <a:t>千字文</a:t>
            </a:r>
            <a:r>
              <a:rPr lang="en-US" altLang="ja-JP" sz="1200" dirty="0"/>
              <a:t>』</a:t>
            </a:r>
            <a:r>
              <a:rPr lang="ja-JP" altLang="en-US" sz="1200" dirty="0"/>
              <a:t>をもたらす。応神朝には、葛城襲津彦や倭軍の精鋭の助けにより新羅の妨害を排し、弓月君（秦氏の先祖）の民が百済より渡来した。この頃、海部（あまべ）、山部などの土木技術者も渡来した。これら渡来人の助けで大堤や巨大古墳を築くなどの大型の土木工事が行われた。仁徳朝には、大阪湾沿岸部の河内平野一帯で、池・水道・堤などの大規模な治水工事が行われた。また、難波の堀江の開削を行って、現在の高麗橋付近に難波津が開かれ、当時の物流の一大拠点となった。この時期につくられた倭製の土師器や青銅器ときには滑石の祭器が、伽耶と称される韓国南部の慶尚南道や全羅南道の墳墓や集落遺跡から発見されている。一方、倭においても、伽耶製の陶質土器や、鉄艇と呼ぶ半島製の鉄製の短冊形の鉄素材の出土量が急増しています。さらに、河内政権では、従来の古墳に埋められた埴輪などの素焼きの土師器に加えて、ろくろを使い成形し高温で焼く須恵器が造られ始めた。大阪府の陶邑窯跡群で生産された須恵器が前方後円墳分布域の北端と南端にまで運ばれている。また、牧畜が一般化し、なかでも平郡氏が王権の馬の管理に携わった。尚、允恭天皇は、氏姓の乱れは国家の混乱を招く原因になりかねないと考え、氏・姓の氏姓制度を整えた。この允恭の施策によって、貴族・百姓の身分的序列化が成し遂げられた。</a:t>
            </a:r>
            <a:endParaRPr kumimoji="1" lang="ja-JP" altLang="en-US" sz="1200" dirty="0"/>
          </a:p>
        </p:txBody>
      </p:sp>
    </p:spTree>
    <p:extLst>
      <p:ext uri="{BB962C8B-B14F-4D97-AF65-F5344CB8AC3E}">
        <p14:creationId xmlns:p14="http://schemas.microsoft.com/office/powerpoint/2010/main" val="583643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Chilji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5016" y="264096"/>
            <a:ext cx="3609404" cy="27070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Seven-Branched_Sword_ti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9152" y="3216424"/>
            <a:ext cx="1892602" cy="337119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272308" y="192088"/>
            <a:ext cx="1112805" cy="461665"/>
          </a:xfrm>
          <a:prstGeom prst="rect">
            <a:avLst/>
          </a:prstGeom>
          <a:noFill/>
        </p:spPr>
        <p:txBody>
          <a:bodyPr wrap="none" rtlCol="0">
            <a:spAutoFit/>
          </a:bodyPr>
          <a:lstStyle/>
          <a:p>
            <a:r>
              <a:rPr kumimoji="1" lang="ja-JP" altLang="en-US" sz="2400" b="1" dirty="0"/>
              <a:t>七支刀</a:t>
            </a:r>
          </a:p>
        </p:txBody>
      </p:sp>
      <p:sp>
        <p:nvSpPr>
          <p:cNvPr id="6" name="テキスト ボックス 5"/>
          <p:cNvSpPr txBox="1"/>
          <p:nvPr/>
        </p:nvSpPr>
        <p:spPr>
          <a:xfrm>
            <a:off x="1251695" y="696144"/>
            <a:ext cx="6696744" cy="8771632"/>
          </a:xfrm>
          <a:prstGeom prst="rect">
            <a:avLst/>
          </a:prstGeom>
          <a:noFill/>
          <a:ln>
            <a:solidFill>
              <a:schemeClr val="accent1"/>
            </a:solidFill>
          </a:ln>
        </p:spPr>
        <p:txBody>
          <a:bodyPr wrap="square" rtlCol="0">
            <a:spAutoFit/>
          </a:bodyPr>
          <a:lstStyle/>
          <a:p>
            <a:r>
              <a:rPr lang="ja-JP" altLang="en-US" sz="1200" dirty="0"/>
              <a:t>　七支刀（しちしとう）は、古代倭王家に仕えた豪族物部氏の武器庫であったとされる奈良県天理市の石上神宮に伝来した鉄剣。全長</a:t>
            </a:r>
            <a:r>
              <a:rPr lang="en-US" altLang="ja-JP" sz="1200" dirty="0"/>
              <a:t>74.8cm</a:t>
            </a:r>
          </a:p>
          <a:p>
            <a:r>
              <a:rPr kumimoji="1" lang="ja-JP" altLang="en-US" sz="1200" dirty="0"/>
              <a:t>　</a:t>
            </a:r>
            <a:r>
              <a:rPr lang="ja-JP" altLang="en-US" sz="1200" dirty="0"/>
              <a:t>七支刀は、石上神宮に伝来した古代の鉄剣である。その由来は早くに忘れられ、神宮ではこれを「六叉の鉾（ろくさのほこ）」と呼び、神田にその年はじめて苗を植える儀式に神を降ろす祭具として用いていたという。</a:t>
            </a:r>
            <a:r>
              <a:rPr lang="en-US" altLang="ja-JP" sz="1200" dirty="0"/>
              <a:t>1874</a:t>
            </a:r>
            <a:r>
              <a:rPr lang="ja-JP" altLang="en-US" sz="1200" dirty="0"/>
              <a:t>年（明治</a:t>
            </a:r>
            <a:r>
              <a:rPr lang="en-US" altLang="ja-JP" sz="1200" dirty="0"/>
              <a:t>7</a:t>
            </a:r>
            <a:r>
              <a:rPr lang="ja-JP" altLang="en-US" sz="1200" dirty="0"/>
              <a:t>年）に石上神宮大宮司となった菅政友は、水戸藩出身で「大日本史」編纂に参加した経歴のある歴史研究者でもあった。大宮司としてこの社宝をつぶさに観察する機会を得た菅は、刀身に金象嵌銘文が施されていることを発見し、さらに剣の錆を落として、はじめてその銘文の解読を試みた。以来その銘文の解釈・判読を巡って研究が続いている。</a:t>
            </a:r>
            <a:endParaRPr lang="en-US" altLang="ja-JP" sz="1200" dirty="0"/>
          </a:p>
          <a:p>
            <a:r>
              <a:rPr lang="ja-JP" altLang="en-US" sz="1200" dirty="0"/>
              <a:t>　</a:t>
            </a:r>
          </a:p>
          <a:p>
            <a:r>
              <a:rPr lang="ja-JP" altLang="en-US" sz="1200" dirty="0"/>
              <a:t>銘文</a:t>
            </a:r>
            <a:endParaRPr lang="en-US" altLang="ja-JP" sz="1200" dirty="0"/>
          </a:p>
          <a:p>
            <a:r>
              <a:rPr lang="en-US" altLang="ja-JP" sz="1200" dirty="0"/>
              <a:t>〔</a:t>
            </a:r>
            <a:r>
              <a:rPr lang="ja-JP" altLang="en-US" sz="1200" dirty="0"/>
              <a:t>表</a:t>
            </a:r>
            <a:r>
              <a:rPr lang="en-US" altLang="ja-JP" sz="1200" dirty="0"/>
              <a:t>〕</a:t>
            </a:r>
          </a:p>
          <a:p>
            <a:r>
              <a:rPr lang="ja-JP" altLang="en-US" sz="1200" dirty="0"/>
              <a:t>泰■四年■月十六日丙午正陽造百錬■七支刀■辟百兵宜供供（異体字、尸二大）王■■■■作 </a:t>
            </a:r>
          </a:p>
          <a:p>
            <a:r>
              <a:rPr lang="ja-JP" altLang="en-US" sz="1200" dirty="0"/>
              <a:t>また</a:t>
            </a:r>
          </a:p>
          <a:p>
            <a:r>
              <a:rPr lang="ja-JP" altLang="en-US" sz="1200" dirty="0"/>
              <a:t>泰■四年十■月十六日丙午正陽造百錬■七支刀■辟百兵宜</a:t>
            </a:r>
            <a:r>
              <a:rPr lang="ja-JP" altLang="en-US" sz="1200" dirty="0" err="1"/>
              <a:t>供供</a:t>
            </a:r>
            <a:r>
              <a:rPr lang="ja-JP" altLang="en-US" sz="1200" dirty="0"/>
              <a:t>侯王■■■■作 </a:t>
            </a:r>
          </a:p>
          <a:p>
            <a:r>
              <a:rPr lang="en-US" altLang="ja-JP" sz="1200" dirty="0"/>
              <a:t>〔</a:t>
            </a:r>
            <a:r>
              <a:rPr lang="ja-JP" altLang="en-US" sz="1200" dirty="0"/>
              <a:t>裏</a:t>
            </a:r>
            <a:r>
              <a:rPr lang="en-US" altLang="ja-JP" sz="1200" dirty="0"/>
              <a:t>〕</a:t>
            </a:r>
          </a:p>
          <a:p>
            <a:r>
              <a:rPr lang="ja-JP" altLang="en-US" sz="1200" dirty="0"/>
              <a:t>先世（異体字、ﾛ人）来未有此刀百済■世■奇生聖（異体字、音又は晋の上に点）故為（異体字、尸二大）王旨造■■■世 </a:t>
            </a:r>
          </a:p>
          <a:p>
            <a:r>
              <a:rPr lang="ja-JP" altLang="en-US" sz="1200" dirty="0"/>
              <a:t>また</a:t>
            </a:r>
          </a:p>
          <a:p>
            <a:r>
              <a:rPr lang="ja-JP" altLang="en-US" sz="1200" dirty="0"/>
              <a:t>先世以来未有此刀百濟■世■奇生聖音故為倭王旨造■■■世 </a:t>
            </a:r>
          </a:p>
          <a:p>
            <a:endParaRPr lang="ja-JP" altLang="en-US" sz="1200" dirty="0"/>
          </a:p>
          <a:p>
            <a:r>
              <a:rPr lang="ja-JP" altLang="en-US" sz="1200" dirty="0"/>
              <a:t>年紀の解釈</a:t>
            </a:r>
            <a:endParaRPr lang="en-US" altLang="ja-JP" sz="1200" dirty="0"/>
          </a:p>
          <a:p>
            <a:r>
              <a:rPr lang="ja-JP" altLang="en-US" sz="1200" dirty="0"/>
              <a:t>　銘文の冒頭には「泰■四年」の文字が確認できる。年紀の解釈に関して「太和（泰和）四年」として</a:t>
            </a:r>
            <a:r>
              <a:rPr lang="en-US" altLang="ja-JP" sz="1200" dirty="0"/>
              <a:t>369</a:t>
            </a:r>
            <a:r>
              <a:rPr lang="ja-JP" altLang="en-US" sz="1200" dirty="0"/>
              <a:t>年とする説（福山敏男、浜田耕策ら）があり、この場合、東晋の太和</a:t>
            </a:r>
            <a:r>
              <a:rPr lang="en-US" altLang="ja-JP" sz="1200" dirty="0"/>
              <a:t>4</a:t>
            </a:r>
            <a:r>
              <a:rPr lang="ja-JP" altLang="en-US" sz="1200" dirty="0"/>
              <a:t>年（</a:t>
            </a:r>
            <a:r>
              <a:rPr lang="en-US" altLang="ja-JP" sz="1200" dirty="0"/>
              <a:t>369</a:t>
            </a:r>
            <a:r>
              <a:rPr lang="ja-JP" altLang="en-US" sz="1200" dirty="0"/>
              <a:t>年）とされる。「泰」は「太」と音通するため。</a:t>
            </a:r>
          </a:p>
          <a:p>
            <a:r>
              <a:rPr lang="ja-JP" altLang="en-US" sz="1200" dirty="0"/>
              <a:t>　浜田耕策による</a:t>
            </a:r>
            <a:r>
              <a:rPr lang="en-US" altLang="ja-JP" sz="1200" dirty="0"/>
              <a:t>2005</a:t>
            </a:r>
            <a:r>
              <a:rPr lang="ja-JP" altLang="en-US" sz="1200" dirty="0"/>
              <a:t>年における研究では、次のとおり発表された。</a:t>
            </a:r>
          </a:p>
          <a:p>
            <a:r>
              <a:rPr lang="en-US" altLang="ja-JP" sz="1200" dirty="0"/>
              <a:t>〔</a:t>
            </a:r>
            <a:r>
              <a:rPr lang="ja-JP" altLang="en-US" sz="1200" dirty="0"/>
              <a:t>表面</a:t>
            </a:r>
            <a:r>
              <a:rPr lang="en-US" altLang="ja-JP" sz="1200" dirty="0"/>
              <a:t>〕</a:t>
            </a:r>
          </a:p>
          <a:p>
            <a:r>
              <a:rPr lang="ja-JP" altLang="en-US" sz="1200" dirty="0"/>
              <a:t>泰和四年五月十六日丙午正陽造百練□七支刀出辟百兵宜</a:t>
            </a:r>
            <a:r>
              <a:rPr lang="ja-JP" altLang="en-US" sz="1200" dirty="0" err="1"/>
              <a:t>供供</a:t>
            </a:r>
            <a:r>
              <a:rPr lang="ja-JP" altLang="en-US" sz="1200" dirty="0"/>
              <a:t>侯王永年大吉祥</a:t>
            </a:r>
          </a:p>
          <a:p>
            <a:r>
              <a:rPr lang="en-US" altLang="ja-JP" sz="1200" dirty="0"/>
              <a:t>&lt;</a:t>
            </a:r>
            <a:r>
              <a:rPr lang="ja-JP" altLang="en-US" sz="1200" dirty="0"/>
              <a:t>判読</a:t>
            </a:r>
            <a:r>
              <a:rPr lang="en-US" altLang="ja-JP" sz="1200" dirty="0"/>
              <a:t>&gt;</a:t>
            </a:r>
          </a:p>
          <a:p>
            <a:r>
              <a:rPr lang="ja-JP" altLang="en-US" sz="1200" dirty="0"/>
              <a:t>太和（泰和）四年五月十六日丙午の日の正陽の時刻に百</a:t>
            </a:r>
            <a:r>
              <a:rPr lang="ja-JP" altLang="en-US" sz="1200" dirty="0" err="1"/>
              <a:t>たび</a:t>
            </a:r>
            <a:r>
              <a:rPr lang="ja-JP" altLang="en-US" sz="1200" dirty="0"/>
              <a:t>練った□の七支刀を造った。この刀は出でては百兵を避けることが出来る。まことに恭恭たる侯王が佩びるに宜しい。永年にわたり大吉祥であれ。 </a:t>
            </a:r>
          </a:p>
          <a:p>
            <a:r>
              <a:rPr lang="en-US" altLang="ja-JP" sz="1200" dirty="0"/>
              <a:t>〔</a:t>
            </a:r>
            <a:r>
              <a:rPr lang="ja-JP" altLang="en-US" sz="1200" dirty="0"/>
              <a:t>裏面</a:t>
            </a:r>
            <a:r>
              <a:rPr lang="en-US" altLang="ja-JP" sz="1200" dirty="0"/>
              <a:t>〕</a:t>
            </a:r>
          </a:p>
          <a:p>
            <a:r>
              <a:rPr lang="ja-JP" altLang="en-US" sz="1200" dirty="0"/>
              <a:t>先世以来未有此刀百濟王世□奇生聖音（又は晋）故為倭王旨造傳示後世</a:t>
            </a:r>
          </a:p>
          <a:p>
            <a:r>
              <a:rPr lang="en-US" altLang="ja-JP" sz="1200" dirty="0"/>
              <a:t>&lt;</a:t>
            </a:r>
            <a:r>
              <a:rPr lang="ja-JP" altLang="en-US" sz="1200" dirty="0"/>
              <a:t>判読</a:t>
            </a:r>
            <a:r>
              <a:rPr lang="en-US" altLang="ja-JP" sz="1200" dirty="0"/>
              <a:t>&gt;</a:t>
            </a:r>
          </a:p>
          <a:p>
            <a:r>
              <a:rPr lang="ja-JP" altLang="en-US" sz="1200" dirty="0"/>
              <a:t>先世以来、未だこのような（形の、また、それ故にも百兵を避けることの出来る呪力が強い）刀は、百済には無かった。百済王と世子は生を聖なる晋の皇帝に寄せることとした。それ故に、東晋皇帝が百済王に賜われた「旨」を倭王とも共有しようとこの刀を「造」った。後世にも永くこの刀（とこれに秘められた東晋皇帝の旨）を伝え示されんことを。 </a:t>
            </a:r>
          </a:p>
          <a:p>
            <a:r>
              <a:rPr lang="ja-JP" altLang="en-US" sz="1200" dirty="0"/>
              <a:t>　山尾幸久は、裏面では百済王が東晋皇帝を奉じていることから、</a:t>
            </a:r>
            <a:r>
              <a:rPr lang="en-US" altLang="ja-JP" sz="1200" dirty="0"/>
              <a:t>369</a:t>
            </a:r>
            <a:r>
              <a:rPr lang="ja-JP" altLang="en-US" sz="1200" dirty="0"/>
              <a:t>年に東晋の朝廷工房で造られた原七支刀があり、百済が</a:t>
            </a:r>
            <a:r>
              <a:rPr lang="en-US" altLang="ja-JP" sz="1200" dirty="0"/>
              <a:t>372</a:t>
            </a:r>
            <a:r>
              <a:rPr lang="ja-JP" altLang="en-US" sz="1200" dirty="0"/>
              <a:t>年正月に東晋に朝貢して、同年</a:t>
            </a:r>
            <a:r>
              <a:rPr lang="en-US" altLang="ja-JP" sz="1200" dirty="0"/>
              <a:t>6</a:t>
            </a:r>
            <a:r>
              <a:rPr lang="ja-JP" altLang="en-US" sz="1200" dirty="0"/>
              <a:t>月には東晋から百済王に原七支刀が下賜されると、百済では同年にこれを模造して倭王に贈ったとの解釈を行っている。また、当時の東晋では、道教が流行しており、七支刀の形態と、その百兵を避けることができるとする呪術力の思想があったとする。</a:t>
            </a:r>
          </a:p>
          <a:p>
            <a:r>
              <a:rPr lang="ja-JP" altLang="en-US" sz="1200" dirty="0"/>
              <a:t>　浜田耕策は山尾幸久の分析を踏まえたうえで、百済王が原七支刀を複製して、刀を倭王に贈るという外交は、当時、百済が高句麗と軍事対立にあったため、まず東晋と冊封関係を結び、次いで倭国と友好関係を構築するためだったとしている。</a:t>
            </a:r>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8391217" y="7032846"/>
            <a:ext cx="4248472" cy="1015663"/>
          </a:xfrm>
          <a:prstGeom prst="rect">
            <a:avLst/>
          </a:prstGeom>
          <a:noFill/>
          <a:ln>
            <a:solidFill>
              <a:srgbClr val="FF0000"/>
            </a:solidFill>
          </a:ln>
        </p:spPr>
        <p:txBody>
          <a:bodyPr wrap="square" rtlCol="0">
            <a:spAutoFit/>
          </a:bodyPr>
          <a:lstStyle/>
          <a:p>
            <a:r>
              <a:rPr kumimoji="1" lang="en-US" altLang="ja-JP" sz="1200" dirty="0"/>
              <a:t>372</a:t>
            </a:r>
            <a:r>
              <a:rPr kumimoji="1" lang="ja-JP" altLang="en-US" sz="1200" dirty="0"/>
              <a:t>年</a:t>
            </a:r>
            <a:r>
              <a:rPr kumimoji="1" lang="en-US" altLang="ja-JP" sz="1200" dirty="0"/>
              <a:t>6</a:t>
            </a:r>
            <a:r>
              <a:rPr kumimoji="1" lang="ja-JP" altLang="en-US" sz="1200" dirty="0"/>
              <a:t>月に東晋から百済王に原七支刀</a:t>
            </a:r>
            <a:r>
              <a:rPr lang="ja-JP" altLang="en-US" sz="1200" dirty="0"/>
              <a:t>が下賜されると百済では同年にこれを模造して倭王に贈ったと思われる。広開土王碑文によると、</a:t>
            </a:r>
            <a:r>
              <a:rPr lang="en-US" altLang="ja-JP" sz="1200" dirty="0"/>
              <a:t>391</a:t>
            </a:r>
            <a:r>
              <a:rPr lang="ja-JP" altLang="en-US" sz="1200" dirty="0"/>
              <a:t>年に倭国が三韓を破り、臣民としたとある（三韓征伐か）。即ち、七支刀が百済王から倭王に送られたのは三韓征伐の</a:t>
            </a:r>
            <a:r>
              <a:rPr lang="en-US" altLang="ja-JP" sz="1200" dirty="0"/>
              <a:t>19</a:t>
            </a:r>
            <a:r>
              <a:rPr lang="ja-JP" altLang="en-US" sz="1200" dirty="0"/>
              <a:t>年前となる。</a:t>
            </a:r>
            <a:endParaRPr kumimoji="1" lang="ja-JP" altLang="en-US" sz="1200" dirty="0"/>
          </a:p>
        </p:txBody>
      </p:sp>
      <p:sp>
        <p:nvSpPr>
          <p:cNvPr id="11" name="テキスト ボックス 10"/>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603184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Yasutaro\Desktop\rekisi-kokaidoou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280" y="5621701"/>
            <a:ext cx="2736304" cy="395877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360240" y="619622"/>
            <a:ext cx="5904656" cy="4893647"/>
          </a:xfrm>
          <a:prstGeom prst="rect">
            <a:avLst/>
          </a:prstGeom>
          <a:noFill/>
          <a:ln>
            <a:solidFill>
              <a:schemeClr val="accent1"/>
            </a:solidFill>
          </a:ln>
        </p:spPr>
        <p:txBody>
          <a:bodyPr wrap="square" rtlCol="0">
            <a:spAutoFit/>
          </a:bodyPr>
          <a:lstStyle/>
          <a:p>
            <a:r>
              <a:rPr lang="ja-JP" altLang="en-US" sz="1200" dirty="0"/>
              <a:t>広開土王碑（こうかいどおうひ）は、高句麗の第</a:t>
            </a:r>
            <a:r>
              <a:rPr lang="en-US" altLang="ja-JP" sz="1200" dirty="0"/>
              <a:t>19</a:t>
            </a:r>
            <a:r>
              <a:rPr lang="ja-JP" altLang="en-US" sz="1200" dirty="0"/>
              <a:t>代の王である広開土王（好太王）の業績を称えるために息子の長寿王によって</a:t>
            </a:r>
            <a:r>
              <a:rPr lang="en-US" altLang="ja-JP" sz="1200" dirty="0"/>
              <a:t>414</a:t>
            </a:r>
            <a:r>
              <a:rPr lang="ja-JP" altLang="en-US" sz="1200" dirty="0"/>
              <a:t>年（碑文によれば甲寅年九月廿九日乙酉、</a:t>
            </a:r>
            <a:r>
              <a:rPr lang="en-US" altLang="ja-JP" sz="1200" dirty="0"/>
              <a:t>9</a:t>
            </a:r>
            <a:r>
              <a:rPr lang="ja-JP" altLang="en-US" sz="1200" dirty="0"/>
              <a:t>月</a:t>
            </a:r>
            <a:r>
              <a:rPr lang="en-US" altLang="ja-JP" sz="1200" dirty="0"/>
              <a:t>29</a:t>
            </a:r>
            <a:r>
              <a:rPr lang="ja-JP" altLang="en-US" sz="1200" dirty="0"/>
              <a:t>日 </a:t>
            </a:r>
            <a:r>
              <a:rPr lang="en-US" altLang="ja-JP" sz="1200" dirty="0"/>
              <a:t>(</a:t>
            </a:r>
            <a:r>
              <a:rPr lang="ja-JP" altLang="en-US" sz="1200" dirty="0"/>
              <a:t>旧暦</a:t>
            </a:r>
            <a:r>
              <a:rPr lang="en-US" altLang="ja-JP" sz="1200" dirty="0"/>
              <a:t>)</a:t>
            </a:r>
            <a:r>
              <a:rPr lang="ja-JP" altLang="en-US" sz="1200" dirty="0"/>
              <a:t>）に建てられた石碑である。好太王碑とも言われ、また付近には広開土王の陵墓と見られる将軍塚・大王陵があり、広開土王陵碑とも言われる。</a:t>
            </a:r>
          </a:p>
          <a:p>
            <a:r>
              <a:rPr lang="ja-JP" altLang="en-US" sz="1200" dirty="0"/>
              <a:t> 　</a:t>
            </a:r>
            <a:r>
              <a:rPr lang="en-US" altLang="ja-JP" sz="1200" dirty="0"/>
              <a:t>1880</a:t>
            </a:r>
            <a:r>
              <a:rPr lang="ja-JP" altLang="en-US" sz="1200" dirty="0"/>
              <a:t>年に中華人民共和国吉林省通化地級市集安市で発見された。高さ約</a:t>
            </a:r>
            <a:r>
              <a:rPr lang="en-US" altLang="ja-JP" sz="1200" dirty="0"/>
              <a:t>6.3</a:t>
            </a:r>
            <a:r>
              <a:rPr lang="ja-JP" altLang="en-US" sz="1200" dirty="0"/>
              <a:t>メートル・幅約</a:t>
            </a:r>
            <a:r>
              <a:rPr lang="en-US" altLang="ja-JP" sz="1200" dirty="0"/>
              <a:t>1.5</a:t>
            </a:r>
            <a:r>
              <a:rPr lang="ja-JP" altLang="en-US" sz="1200" dirty="0"/>
              <a:t>メートルの角柱状の碑の四面に総計</a:t>
            </a:r>
            <a:r>
              <a:rPr lang="en-US" altLang="ja-JP" sz="1200" dirty="0"/>
              <a:t>1802</a:t>
            </a:r>
            <a:r>
              <a:rPr lang="ja-JP" altLang="en-US" sz="1200" dirty="0"/>
              <a:t>文字が刻まれ、純粋な漢文での記述がなされている。風化によって読めなくなっている文字もあるが、辛卯年（</a:t>
            </a:r>
            <a:r>
              <a:rPr lang="en-US" altLang="ja-JP" sz="1200" dirty="0"/>
              <a:t>391</a:t>
            </a:r>
            <a:r>
              <a:rPr lang="ja-JP" altLang="en-US" sz="1200" dirty="0"/>
              <a:t>年）条に倭の記事や干支年が</a:t>
            </a:r>
            <a:r>
              <a:rPr lang="en-US" altLang="ja-JP" sz="1200" dirty="0"/>
              <a:t>『</a:t>
            </a:r>
            <a:r>
              <a:rPr lang="ja-JP" altLang="en-US" sz="1200" dirty="0"/>
              <a:t>三国史記</a:t>
            </a:r>
            <a:r>
              <a:rPr lang="en-US" altLang="ja-JP" sz="1200" dirty="0"/>
              <a:t>』</a:t>
            </a:r>
            <a:r>
              <a:rPr lang="ja-JP" altLang="en-US" sz="1200" dirty="0"/>
              <a:t>などと</a:t>
            </a:r>
            <a:r>
              <a:rPr lang="en-US" altLang="ja-JP" sz="1200" dirty="0"/>
              <a:t>1</a:t>
            </a:r>
            <a:r>
              <a:rPr lang="ja-JP" altLang="en-US" sz="1200" dirty="0"/>
              <a:t>年異なるなど</a:t>
            </a:r>
            <a:r>
              <a:rPr lang="en-US" altLang="ja-JP" sz="1200" dirty="0"/>
              <a:t>4</a:t>
            </a:r>
            <a:r>
              <a:rPr lang="ja-JP" altLang="en-US" sz="1200" dirty="0"/>
              <a:t>世紀末から</a:t>
            </a:r>
            <a:r>
              <a:rPr lang="en-US" altLang="ja-JP" sz="1200" dirty="0"/>
              <a:t>5</a:t>
            </a:r>
            <a:r>
              <a:rPr lang="ja-JP" altLang="en-US" sz="1200" dirty="0"/>
              <a:t>世紀初の朝鮮半島の歴史、古代日朝関係史を知る上での貴重な史料となっている。</a:t>
            </a:r>
          </a:p>
          <a:p>
            <a:r>
              <a:rPr lang="ja-JP" altLang="en-US" sz="1200" dirty="0"/>
              <a:t> 　碑文は三段から構成され、一段目は高句麗の開国伝承・建碑の由来、二段目に広開土王の業績、三段目に広開土王の墓を守る「守墓人烟戸」の規定が記されている。碑文では広開土王の即位を辛卯年（</a:t>
            </a:r>
            <a:r>
              <a:rPr lang="en-US" altLang="ja-JP" sz="1200" dirty="0"/>
              <a:t>391</a:t>
            </a:r>
            <a:r>
              <a:rPr lang="ja-JP" altLang="en-US" sz="1200" dirty="0"/>
              <a:t>年）としており、文献資料（</a:t>
            </a:r>
            <a:r>
              <a:rPr lang="en-US" altLang="ja-JP" sz="1200" dirty="0"/>
              <a:t>『</a:t>
            </a:r>
            <a:r>
              <a:rPr lang="ja-JP" altLang="en-US" sz="1200" dirty="0"/>
              <a:t>三国史記</a:t>
            </a:r>
            <a:r>
              <a:rPr lang="en-US" altLang="ja-JP" sz="1200" dirty="0"/>
              <a:t>』『</a:t>
            </a:r>
            <a:r>
              <a:rPr lang="ja-JP" altLang="en-US" sz="1200" dirty="0"/>
              <a:t>三国遺事</a:t>
            </a:r>
            <a:r>
              <a:rPr lang="en-US" altLang="ja-JP" sz="1200" dirty="0"/>
              <a:t>』</a:t>
            </a:r>
            <a:r>
              <a:rPr lang="ja-JP" altLang="en-US" sz="1200" dirty="0"/>
              <a:t>では壬辰年（</a:t>
            </a:r>
            <a:r>
              <a:rPr lang="en-US" altLang="ja-JP" sz="1200" dirty="0"/>
              <a:t>392</a:t>
            </a:r>
            <a:r>
              <a:rPr lang="ja-JP" altLang="en-US" sz="1200" dirty="0"/>
              <a:t>年）とする）の紀年との間に</a:t>
            </a:r>
            <a:r>
              <a:rPr lang="en-US" altLang="ja-JP" sz="1200" dirty="0"/>
              <a:t>1</a:t>
            </a:r>
            <a:r>
              <a:rPr lang="ja-JP" altLang="en-US" sz="1200" dirty="0"/>
              <a:t>年のずれがあることが広く知られている。また、この碑文から、広開土王の時代に永楽という元号が用いられたことが確認された。</a:t>
            </a:r>
            <a:endParaRPr lang="en-US" altLang="ja-JP" sz="1200" dirty="0"/>
          </a:p>
          <a:p>
            <a:endParaRPr lang="ja-JP" altLang="en-US" sz="1200" dirty="0"/>
          </a:p>
          <a:p>
            <a:r>
              <a:rPr lang="ja-JP" altLang="en-US" sz="1200" dirty="0"/>
              <a:t>□辛卯年条の解釈</a:t>
            </a:r>
          </a:p>
          <a:p>
            <a:r>
              <a:rPr lang="ja-JP" altLang="en-US" sz="1200" dirty="0"/>
              <a:t> 　ここでは倭に関する記述のある二段目の部分（「百殘新羅舊是屬民由来朝貢而倭ﾛ</a:t>
            </a:r>
            <a:r>
              <a:rPr lang="en-US" altLang="ja-JP" sz="1200" dirty="0"/>
              <a:t>&lt;</a:t>
            </a:r>
            <a:r>
              <a:rPr lang="ja-JP" altLang="en-US" sz="1200" dirty="0"/>
              <a:t>耒卯年来渡海破百殘■■新羅以爲臣民」）について通説により校訂し訳す。</a:t>
            </a:r>
            <a:endParaRPr lang="en-US" altLang="ja-JP" sz="1200" dirty="0"/>
          </a:p>
          <a:p>
            <a:endParaRPr lang="ja-JP" altLang="en-US" sz="1200" dirty="0"/>
          </a:p>
          <a:p>
            <a:r>
              <a:rPr lang="ja-JP" altLang="en-US" sz="1200" dirty="0"/>
              <a:t> 　百残新羅舊是属民由来朝貢而倭以辛卯年来渡■破百残■■新羅以為臣民。</a:t>
            </a:r>
          </a:p>
          <a:p>
            <a:endParaRPr lang="ja-JP" altLang="en-US" sz="1200" dirty="0"/>
          </a:p>
          <a:p>
            <a:r>
              <a:rPr lang="ja-JP" altLang="en-US" sz="1200" dirty="0"/>
              <a:t> 　そもそも新羅・百残（百済の蔑称か？）は（高句麗の）属民であり、朝貢していた。しかし、倭が辛卯年（</a:t>
            </a:r>
            <a:r>
              <a:rPr lang="en-US" altLang="ja-JP" sz="1200" dirty="0"/>
              <a:t>391</a:t>
            </a:r>
            <a:r>
              <a:rPr lang="ja-JP" altLang="en-US" sz="1200" dirty="0"/>
              <a:t>年）に■を渡り百残・■■（「百残を■■し」と訓</a:t>
            </a:r>
            <a:r>
              <a:rPr lang="ja-JP" altLang="en-US" sz="1200" dirty="0" err="1"/>
              <a:t>む</a:t>
            </a:r>
            <a:r>
              <a:rPr lang="ja-JP" altLang="en-US" sz="1200" dirty="0"/>
              <a:t>説もある）・新羅を破り、臣民となしてしまった。なお、「■を渡り」は残欠の研究から「海を渡り」とされていたが異論もある。</a:t>
            </a:r>
            <a:endParaRPr lang="en-US" altLang="ja-JP" sz="1200" dirty="0"/>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8" name="テキスト ボックス 7"/>
          <p:cNvSpPr txBox="1"/>
          <p:nvPr/>
        </p:nvSpPr>
        <p:spPr>
          <a:xfrm>
            <a:off x="1648272" y="116335"/>
            <a:ext cx="1991251" cy="400110"/>
          </a:xfrm>
          <a:prstGeom prst="rect">
            <a:avLst/>
          </a:prstGeom>
          <a:noFill/>
        </p:spPr>
        <p:txBody>
          <a:bodyPr wrap="none" rtlCol="0">
            <a:spAutoFit/>
          </a:bodyPr>
          <a:lstStyle/>
          <a:p>
            <a:r>
              <a:rPr lang="ja-JP" altLang="en-US" sz="2000" b="1" dirty="0"/>
              <a:t>広開土王陵碑文</a:t>
            </a:r>
            <a:endParaRPr kumimoji="1" lang="ja-JP" altLang="en-US" sz="2000" b="1" dirty="0"/>
          </a:p>
        </p:txBody>
      </p:sp>
      <p:sp>
        <p:nvSpPr>
          <p:cNvPr id="9" name="テキスト ボックス 8"/>
          <p:cNvSpPr txBox="1"/>
          <p:nvPr/>
        </p:nvSpPr>
        <p:spPr>
          <a:xfrm>
            <a:off x="4600601" y="6384776"/>
            <a:ext cx="1728192" cy="2492990"/>
          </a:xfrm>
          <a:prstGeom prst="rect">
            <a:avLst/>
          </a:prstGeom>
          <a:noFill/>
          <a:ln>
            <a:solidFill>
              <a:srgbClr val="FF0000"/>
            </a:solidFill>
          </a:ln>
        </p:spPr>
        <p:txBody>
          <a:bodyPr wrap="square" rtlCol="0">
            <a:spAutoFit/>
          </a:bodyPr>
          <a:lstStyle/>
          <a:p>
            <a:r>
              <a:rPr lang="ja-JP" altLang="en-US" sz="1200" dirty="0"/>
              <a:t>　韓国系および朝鮮系の学者の碑文改竄説があるが、倭国に過去、征服されていたという事実を認めたくないといういわば恣意的に歴史をミスリードさせようとしたものであろう。</a:t>
            </a:r>
            <a:r>
              <a:rPr lang="en-US" altLang="ja-JP" sz="1200" dirty="0"/>
              <a:t>391</a:t>
            </a:r>
            <a:r>
              <a:rPr lang="ja-JP" altLang="en-US" sz="1200" dirty="0"/>
              <a:t>年に倭国が、百残・■ ■・新羅を破り、臣民としたとあるが、このことが三韓征伐にあたると考えても年代的な矛盾はない。</a:t>
            </a:r>
          </a:p>
        </p:txBody>
      </p:sp>
      <p:pic>
        <p:nvPicPr>
          <p:cNvPr id="10" name="図 9"/>
          <p:cNvPicPr/>
          <p:nvPr/>
        </p:nvPicPr>
        <p:blipFill>
          <a:blip r:embed="rId3">
            <a:extLst>
              <a:ext uri="{28A0092B-C50C-407E-A947-70E740481C1C}">
                <a14:useLocalDpi xmlns:a14="http://schemas.microsoft.com/office/drawing/2010/main" val="0"/>
              </a:ext>
            </a:extLst>
          </a:blip>
          <a:stretch>
            <a:fillRect/>
          </a:stretch>
        </p:blipFill>
        <p:spPr>
          <a:xfrm>
            <a:off x="8351071" y="336104"/>
            <a:ext cx="3438525" cy="1476375"/>
          </a:xfrm>
          <a:prstGeom prst="rect">
            <a:avLst/>
          </a:prstGeom>
        </p:spPr>
      </p:pic>
      <p:pic>
        <p:nvPicPr>
          <p:cNvPr id="12" name="図 11"/>
          <p:cNvPicPr/>
          <p:nvPr/>
        </p:nvPicPr>
        <p:blipFill>
          <a:blip r:embed="rId4">
            <a:extLst>
              <a:ext uri="{28A0092B-C50C-407E-A947-70E740481C1C}">
                <a14:useLocalDpi xmlns:a14="http://schemas.microsoft.com/office/drawing/2010/main" val="0"/>
              </a:ext>
            </a:extLst>
          </a:blip>
          <a:stretch>
            <a:fillRect/>
          </a:stretch>
        </p:blipFill>
        <p:spPr>
          <a:xfrm>
            <a:off x="8303445" y="1812479"/>
            <a:ext cx="3533775" cy="3876675"/>
          </a:xfrm>
          <a:prstGeom prst="rect">
            <a:avLst/>
          </a:prstGeom>
        </p:spPr>
      </p:pic>
      <p:sp>
        <p:nvSpPr>
          <p:cNvPr id="13" name="テキスト ボックス 12"/>
          <p:cNvSpPr txBox="1"/>
          <p:nvPr/>
        </p:nvSpPr>
        <p:spPr>
          <a:xfrm>
            <a:off x="8439116" y="5448672"/>
            <a:ext cx="3518912" cy="553998"/>
          </a:xfrm>
          <a:prstGeom prst="rect">
            <a:avLst/>
          </a:prstGeom>
          <a:noFill/>
        </p:spPr>
        <p:txBody>
          <a:bodyPr wrap="none" rtlCol="0">
            <a:spAutoFit/>
          </a:bodyPr>
          <a:lstStyle/>
          <a:p>
            <a:endParaRPr lang="en-US" altLang="ja-JP" sz="1000" dirty="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（いっきに学び直す日本史　古代・中世・近世　教養編、</a:t>
            </a:r>
          </a:p>
          <a:p>
            <a:r>
              <a:rPr lang="ja-JP" altLang="en-US" sz="1000" dirty="0">
                <a:latin typeface="ＭＳ ゴシック" panose="020B0609070205080204" pitchFamily="49" charset="-128"/>
                <a:ea typeface="ＭＳ ゴシック" panose="020B0609070205080204" pitchFamily="49" charset="-128"/>
              </a:rPr>
              <a:t>安藤）</a:t>
            </a:r>
            <a:endParaRPr kumimoji="1" lang="ja-JP" altLang="en-US" sz="1000"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7624936" y="6003825"/>
            <a:ext cx="4757077" cy="3447098"/>
          </a:xfrm>
          <a:prstGeom prst="rect">
            <a:avLst/>
          </a:prstGeom>
          <a:noFill/>
          <a:ln>
            <a:solidFill>
              <a:schemeClr val="accent1"/>
            </a:solidFill>
          </a:ln>
        </p:spPr>
        <p:txBody>
          <a:bodyPr wrap="square" rtlCol="0">
            <a:spAutoFit/>
          </a:bodyPr>
          <a:lstStyle/>
          <a:p>
            <a:pPr algn="ctr"/>
            <a:r>
              <a:rPr lang="ja-JP" altLang="en-US" sz="1400" dirty="0"/>
              <a:t>倭軍の半島への侵攻</a:t>
            </a:r>
            <a:endParaRPr lang="en-US" altLang="ja-JP" sz="1400" dirty="0"/>
          </a:p>
          <a:p>
            <a:r>
              <a:rPr lang="ja-JP" altLang="en-US" sz="1200" dirty="0"/>
              <a:t>　</a:t>
            </a:r>
            <a:r>
              <a:rPr lang="en-US" altLang="ja-JP" sz="1200" dirty="0"/>
              <a:t>4</a:t>
            </a:r>
            <a:r>
              <a:rPr lang="ja-JP" altLang="en-US" sz="1200" dirty="0"/>
              <a:t>世紀末になると倭が朝鮮半島へ進出を始め、</a:t>
            </a:r>
            <a:r>
              <a:rPr lang="en-US" altLang="ja-JP" sz="1200" dirty="0"/>
              <a:t>391</a:t>
            </a:r>
            <a:r>
              <a:rPr lang="ja-JP" altLang="en-US" sz="1200" dirty="0"/>
              <a:t>年に倭が百済□□新羅を破り臣民とした。</a:t>
            </a:r>
            <a:r>
              <a:rPr lang="en-US" altLang="ja-JP" sz="1200" dirty="0"/>
              <a:t>393</a:t>
            </a:r>
            <a:r>
              <a:rPr lang="ja-JP" altLang="en-US" sz="1200" dirty="0"/>
              <a:t>年に倭が新羅の都を包囲したのをはじめ、たびたび倭が新羅に攻め込む様子が記録されている。百済はいったん高句麗に従属したが、</a:t>
            </a:r>
            <a:r>
              <a:rPr lang="en-US" altLang="ja-JP" sz="1200" dirty="0"/>
              <a:t>397</a:t>
            </a:r>
            <a:r>
              <a:rPr lang="ja-JP" altLang="en-US" sz="1200" dirty="0"/>
              <a:t>年、阿シン王の王子腆支を人質として倭に送って国交を結び、</a:t>
            </a:r>
            <a:r>
              <a:rPr lang="en-US" altLang="ja-JP" sz="1200" dirty="0"/>
              <a:t>399</a:t>
            </a:r>
            <a:r>
              <a:rPr lang="ja-JP" altLang="en-US" sz="1200" dirty="0"/>
              <a:t>年に倭に服属した。倭の攻撃を受けた新羅は高句麗に救援を求めると、好太王は新羅救援軍の派遣を決定、</a:t>
            </a:r>
            <a:r>
              <a:rPr lang="en-US" altLang="ja-JP" sz="1200" dirty="0"/>
              <a:t>400</a:t>
            </a:r>
            <a:r>
              <a:rPr lang="ja-JP" altLang="en-US" sz="1200" dirty="0"/>
              <a:t>年に高句麗軍が新羅へ軍を進めると新羅の都にいた倭軍は任那・加羅へ退き、高句麗軍はこれを追撃した。これにより新羅は朝貢国となった。</a:t>
            </a:r>
            <a:r>
              <a:rPr lang="en-US" altLang="ja-JP" sz="1200" dirty="0"/>
              <a:t>402</a:t>
            </a:r>
            <a:r>
              <a:rPr lang="ja-JP" altLang="en-US" sz="1200" dirty="0"/>
              <a:t>年、新羅もまた倭に奈忽王の子未斯欣を人質に送って属国となった。</a:t>
            </a:r>
            <a:r>
              <a:rPr lang="en-US" altLang="ja-JP" sz="1200" dirty="0"/>
              <a:t>404</a:t>
            </a:r>
            <a:r>
              <a:rPr lang="ja-JP" altLang="en-US" sz="1200" dirty="0"/>
              <a:t>年、高句麗領帯方界まで攻め込んだ倭軍を高句麗軍が撃退した。</a:t>
            </a:r>
            <a:r>
              <a:rPr lang="en-US" altLang="ja-JP" sz="1200" dirty="0"/>
              <a:t>405</a:t>
            </a:r>
            <a:r>
              <a:rPr lang="ja-JP" altLang="en-US" sz="1200" dirty="0"/>
              <a:t>年、倭の人質となっていた百済王子の腆支が、倭の護衛により帰国し百済王に即位した。</a:t>
            </a:r>
            <a:r>
              <a:rPr lang="en-US" altLang="ja-JP" sz="1200" dirty="0"/>
              <a:t>5</a:t>
            </a:r>
            <a:r>
              <a:rPr lang="ja-JP" altLang="en-US" sz="1200" dirty="0"/>
              <a:t>世紀、長寿王の時代には朝鮮半島の大部分から遼河以東まで勢力圏を拡大し、当初高句麗系の高雲を天王に戴く北燕と親善関係を結んだ。この時代には領域を南方にも拡げ、平壌城に遷都した。（</a:t>
            </a:r>
            <a:r>
              <a:rPr lang="en-US" altLang="ja-JP" sz="1200" dirty="0"/>
              <a:t>Wikipedia</a:t>
            </a:r>
            <a:r>
              <a:rPr lang="ja-JP" altLang="en-US" sz="1200" dirty="0"/>
              <a:t>抜粋</a:t>
            </a:r>
            <a:r>
              <a:rPr lang="en-US" altLang="ja-JP" sz="1200" dirty="0"/>
              <a:t>)</a:t>
            </a:r>
            <a:endParaRPr lang="ja-JP" altLang="en-US" sz="1200" dirty="0"/>
          </a:p>
          <a:p>
            <a:r>
              <a:rPr kumimoji="1" lang="ja-JP" altLang="en-US" sz="1200" dirty="0"/>
              <a:t>　倭軍は高句麗軍の騎兵に対抗できなかったのではないか（倭の五王、河内）</a:t>
            </a:r>
          </a:p>
        </p:txBody>
      </p:sp>
    </p:spTree>
    <p:extLst>
      <p:ext uri="{BB962C8B-B14F-4D97-AF65-F5344CB8AC3E}">
        <p14:creationId xmlns:p14="http://schemas.microsoft.com/office/powerpoint/2010/main" val="144246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758554" y="907495"/>
            <a:ext cx="5832648" cy="4401205"/>
          </a:xfrm>
          <a:prstGeom prst="rect">
            <a:avLst/>
          </a:prstGeom>
          <a:noFill/>
          <a:ln>
            <a:solidFill>
              <a:schemeClr val="accent1"/>
            </a:solidFill>
          </a:ln>
        </p:spPr>
        <p:txBody>
          <a:bodyPr wrap="square" rtlCol="0">
            <a:spAutoFit/>
          </a:bodyPr>
          <a:lstStyle/>
          <a:p>
            <a:r>
              <a:rPr lang="ja-JP" altLang="en-US" sz="1600" b="1" dirty="0"/>
              <a:t>弓月君</a:t>
            </a:r>
            <a:r>
              <a:rPr lang="ja-JP" altLang="en-US" sz="1200" dirty="0"/>
              <a:t>（</a:t>
            </a:r>
            <a:r>
              <a:rPr lang="ja-JP" altLang="en-US" sz="1200" dirty="0" err="1"/>
              <a:t>ゆづきの</a:t>
            </a:r>
            <a:r>
              <a:rPr lang="ja-JP" altLang="en-US" sz="1200" dirty="0"/>
              <a:t>きみ</a:t>
            </a:r>
            <a:r>
              <a:rPr lang="en-US" altLang="ja-JP" sz="1200" dirty="0"/>
              <a:t>/</a:t>
            </a:r>
            <a:r>
              <a:rPr lang="ja-JP" altLang="en-US" sz="1200" dirty="0"/>
              <a:t>ユツキ）は、</a:t>
            </a:r>
            <a:r>
              <a:rPr lang="en-US" altLang="ja-JP" sz="1200" dirty="0"/>
              <a:t>『</a:t>
            </a:r>
            <a:r>
              <a:rPr lang="ja-JP" altLang="en-US" sz="1200" dirty="0"/>
              <a:t>日本書紀</a:t>
            </a:r>
            <a:r>
              <a:rPr lang="en-US" altLang="ja-JP" sz="1200" dirty="0"/>
              <a:t>』</a:t>
            </a:r>
            <a:r>
              <a:rPr lang="ja-JP" altLang="en-US" sz="1200" dirty="0"/>
              <a:t>に記述された、秦氏の先祖とされる渡来人である。</a:t>
            </a:r>
            <a:r>
              <a:rPr lang="en-US" altLang="ja-JP" sz="1200" dirty="0"/>
              <a:t>『</a:t>
            </a:r>
            <a:r>
              <a:rPr lang="ja-JP" altLang="en-US" sz="1200" dirty="0"/>
              <a:t>新撰姓氏録</a:t>
            </a:r>
            <a:r>
              <a:rPr lang="en-US" altLang="ja-JP" sz="1200" dirty="0"/>
              <a:t>』</a:t>
            </a:r>
            <a:r>
              <a:rPr lang="ja-JP" altLang="en-US" sz="1200" dirty="0"/>
              <a:t>では融通王ともいい、秦の帝室の後裔とされる。</a:t>
            </a:r>
            <a:r>
              <a:rPr lang="en-US" altLang="ja-JP" sz="1200" dirty="0"/>
              <a:t>『</a:t>
            </a:r>
            <a:r>
              <a:rPr lang="ja-JP" altLang="en-US" sz="1200" dirty="0"/>
              <a:t>日本書紀</a:t>
            </a:r>
            <a:r>
              <a:rPr lang="en-US" altLang="ja-JP" sz="1200" dirty="0"/>
              <a:t>』</a:t>
            </a:r>
            <a:r>
              <a:rPr lang="ja-JP" altLang="en-US" sz="1200" dirty="0"/>
              <a:t>による帰化の経緯れば、まず応神天皇</a:t>
            </a:r>
            <a:r>
              <a:rPr lang="en-US" altLang="ja-JP" sz="1200" dirty="0"/>
              <a:t>14</a:t>
            </a:r>
            <a:r>
              <a:rPr lang="ja-JP" altLang="en-US" sz="1200" dirty="0"/>
              <a:t>年に弓月君が百済から来朝して窮状を天皇に上奏した。弓月君は百二十県の民を率いての帰化を希望していたが新羅の妨害によって叶わず、葛城襲津彦の助けで弓月君の民は加羅が引き受けるという状況下にあった。しかし三年が経過しても葛城襲津彦は、弓月君の民を連れて帰還することはなかった。そこで、応神天皇</a:t>
            </a:r>
            <a:r>
              <a:rPr lang="en-US" altLang="ja-JP" sz="1200" dirty="0"/>
              <a:t>16</a:t>
            </a:r>
            <a:r>
              <a:rPr lang="ja-JP" altLang="en-US" sz="1200" dirty="0"/>
              <a:t>年</a:t>
            </a:r>
            <a:r>
              <a:rPr lang="en-US" altLang="ja-JP" sz="1200" dirty="0"/>
              <a:t>8</a:t>
            </a:r>
            <a:r>
              <a:rPr lang="ja-JP" altLang="en-US" sz="1200" dirty="0"/>
              <a:t>月、新羅による妨害の危険を除いて弓月君の民の渡来を実現させるため、平群木莵宿禰と的戸田宿禰が率いる精鋭が加羅に派遣され、新羅国境に展開した。新羅への牽制は功を奏し、無事に弓月君の民が渡来した。</a:t>
            </a:r>
          </a:p>
          <a:p>
            <a:r>
              <a:rPr lang="ja-JP" altLang="en-US" sz="1200" dirty="0"/>
              <a:t>　弓月君は、</a:t>
            </a:r>
            <a:r>
              <a:rPr lang="en-US" altLang="ja-JP" sz="1200" dirty="0"/>
              <a:t>『</a:t>
            </a:r>
            <a:r>
              <a:rPr lang="ja-JP" altLang="en-US" sz="1200" dirty="0"/>
              <a:t>新撰姓氏録</a:t>
            </a:r>
            <a:r>
              <a:rPr lang="en-US" altLang="ja-JP" sz="1200" dirty="0"/>
              <a:t>』</a:t>
            </a:r>
            <a:r>
              <a:rPr lang="ja-JP" altLang="en-US" sz="1200" dirty="0"/>
              <a:t>によれば、秦始皇帝三世孫、孝武王の後裔である。孝武王の子の功満王は仲哀天皇</a:t>
            </a:r>
            <a:r>
              <a:rPr lang="en-US" altLang="ja-JP" sz="1200" dirty="0"/>
              <a:t>8</a:t>
            </a:r>
            <a:r>
              <a:rPr lang="ja-JP" altLang="en-US" sz="1200" dirty="0"/>
              <a:t>年に来朝、さらにその子の融通王が別名・弓月君であり、応神天皇</a:t>
            </a:r>
            <a:r>
              <a:rPr lang="en-US" altLang="ja-JP" sz="1200" dirty="0"/>
              <a:t>14</a:t>
            </a:r>
            <a:r>
              <a:rPr lang="ja-JP" altLang="en-US" sz="1200" dirty="0"/>
              <a:t>年に来朝したとされる。渡来後の弓月君の民は、養蚕や織絹に従事し、その絹織物は柔らかく「肌」のように暖かいことから波多の姓を賜ることとなったのだという命名説話が記されている。その後の子孫は氏姓に登呂志公、秦酒公を賜り、雄略天皇の御代に禹都萬佐（うつまさ：太秦）を賜ったと記されている。</a:t>
            </a:r>
            <a:r>
              <a:rPr lang="en-US" altLang="ja-JP" sz="1200" dirty="0"/>
              <a:t>『</a:t>
            </a:r>
            <a:r>
              <a:rPr lang="ja-JP" altLang="en-US" sz="1200" dirty="0"/>
              <a:t>日本三代実録</a:t>
            </a:r>
            <a:r>
              <a:rPr lang="en-US" altLang="ja-JP" sz="1200" dirty="0"/>
              <a:t>』</a:t>
            </a:r>
            <a:r>
              <a:rPr lang="ja-JP" altLang="en-US" sz="1200" dirty="0"/>
              <a:t>によると、功満王は秦始皇帝十二世孫である。（子の融通王は十三世孫に相当。）</a:t>
            </a:r>
          </a:p>
          <a:p>
            <a:r>
              <a:rPr lang="ja-JP" altLang="en-US" sz="1200" dirty="0"/>
              <a:t>　　</a:t>
            </a:r>
            <a:r>
              <a:rPr lang="en-US" altLang="ja-JP" sz="1200" dirty="0"/>
              <a:t>『</a:t>
            </a:r>
            <a:r>
              <a:rPr lang="ja-JP" altLang="en-US" sz="1200" dirty="0"/>
              <a:t>三国志</a:t>
            </a:r>
            <a:r>
              <a:rPr lang="en-US" altLang="ja-JP" sz="1200" dirty="0"/>
              <a:t>』</a:t>
            </a:r>
            <a:r>
              <a:rPr lang="ja-JP" altLang="en-US" sz="1200" dirty="0"/>
              <a:t>魏書辰韓伝によれば朝鮮半島の南東部には古くから秦の亡命者が移住しており、そのため辰韓（秦韓）と呼ばれるようになったという。）</a:t>
            </a:r>
            <a:r>
              <a:rPr lang="en-US" altLang="ja-JP" sz="1200" dirty="0"/>
              <a:t>『</a:t>
            </a:r>
            <a:r>
              <a:rPr lang="ja-JP" altLang="en-US" sz="1200" dirty="0"/>
              <a:t>宋書</a:t>
            </a:r>
            <a:r>
              <a:rPr lang="en-US" altLang="ja-JP" sz="1200" dirty="0"/>
              <a:t>』</a:t>
            </a:r>
            <a:r>
              <a:rPr lang="ja-JP" altLang="en-US" sz="1200" dirty="0"/>
              <a:t>倭国伝では、通称「倭の五王」の一人の珍が元嘉</a:t>
            </a:r>
            <a:r>
              <a:rPr lang="en-US" altLang="ja-JP" sz="1200" dirty="0"/>
              <a:t>15</a:t>
            </a:r>
            <a:r>
              <a:rPr lang="ja-JP" altLang="en-US" sz="1200" dirty="0"/>
              <a:t>年（</a:t>
            </a:r>
            <a:r>
              <a:rPr lang="en-US" altLang="ja-JP" sz="1200" dirty="0"/>
              <a:t>438</a:t>
            </a:r>
            <a:r>
              <a:rPr lang="ja-JP" altLang="en-US" sz="1200" dirty="0"/>
              <a:t>年）「使持節都督倭・百済・新羅・任那・秦韓・慕韓六国諸軍事安東大将軍倭国王」を自称しており、明確に秦韓を一国として他と区別している。その後の倭王の斉、興、武の記事にも引き続き秦韓が現れる。弓月君の帰化の伝承は、この辰韓、秦韓の歴史に関係するとも考えられている。</a:t>
            </a:r>
            <a:endParaRPr lang="en-US" altLang="ja-JP" sz="1200" dirty="0"/>
          </a:p>
          <a:p>
            <a:r>
              <a:rPr kumimoji="1" lang="ja-JP" altLang="en-US" sz="1200" dirty="0">
                <a:latin typeface="+mj-ea"/>
                <a:ea typeface="+mj-ea"/>
              </a:rPr>
              <a:t>（</a:t>
            </a:r>
            <a:r>
              <a:rPr kumimoji="1" lang="en-US" altLang="ja-JP" sz="1200" dirty="0">
                <a:latin typeface="+mj-ea"/>
                <a:ea typeface="+mj-ea"/>
              </a:rPr>
              <a:t>Wikipedia</a:t>
            </a:r>
            <a:r>
              <a:rPr kumimoji="1" lang="ja-JP" altLang="en-US" sz="1200" dirty="0">
                <a:latin typeface="+mj-ea"/>
                <a:ea typeface="+mj-ea"/>
              </a:rPr>
              <a:t>抜粋</a:t>
            </a:r>
            <a:r>
              <a:rPr kumimoji="1" lang="en-US" altLang="ja-JP" sz="1200" dirty="0">
                <a:latin typeface="+mj-ea"/>
                <a:ea typeface="+mj-ea"/>
              </a:rPr>
              <a:t>)</a:t>
            </a:r>
            <a:endParaRPr kumimoji="1" lang="ja-JP" altLang="en-US" sz="1200" dirty="0">
              <a:latin typeface="+mj-ea"/>
              <a:ea typeface="+mj-ea"/>
            </a:endParaRPr>
          </a:p>
        </p:txBody>
      </p:sp>
      <p:sp>
        <p:nvSpPr>
          <p:cNvPr id="8" name="正方形/長方形 7"/>
          <p:cNvSpPr/>
          <p:nvPr/>
        </p:nvSpPr>
        <p:spPr>
          <a:xfrm>
            <a:off x="7880920" y="1122938"/>
            <a:ext cx="3200400" cy="3785652"/>
          </a:xfrm>
          <a:prstGeom prst="rect">
            <a:avLst/>
          </a:prstGeom>
          <a:ln>
            <a:solidFill>
              <a:schemeClr val="accent1"/>
            </a:solidFill>
          </a:ln>
        </p:spPr>
        <p:txBody>
          <a:bodyPr wrap="square">
            <a:spAutoFit/>
          </a:bodyPr>
          <a:lstStyle/>
          <a:p>
            <a:r>
              <a:rPr lang="ja-JP" altLang="en-US" sz="1200" b="1" dirty="0"/>
              <a:t>弓月と兵主神</a:t>
            </a:r>
            <a:r>
              <a:rPr lang="ja-JP" altLang="en-US" sz="1200" dirty="0"/>
              <a:t>  内藤湖南氏</a:t>
            </a:r>
            <a:r>
              <a:rPr lang="en-US" altLang="ja-JP" sz="1200" dirty="0"/>
              <a:t>(</a:t>
            </a:r>
            <a:r>
              <a:rPr lang="ja-JP" altLang="en-US" sz="1200" dirty="0"/>
              <a:t>京都帝国大学教授・東洋史</a:t>
            </a:r>
            <a:r>
              <a:rPr lang="en-US" altLang="ja-JP" sz="1200" dirty="0"/>
              <a:t>)</a:t>
            </a:r>
            <a:r>
              <a:rPr lang="ja-JP" altLang="en-US" sz="1200" dirty="0"/>
              <a:t>は、「奈良県三輪山傍の穴師の弓月嶽にある大兵主神社</a:t>
            </a:r>
            <a:r>
              <a:rPr lang="en-US" altLang="ja-JP" sz="1200" dirty="0"/>
              <a:t>(</a:t>
            </a:r>
            <a:r>
              <a:rPr lang="ja-JP" altLang="en-US" sz="1200" dirty="0"/>
              <a:t>奈良県桜井市穴師</a:t>
            </a:r>
            <a:r>
              <a:rPr lang="en-US" altLang="ja-JP" sz="1200" dirty="0"/>
              <a:t>)</a:t>
            </a:r>
            <a:r>
              <a:rPr lang="ja-JP" altLang="en-US" sz="1200" dirty="0"/>
              <a:t>は</a:t>
            </a:r>
            <a:r>
              <a:rPr lang="en-US" altLang="ja-JP" sz="1200" dirty="0"/>
              <a:t>『</a:t>
            </a:r>
            <a:r>
              <a:rPr lang="ja-JP" altLang="en-US" sz="1200" dirty="0"/>
              <a:t>史記封禅書</a:t>
            </a:r>
            <a:r>
              <a:rPr lang="en-US" altLang="ja-JP" sz="1200" dirty="0"/>
              <a:t>』</a:t>
            </a:r>
            <a:r>
              <a:rPr lang="ja-JP" altLang="en-US" sz="1200" dirty="0"/>
              <a:t>に、秦の始皇帝が山東地方で祀っていた「天主（天の神）、地主（地の神）、兵主（武器の神）、陰主（陰を知る神）、陽主（陽を知る神）、月主（月の神）、日主（太陽の神）、四時主（四季の神）」の八神のうち根本尾神である兵主神を祀る神社だから秦氏の祖の弓月君と結びつく」としている。兵主神は秦氏によって日本に持ち込まれた。   </a:t>
            </a:r>
          </a:p>
          <a:p>
            <a:r>
              <a:rPr lang="ja-JP" altLang="en-US" sz="1200" b="1" dirty="0"/>
              <a:t>秦氏の故郷、弓月国  </a:t>
            </a:r>
          </a:p>
          <a:p>
            <a:r>
              <a:rPr lang="ja-JP" altLang="en-US" sz="1200" dirty="0"/>
              <a:t> 秦氏の故郷・弓月国（クンユエ）は、中央アジアのカザフスタン内にあり、東の一部が、シンチャンウイグル自治区にかかっている。天山山脈のすぐ北側に位置し、南にはキルギスタンが接している。昔、この地は、クルジア</a:t>
            </a:r>
            <a:r>
              <a:rPr lang="en-US" altLang="ja-JP" sz="1200" dirty="0"/>
              <a:t>(</a:t>
            </a:r>
            <a:r>
              <a:rPr lang="en-US" altLang="ja-JP" sz="1200" dirty="0" err="1"/>
              <a:t>Kuldja</a:t>
            </a:r>
            <a:r>
              <a:rPr lang="ja-JP" altLang="en-US" sz="1200" dirty="0"/>
              <a:t>・弓月城</a:t>
            </a:r>
            <a:r>
              <a:rPr lang="en-US" altLang="ja-JP" sz="1200" dirty="0"/>
              <a:t>)</a:t>
            </a:r>
            <a:r>
              <a:rPr lang="ja-JP" altLang="en-US" sz="1200" dirty="0"/>
              <a:t>と呼ばれていた。 </a:t>
            </a:r>
            <a:endParaRPr lang="en-US" altLang="ja-JP" sz="1200" dirty="0"/>
          </a:p>
          <a:p>
            <a:r>
              <a:rPr lang="ja-JP" altLang="en-US" sz="1200" dirty="0"/>
              <a:t>（備前西大寺地名考 金山の考察　</a:t>
            </a:r>
            <a:r>
              <a:rPr lang="en-US" altLang="ja-JP" sz="1200" dirty="0"/>
              <a:t>Net</a:t>
            </a:r>
            <a:r>
              <a:rPr lang="ja-JP" altLang="en-US" sz="1200" dirty="0" err="1"/>
              <a:t>、</a:t>
            </a:r>
            <a:r>
              <a:rPr lang="ja-JP" altLang="en-US" sz="1200" dirty="0"/>
              <a:t>丸谷憲二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496" y="5308798"/>
            <a:ext cx="60960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758554" y="301089"/>
            <a:ext cx="1787669" cy="477054"/>
          </a:xfrm>
          <a:prstGeom prst="rect">
            <a:avLst/>
          </a:prstGeom>
          <a:noFill/>
        </p:spPr>
        <p:txBody>
          <a:bodyPr wrap="none" rtlCol="0">
            <a:spAutoFit/>
          </a:bodyPr>
          <a:lstStyle/>
          <a:p>
            <a:r>
              <a:rPr kumimoji="1" lang="ja-JP" altLang="en-US" b="1" dirty="0"/>
              <a:t>秦氏の渡来</a:t>
            </a:r>
          </a:p>
        </p:txBody>
      </p:sp>
      <p:pic>
        <p:nvPicPr>
          <p:cNvPr id="11" name="Picture 2" descr="http://blogs.c.yimg.jp/res/blog-b0-0a/monmoblog/folder/526110/68/15254468/img_0?1333628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216" y="6240760"/>
            <a:ext cx="5050090" cy="215301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584376" y="8531593"/>
            <a:ext cx="3321294" cy="276999"/>
          </a:xfrm>
          <a:prstGeom prst="rect">
            <a:avLst/>
          </a:prstGeom>
          <a:noFill/>
        </p:spPr>
        <p:txBody>
          <a:bodyPr wrap="none" rtlCol="0">
            <a:spAutoFit/>
          </a:bodyPr>
          <a:lstStyle/>
          <a:p>
            <a:r>
              <a:rPr kumimoji="1" lang="ja-JP" altLang="en-US" sz="1200" dirty="0"/>
              <a:t>（秦氏１（歴史）</a:t>
            </a:r>
            <a:r>
              <a:rPr lang="en-US" altLang="ja-JP" sz="1200" dirty="0" err="1"/>
              <a:t>monmo</a:t>
            </a:r>
            <a:r>
              <a:rPr lang="ja-JP" altLang="en-US" sz="1200" dirty="0"/>
              <a:t>のプログｰ</a:t>
            </a:r>
            <a:r>
              <a:rPr lang="en-US" altLang="ja-JP" sz="1200" dirty="0"/>
              <a:t>Yahoo</a:t>
            </a:r>
            <a:r>
              <a:rPr lang="ja-JP" altLang="en-US" sz="1200" dirty="0"/>
              <a:t>！プログ）</a:t>
            </a:r>
            <a:endParaRPr kumimoji="1" lang="ja-JP" altLang="en-US" sz="1200" dirty="0"/>
          </a:p>
        </p:txBody>
      </p:sp>
    </p:spTree>
    <p:extLst>
      <p:ext uri="{BB962C8B-B14F-4D97-AF65-F5344CB8AC3E}">
        <p14:creationId xmlns:p14="http://schemas.microsoft.com/office/powerpoint/2010/main" val="354087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360240" y="264096"/>
            <a:ext cx="5832648" cy="9202519"/>
          </a:xfrm>
          <a:prstGeom prst="rect">
            <a:avLst/>
          </a:prstGeom>
          <a:noFill/>
          <a:ln>
            <a:solidFill>
              <a:schemeClr val="accent1"/>
            </a:solidFill>
          </a:ln>
        </p:spPr>
        <p:txBody>
          <a:bodyPr wrap="square" rtlCol="0">
            <a:spAutoFit/>
          </a:bodyPr>
          <a:lstStyle/>
          <a:p>
            <a:r>
              <a:rPr kumimoji="1" lang="ja-JP" altLang="en-US" sz="2800" b="1" dirty="0"/>
              <a:t>秦氏</a:t>
            </a:r>
            <a:endParaRPr kumimoji="1" lang="en-US" altLang="ja-JP" sz="2800" b="1" dirty="0"/>
          </a:p>
          <a:p>
            <a:r>
              <a:rPr lang="ja-JP" altLang="en-US" sz="1200" dirty="0"/>
              <a:t>　日本書紀によると応神天皇</a:t>
            </a:r>
            <a:r>
              <a:rPr lang="en-US" altLang="ja-JP" sz="1200" dirty="0"/>
              <a:t>14</a:t>
            </a:r>
            <a:r>
              <a:rPr lang="ja-JP" altLang="en-US" sz="1200" dirty="0"/>
              <a:t>年に弓月君（ゆづきのきみ：新撰姓氏録では融通王）が朝鮮半島の百済から百二十県の人を率いて帰化し秦氏の基となったというが、加羅（伽耶）または新羅から来たのではないかとも考えられている（新羅は古く辰韓＝秦韓と呼ばれ秦の遺民が住み着いたとの伝承がある）。ハタ（古くはハダ）という読みについては朝鮮語のパダ（海）によるとする説のほか、機織や、新羅の波旦という地名と結び付ける説もある。</a:t>
            </a:r>
          </a:p>
          <a:p>
            <a:r>
              <a:rPr lang="ja-JP" altLang="en-US" sz="1200" dirty="0"/>
              <a:t>　その後、大和のみならず、山背国葛野郡（現在の京都市右京区太秦）、同紀伊郡（現在の京都市伏見区深草）や、河内国讃良郡（現在の大阪府寝屋川市太秦）など各地に土着し、土木や養蚕、機織などの技術を発揮して栄えた。山背国からは丹波国桑田郡（現在の京都府亀岡市）にも進出し、湿地帯の開拓などを行った。雄略天皇の時代には秦酒公（さけのきみ）が各地の秦部、秦人の統率者となったという。欽明天皇の時代には秦大津父（おおつち）が伴造となり大蔵掾に任ぜられたといい、本宗家は朝廷の財務官僚として活動したらしい。</a:t>
            </a:r>
          </a:p>
          <a:p>
            <a:r>
              <a:rPr lang="ja-JP" altLang="en-US" sz="1200" dirty="0"/>
              <a:t>　秦氏の本拠地は山背国葛野郡太秦が分かっているが、河内国讃良郡太秦にも「太秦」と同名の地名がある。これを検討すると、河内国太秦には弥生中期頃の高地性集落（太秦遺跡）が確認されており、付近の古墳群からは</a:t>
            </a:r>
            <a:r>
              <a:rPr lang="en-US" altLang="ja-JP" sz="1200" dirty="0"/>
              <a:t>5~6</a:t>
            </a:r>
            <a:r>
              <a:rPr lang="ja-JP" altLang="en-US" sz="1200" dirty="0"/>
              <a:t>世紀にかけての渡来人関係の遺物が出土（太秦古墳群）している。秦氏が現在の淀川の治水工事として茨田堤を築堤する際に協力したとされ、現在の熱田神宮が広隆寺に記録が残る河内秦寺（廃寺）の跡だったとされる調査結果もある。そして、伝秦河勝墓はこの地にある。また、山背国太秦は秦河勝が建立した広隆寺があり、この地の古墳は</a:t>
            </a:r>
            <a:r>
              <a:rPr lang="en-US" altLang="ja-JP" sz="1200" dirty="0"/>
              <a:t>6</a:t>
            </a:r>
            <a:r>
              <a:rPr lang="ja-JP" altLang="en-US" sz="1200" dirty="0"/>
              <a:t>世紀頃のものであり、年代はさほど遡らないことが推定される。秦氏が現在の桂川に灌漑工事として葛野大堰を築いた点から山背国太秦の起点は</a:t>
            </a:r>
            <a:r>
              <a:rPr lang="en-US" altLang="ja-JP" sz="1200" dirty="0"/>
              <a:t>6</a:t>
            </a:r>
            <a:r>
              <a:rPr lang="ja-JP" altLang="en-US" sz="1200" dirty="0"/>
              <a:t>世紀頃と推定される。よって、河内国太秦は古くから本拠地として重視していたが、</a:t>
            </a:r>
            <a:r>
              <a:rPr lang="en-US" altLang="ja-JP" sz="1200" dirty="0"/>
              <a:t>6</a:t>
            </a:r>
            <a:r>
              <a:rPr lang="ja-JP" altLang="en-US" sz="1200" dirty="0"/>
              <a:t>世紀ごろには山背国太秦に移ったと考えられる。</a:t>
            </a:r>
          </a:p>
          <a:p>
            <a:r>
              <a:rPr lang="ja-JP" altLang="en-US" sz="1200" dirty="0"/>
              <a:t>　山背国においては桂川中流域、鴨川下流域を支配下におき、その発展に大きく寄与した。山背国愛宕郡（現在の京都市左京区、北区）の鴨川上流域を本拠地とした賀茂氏と関係が深かったとされる。秦氏は松尾大社、伏見稲荷大社などを氏神として祀り、それらは賀茂氏の創建した賀茂神社とならび、山背国でももっとも創建年代の古い神社となっている。秦氏の末裔はこれらの社家となった。</a:t>
            </a:r>
          </a:p>
          <a:p>
            <a:r>
              <a:rPr lang="ja-JP" altLang="en-US" sz="1200" dirty="0"/>
              <a:t>　秦氏で最も有名な人物が秦河勝である。彼は聖徳太子に仕え、太秦に蜂岡寺（広隆寺）を創建したことで知られる。またほぼ同時代に天寿国繍帳（中宮寺）の製作者として秦久麻の名が残る。</a:t>
            </a:r>
          </a:p>
          <a:p>
            <a:r>
              <a:rPr lang="ja-JP" altLang="en-US" sz="1200" dirty="0"/>
              <a:t>　</a:t>
            </a:r>
            <a:r>
              <a:rPr lang="en-US" altLang="ja-JP" sz="1200" dirty="0"/>
              <a:t>『</a:t>
            </a:r>
            <a:r>
              <a:rPr lang="ja-JP" altLang="en-US" sz="1200" dirty="0"/>
              <a:t>隋書</a:t>
            </a:r>
            <a:r>
              <a:rPr lang="en-US" altLang="ja-JP" sz="1200" dirty="0"/>
              <a:t>』</a:t>
            </a:r>
            <a:r>
              <a:rPr lang="ja-JP" altLang="en-US" sz="1200" dirty="0"/>
              <a:t>「卷八十一 列傳第四十六 東夷 俀國」に「又至竹斯國又東至秦王國 其人同於華夏 以爲夷州疑不能明也」と風俗が中国と同じである秦王国なる土地（瀬戸内海沿岸付近？）が紹介されているが、これを秦氏と結び付ける考えもある。また佐伯好郎は</a:t>
            </a:r>
            <a:r>
              <a:rPr lang="en-US" altLang="ja-JP" sz="1200" dirty="0"/>
              <a:t>1908</a:t>
            </a:r>
            <a:r>
              <a:rPr lang="ja-JP" altLang="en-US" sz="1200" dirty="0"/>
              <a:t>年（明治</a:t>
            </a:r>
            <a:r>
              <a:rPr lang="en-US" altLang="ja-JP" sz="1200" dirty="0"/>
              <a:t>41</a:t>
            </a:r>
            <a:r>
              <a:rPr lang="ja-JP" altLang="en-US" sz="1200" dirty="0"/>
              <a:t>年）</a:t>
            </a:r>
            <a:r>
              <a:rPr lang="en-US" altLang="ja-JP" sz="1200" dirty="0"/>
              <a:t>1</a:t>
            </a:r>
            <a:r>
              <a:rPr lang="ja-JP" altLang="en-US" sz="1200" dirty="0"/>
              <a:t>月、</a:t>
            </a:r>
            <a:r>
              <a:rPr lang="en-US" altLang="ja-JP" sz="1200" dirty="0"/>
              <a:t>『</a:t>
            </a:r>
            <a:r>
              <a:rPr lang="ja-JP" altLang="en-US" sz="1200" dirty="0"/>
              <a:t>地理歴史 百号</a:t>
            </a:r>
            <a:r>
              <a:rPr lang="en-US" altLang="ja-JP" sz="1200" dirty="0"/>
              <a:t>』</a:t>
            </a:r>
            <a:r>
              <a:rPr lang="ja-JP" altLang="en-US" sz="1200" dirty="0"/>
              <a:t>（主宰　喜田貞吉）に収載の「太秦（禹豆麻佐）を論ず」において秦氏は景教（キリスト教のネストリウス派）徒のユダヤ人であるとの説をとなえ、またルーツを古代イスラエルに求めたり、八幡神（やはたのかみ）信仰の成立に深く関わったと考える人もいる。実際、景教（キリスト教ネストリウス派）が中央アジアの古代遊牧民国家や中国に与えた影響は非常に大きいため、今後さらなる研究が待たれる。</a:t>
            </a:r>
          </a:p>
          <a:p>
            <a:r>
              <a:rPr lang="ja-JP" altLang="en-US" sz="1200" dirty="0"/>
              <a:t>　八色の姓では忌寸の姓を賜り、その後、忌寸のほか、公、宿禰などを称する家系があった。</a:t>
            </a:r>
          </a:p>
          <a:p>
            <a:r>
              <a:rPr lang="ja-JP" altLang="en-US" sz="1200" dirty="0"/>
              <a:t>　平安遷都に際しては葛野郡の秦氏の財力・技術力が重要だったとする説もある。平安時代には多くが惟宗氏を称するようになったが、秦氏を名乗る家系（楽家の東儀家など）も多く残った。東家、南家などは松尾大社の社家に、西大路家、大西家などは伏見稲荷大社の社家となった。伏見稲荷大社の社家となった羽倉家、荷田家も秦氏の出自という説がある。 また、高僧を含めて僧侶にも秦氏の出身者が、あまたいる。</a:t>
            </a:r>
          </a:p>
          <a:p>
            <a:r>
              <a:rPr lang="ja-JP" altLang="en-US" sz="1200" dirty="0"/>
              <a:t>（秦氏とは　河原姓のルーツ探し、</a:t>
            </a:r>
            <a:r>
              <a:rPr lang="en-US" altLang="ja-JP" sz="1200" dirty="0"/>
              <a:t>NET)</a:t>
            </a:r>
            <a:endParaRPr lang="ja-JP" altLang="en-US" sz="1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9287" y="1416224"/>
            <a:ext cx="3672408" cy="276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8371486" y="4296544"/>
            <a:ext cx="2808010" cy="461665"/>
          </a:xfrm>
          <a:prstGeom prst="rect">
            <a:avLst/>
          </a:prstGeom>
          <a:noFill/>
        </p:spPr>
        <p:txBody>
          <a:bodyPr wrap="square" rtlCol="0">
            <a:spAutoFit/>
          </a:bodyPr>
          <a:lstStyle/>
          <a:p>
            <a:r>
              <a:rPr lang="ja-JP" altLang="en-US" sz="1200" dirty="0"/>
              <a:t>秦氏の氏神とする木嶋坐天照御魂神社</a:t>
            </a:r>
            <a:endParaRPr lang="en-US" altLang="ja-JP" sz="1200" dirty="0"/>
          </a:p>
          <a:p>
            <a:r>
              <a:rPr lang="ja-JP" altLang="en-US" sz="1200" dirty="0"/>
              <a:t>（京都市右京区太秦森ケ東町）</a:t>
            </a:r>
            <a:endParaRPr kumimoji="1" lang="ja-JP" altLang="en-US" sz="1200" dirty="0"/>
          </a:p>
        </p:txBody>
      </p:sp>
      <p:sp>
        <p:nvSpPr>
          <p:cNvPr id="10" name="テキスト ボックス 9"/>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26834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36304" y="999852"/>
            <a:ext cx="4248472" cy="2000548"/>
          </a:xfrm>
          <a:prstGeom prst="rect">
            <a:avLst/>
          </a:prstGeom>
          <a:noFill/>
          <a:ln>
            <a:solidFill>
              <a:schemeClr val="accent1"/>
            </a:solidFill>
          </a:ln>
        </p:spPr>
        <p:txBody>
          <a:bodyPr wrap="square" rtlCol="0">
            <a:spAutoFit/>
          </a:bodyPr>
          <a:lstStyle/>
          <a:p>
            <a:r>
              <a:rPr lang="ja-JP" altLang="en-US" sz="1600" b="1" dirty="0"/>
              <a:t>聖帝</a:t>
            </a:r>
            <a:r>
              <a:rPr lang="ja-JP" altLang="en-US" sz="2400" b="1" dirty="0"/>
              <a:t>仁徳天皇</a:t>
            </a:r>
            <a:r>
              <a:rPr lang="ja-JP" altLang="en-US" sz="1600" b="1" dirty="0"/>
              <a:t>（オホサザキ）の政治</a:t>
            </a:r>
            <a:endParaRPr lang="en-US" altLang="ja-JP" sz="1600" b="1" dirty="0"/>
          </a:p>
          <a:p>
            <a:r>
              <a:rPr kumimoji="1" lang="ja-JP" altLang="en-US" sz="1600" b="1" dirty="0"/>
              <a:t>　</a:t>
            </a:r>
            <a:r>
              <a:rPr kumimoji="1" lang="ja-JP" altLang="en-US" sz="1200" dirty="0"/>
              <a:t>仁徳天皇は、難波の高津の宮で天下を治めました。この時代、大阪湾沿岸部の河内平野一帯で、池・水道・堤などの大規模な治水工事が行われました。工事の場所や様子は、図の通りであり、農業の生産力を高める一方、その規模の大きさから都市計画に基づいて行われたとも考えられています。仁徳天皇の治世下で、人々の暮らしは上向き、苦しむこともなかったと言われ、仁徳天皇の治世は聖の世と称されます。</a:t>
            </a:r>
            <a:endParaRPr kumimoji="1" lang="en-US" altLang="ja-JP" sz="1200" dirty="0"/>
          </a:p>
          <a:p>
            <a:r>
              <a:rPr lang="ja-JP" altLang="en-US" sz="1200" dirty="0"/>
              <a:t>（古事記・日本書記、西東社）</a:t>
            </a:r>
            <a:endParaRPr kumimoji="1" lang="en-US" altLang="ja-JP" sz="1200" dirty="0"/>
          </a:p>
        </p:txBody>
      </p:sp>
      <p:pic>
        <p:nvPicPr>
          <p:cNvPr id="1026" name="Picture 2" descr="C:\Users\NEC-PCuser\Desktop\img20170927_160908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591475" y="1028824"/>
            <a:ext cx="5121275" cy="3054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927_160956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78"/>
          <a:stretch/>
        </p:blipFill>
        <p:spPr bwMode="auto">
          <a:xfrm rot="16200000">
            <a:off x="9664793" y="3064351"/>
            <a:ext cx="1539604" cy="256496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37" y="3143330"/>
            <a:ext cx="3383291" cy="338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7569169" y="5132915"/>
            <a:ext cx="4392488" cy="1969770"/>
          </a:xfrm>
          <a:prstGeom prst="rect">
            <a:avLst/>
          </a:prstGeom>
          <a:noFill/>
          <a:ln>
            <a:solidFill>
              <a:schemeClr val="accent1"/>
            </a:solidFill>
          </a:ln>
        </p:spPr>
        <p:txBody>
          <a:bodyPr wrap="square" rtlCol="0">
            <a:spAutoFit/>
          </a:bodyPr>
          <a:lstStyle/>
          <a:p>
            <a:r>
              <a:rPr lang="ja-JP" altLang="en-US" sz="1400" b="1" dirty="0"/>
              <a:t>大仙陵古墳</a:t>
            </a:r>
            <a:r>
              <a:rPr lang="ja-JP" altLang="en-US" sz="1200" dirty="0"/>
              <a:t>（だいせんりょうこふん）または大山古墳（だいせんこふん）は、大阪府堺市堺区大仙町にある古墳。形状は前方後円墳。百舌鳥古墳群を構成する古墳の</a:t>
            </a:r>
            <a:r>
              <a:rPr lang="en-US" altLang="ja-JP" sz="1200" dirty="0"/>
              <a:t>1</a:t>
            </a:r>
            <a:r>
              <a:rPr lang="ja-JP" altLang="en-US" sz="1200" dirty="0"/>
              <a:t>つ。</a:t>
            </a:r>
          </a:p>
          <a:p>
            <a:r>
              <a:rPr lang="ja-JP" altLang="en-US" sz="1200" dirty="0"/>
              <a:t>　実際の被葬者は明らかでないが、宮内庁により「百舌鳥耳原中陵（もずのみみはらのなかのみささぎ）」として第</a:t>
            </a:r>
            <a:r>
              <a:rPr lang="en-US" altLang="ja-JP" sz="1200" dirty="0"/>
              <a:t>16</a:t>
            </a:r>
            <a:r>
              <a:rPr lang="ja-JP" altLang="en-US" sz="1200" dirty="0"/>
              <a:t>代仁徳天皇の陵に治定されている。名称は「仁徳天皇陵（にんとくてんのうりょう）」や「仁徳陵古墳」とも</a:t>
            </a:r>
            <a:r>
              <a:rPr lang="en-US" altLang="ja-JP" sz="1200" dirty="0"/>
              <a:t>]</a:t>
            </a:r>
            <a:r>
              <a:rPr lang="ja-JP" altLang="en-US" sz="1200" dirty="0" err="1"/>
              <a:t>。</a:t>
            </a:r>
            <a:endParaRPr lang="ja-JP" altLang="en-US" sz="1200" dirty="0"/>
          </a:p>
          <a:p>
            <a:r>
              <a:rPr lang="ja-JP" altLang="en-US" sz="1200" dirty="0"/>
              <a:t>　全国で第</a:t>
            </a:r>
            <a:r>
              <a:rPr lang="en-US" altLang="ja-JP" sz="1200" dirty="0"/>
              <a:t>1</a:t>
            </a:r>
            <a:r>
              <a:rPr lang="ja-JP" altLang="en-US" sz="1200" dirty="0"/>
              <a:t>位の規模の巨大古墳であり、同古墳を擁する堺市は、クフ王ピラミッド及び秦の始皇帝墓陵に並ぶ「世界三大墳墓」と称している。</a:t>
            </a:r>
            <a:r>
              <a:rPr kumimoji="1" lang="ja-JP" altLang="en-US" sz="1200" dirty="0"/>
              <a:t>（</a:t>
            </a:r>
            <a:r>
              <a:rPr kumimoji="1" lang="en-US" altLang="ja-JP" sz="1200" dirty="0"/>
              <a:t>Wikipedia</a:t>
            </a:r>
            <a:r>
              <a:rPr kumimoji="1" lang="ja-JP" altLang="en-US" sz="1200" dirty="0"/>
              <a:t>抜粋）</a:t>
            </a:r>
          </a:p>
        </p:txBody>
      </p:sp>
      <p:sp>
        <p:nvSpPr>
          <p:cNvPr id="11" name="テキスト ボックス 10"/>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pic>
        <p:nvPicPr>
          <p:cNvPr id="5122" name="Picture 2" descr="C:\Users\NEC-PCuser\Desktop\img20171119_131333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239"/>
          <a:stretch/>
        </p:blipFill>
        <p:spPr bwMode="auto">
          <a:xfrm rot="16200000">
            <a:off x="5931298" y="4925512"/>
            <a:ext cx="2488646" cy="699135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2080320" y="120080"/>
            <a:ext cx="1210588" cy="707886"/>
          </a:xfrm>
          <a:prstGeom prst="rect">
            <a:avLst/>
          </a:prstGeom>
          <a:noFill/>
        </p:spPr>
        <p:txBody>
          <a:bodyPr wrap="none" rtlCol="0">
            <a:spAutoFit/>
          </a:bodyPr>
          <a:lstStyle/>
          <a:p>
            <a:r>
              <a:rPr kumimoji="1" lang="ja-JP" altLang="en-US" sz="4000" dirty="0">
                <a:solidFill>
                  <a:srgbClr val="FF0000"/>
                </a:solidFill>
              </a:rPr>
              <a:t>仁徳</a:t>
            </a:r>
          </a:p>
        </p:txBody>
      </p:sp>
    </p:spTree>
    <p:extLst>
      <p:ext uri="{BB962C8B-B14F-4D97-AF65-F5344CB8AC3E}">
        <p14:creationId xmlns:p14="http://schemas.microsoft.com/office/powerpoint/2010/main" val="1159274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NEC-PCuser\Desktop\img20170909_151203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691935" y="979922"/>
            <a:ext cx="7466400" cy="63367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909_151326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46032" y="2722756"/>
            <a:ext cx="1593850" cy="30353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333478" y="912168"/>
            <a:ext cx="4536504" cy="1631216"/>
          </a:xfrm>
          <a:prstGeom prst="rect">
            <a:avLst/>
          </a:prstGeom>
          <a:noFill/>
          <a:ln>
            <a:solidFill>
              <a:schemeClr val="accent1"/>
            </a:solidFill>
          </a:ln>
        </p:spPr>
        <p:txBody>
          <a:bodyPr wrap="square" rtlCol="0">
            <a:spAutoFit/>
          </a:bodyPr>
          <a:lstStyle/>
          <a:p>
            <a:r>
              <a:rPr kumimoji="1" lang="ja-JP" altLang="en-US" sz="2000" b="1" dirty="0"/>
              <a:t>允恭天皇</a:t>
            </a:r>
            <a:endParaRPr kumimoji="1" lang="en-US" altLang="ja-JP" sz="2000" b="1" dirty="0"/>
          </a:p>
          <a:p>
            <a:r>
              <a:rPr lang="ja-JP" altLang="en-US" sz="1600" b="1" dirty="0"/>
              <a:t>氏姓制度の改革</a:t>
            </a:r>
            <a:endParaRPr lang="en-US" altLang="ja-JP" sz="1600" b="1" dirty="0"/>
          </a:p>
          <a:p>
            <a:r>
              <a:rPr kumimoji="1" lang="ja-JP" altLang="en-US" sz="1600" dirty="0"/>
              <a:t>　氏姓の乱れは国家の混乱を招く原因になりかねないと考えた允恭天皇は、全ての氏を甘樫丘に集めました。そして、盟</a:t>
            </a:r>
            <a:r>
              <a:rPr lang="ja-JP" altLang="en-US" sz="1600" dirty="0"/>
              <a:t>神探湯をおこなって、氏姓を正しく定めた。</a:t>
            </a:r>
            <a:endParaRPr kumimoji="1" lang="en-US" altLang="ja-JP" sz="1600" dirty="0"/>
          </a:p>
        </p:txBody>
      </p:sp>
      <p:sp>
        <p:nvSpPr>
          <p:cNvPr id="8" name="テキスト ボックス 7"/>
          <p:cNvSpPr txBox="1"/>
          <p:nvPr/>
        </p:nvSpPr>
        <p:spPr>
          <a:xfrm>
            <a:off x="1504256" y="5099665"/>
            <a:ext cx="1903085" cy="276999"/>
          </a:xfrm>
          <a:prstGeom prst="rect">
            <a:avLst/>
          </a:prstGeom>
          <a:noFill/>
        </p:spPr>
        <p:txBody>
          <a:bodyPr wrap="none" rtlCol="0">
            <a:spAutoFit/>
          </a:bodyPr>
          <a:lstStyle/>
          <a:p>
            <a:r>
              <a:rPr kumimoji="1" lang="ja-JP" altLang="en-US" sz="1200" dirty="0"/>
              <a:t>古事記・日本書記、西東社</a:t>
            </a:r>
          </a:p>
        </p:txBody>
      </p:sp>
      <p:sp>
        <p:nvSpPr>
          <p:cNvPr id="12" name="テキスト ボックス 11"/>
          <p:cNvSpPr txBox="1"/>
          <p:nvPr/>
        </p:nvSpPr>
        <p:spPr>
          <a:xfrm>
            <a:off x="8473592" y="7870810"/>
            <a:ext cx="1903085" cy="276999"/>
          </a:xfrm>
          <a:prstGeom prst="rect">
            <a:avLst/>
          </a:prstGeom>
          <a:noFill/>
        </p:spPr>
        <p:txBody>
          <a:bodyPr wrap="none" rtlCol="0">
            <a:spAutoFit/>
          </a:bodyPr>
          <a:lstStyle/>
          <a:p>
            <a:r>
              <a:rPr kumimoji="1" lang="ja-JP" altLang="en-US" sz="1200" dirty="0"/>
              <a:t>古事記・日本書記、西東社</a:t>
            </a: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832" y="2712368"/>
            <a:ext cx="2346960" cy="4909820"/>
          </a:xfrm>
          <a:prstGeom prst="rect">
            <a:avLst/>
          </a:prstGeom>
        </p:spPr>
      </p:pic>
      <p:sp>
        <p:nvSpPr>
          <p:cNvPr id="11" name="テキスト ボックス 10"/>
          <p:cNvSpPr txBox="1"/>
          <p:nvPr/>
        </p:nvSpPr>
        <p:spPr>
          <a:xfrm>
            <a:off x="4240560" y="7622188"/>
            <a:ext cx="1603324" cy="246221"/>
          </a:xfrm>
          <a:prstGeom prst="rect">
            <a:avLst/>
          </a:prstGeom>
          <a:noFill/>
        </p:spPr>
        <p:txBody>
          <a:bodyPr wrap="none" rtlCol="0">
            <a:spAutoFit/>
          </a:bodyPr>
          <a:lstStyle/>
          <a:p>
            <a:r>
              <a:rPr kumimoji="1" lang="ja-JP" altLang="en-US" sz="1000" dirty="0"/>
              <a:t>（アマテラスの誕生、溝口）</a:t>
            </a:r>
          </a:p>
        </p:txBody>
      </p:sp>
      <p:sp>
        <p:nvSpPr>
          <p:cNvPr id="13" name="テキスト ボックス 12"/>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333478" y="120080"/>
            <a:ext cx="1210588" cy="707886"/>
          </a:xfrm>
          <a:prstGeom prst="rect">
            <a:avLst/>
          </a:prstGeom>
          <a:noFill/>
        </p:spPr>
        <p:txBody>
          <a:bodyPr wrap="none" rtlCol="0">
            <a:spAutoFit/>
          </a:bodyPr>
          <a:lstStyle/>
          <a:p>
            <a:r>
              <a:rPr lang="ja-JP" altLang="en-US" sz="4000" dirty="0">
                <a:solidFill>
                  <a:srgbClr val="FF0000"/>
                </a:solidFill>
              </a:rPr>
              <a:t>允恭</a:t>
            </a:r>
            <a:endParaRPr kumimoji="1" lang="ja-JP" altLang="en-US" sz="4000" dirty="0">
              <a:solidFill>
                <a:srgbClr val="FF0000"/>
              </a:solidFill>
            </a:endParaRPr>
          </a:p>
        </p:txBody>
      </p:sp>
    </p:spTree>
    <p:extLst>
      <p:ext uri="{BB962C8B-B14F-4D97-AF65-F5344CB8AC3E}">
        <p14:creationId xmlns:p14="http://schemas.microsoft.com/office/powerpoint/2010/main" val="148916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28193" y="909513"/>
            <a:ext cx="5112568" cy="7294305"/>
          </a:xfrm>
          <a:prstGeom prst="rect">
            <a:avLst/>
          </a:prstGeom>
          <a:noFill/>
          <a:ln>
            <a:solidFill>
              <a:schemeClr val="accent1"/>
            </a:solidFill>
          </a:ln>
        </p:spPr>
        <p:txBody>
          <a:bodyPr wrap="square" rtlCol="0">
            <a:spAutoFit/>
          </a:bodyPr>
          <a:lstStyle/>
          <a:p>
            <a:r>
              <a:rPr kumimoji="1" lang="ja-JP" altLang="en-US" sz="2400" b="1" dirty="0"/>
              <a:t>首長系譜の断絶と政変</a:t>
            </a:r>
            <a:endParaRPr kumimoji="1" lang="en-US" altLang="ja-JP" sz="2400" b="1" dirty="0"/>
          </a:p>
          <a:p>
            <a:r>
              <a:rPr lang="ja-JP" altLang="en-US" sz="1200" dirty="0"/>
              <a:t>一回目の変動</a:t>
            </a:r>
            <a:endParaRPr lang="en-US" altLang="ja-JP" sz="1200" dirty="0"/>
          </a:p>
          <a:p>
            <a:r>
              <a:rPr kumimoji="1" lang="ja-JP" altLang="en-US" sz="1200" dirty="0"/>
              <a:t>　巨大前方後円墳が奈良盆地から河内へと移動した４世紀末から</a:t>
            </a:r>
            <a:r>
              <a:rPr lang="ja-JP" altLang="en-US" sz="1200" dirty="0"/>
              <a:t>５世紀初頭である。このころの政変としては、神功皇后が三韓征伐の後に畿内に帰るとき、自分の皇子（応神天皇）には異母兄にあたる香坂皇子、忍熊皇子が畿内にて反乱を起こして戦いを挑んだが、神功皇后軍は武内宿禰や武振熊命（彦国葺命の孫）　の働きによりこれを平定したことをあげる。</a:t>
            </a:r>
            <a:endParaRPr lang="en-US" altLang="ja-JP" sz="1200" dirty="0"/>
          </a:p>
          <a:p>
            <a:r>
              <a:rPr kumimoji="1" lang="ja-JP" altLang="en-US" sz="1200" dirty="0"/>
              <a:t>　日本列島の他の多くの地域でも古墳の動向に変化が起きている。たとえば、岡山県の盟主墳は東部の備前地域（浦間茶臼山古墳等）から備中地域（造山古墳等）へ移動する。群馬県の毛野でも盟主墳墓譜は毛野中部（前橋天神山古墳）から毛野東部（太田天神山古墳）へと移った。</a:t>
            </a:r>
            <a:endParaRPr kumimoji="1" lang="en-US" altLang="ja-JP" sz="1200" dirty="0"/>
          </a:p>
          <a:p>
            <a:endParaRPr lang="en-US" altLang="ja-JP" sz="1200" dirty="0"/>
          </a:p>
          <a:p>
            <a:r>
              <a:rPr kumimoji="1" lang="ja-JP" altLang="en-US" sz="1200" dirty="0"/>
              <a:t>二回目の変動</a:t>
            </a:r>
            <a:endParaRPr kumimoji="1" lang="en-US" altLang="ja-JP" sz="1200" dirty="0"/>
          </a:p>
          <a:p>
            <a:r>
              <a:rPr lang="ja-JP" altLang="en-US" sz="1200" dirty="0"/>
              <a:t>　</a:t>
            </a:r>
            <a:r>
              <a:rPr lang="en-US" altLang="ja-JP" sz="1200" dirty="0"/>
              <a:t>5</a:t>
            </a:r>
            <a:r>
              <a:rPr lang="ja-JP" altLang="en-US" sz="1200" dirty="0"/>
              <a:t>世紀後半の</a:t>
            </a:r>
            <a:r>
              <a:rPr lang="en-US" altLang="ja-JP" sz="1200" dirty="0"/>
              <a:t>2</a:t>
            </a:r>
            <a:r>
              <a:rPr lang="ja-JP" altLang="en-US" sz="1200" dirty="0"/>
              <a:t>回目の変動は、雄略天皇（倭王武）の登場と関係すると思われる。雄略天皇はそれまでの伝統的政治体制を破壊し官人を使って権力を中央に集中する革新的体制を敷き、平群氏、大伴氏や物部氏の力を背景に、軍事力で専制王権を確立した。天皇の次の狙いは、連合的に結び付いていた地域国家群をヤマト王権に臣従させることであった。葛城、吉備、毛野などの諸豪族を制圧したことが</a:t>
            </a:r>
            <a:r>
              <a:rPr lang="en-US" altLang="ja-JP" sz="1200" dirty="0"/>
              <a:t>『</a:t>
            </a:r>
            <a:r>
              <a:rPr lang="ja-JP" altLang="en-US" sz="1200" dirty="0"/>
              <a:t>記紀</a:t>
            </a:r>
            <a:r>
              <a:rPr lang="en-US" altLang="ja-JP" sz="1200" dirty="0"/>
              <a:t>』</a:t>
            </a:r>
            <a:r>
              <a:rPr lang="ja-JP" altLang="en-US" sz="1200" dirty="0"/>
              <a:t>から伺える。宮崎県の西都原古墳群では、</a:t>
            </a:r>
            <a:r>
              <a:rPr lang="en-US" altLang="ja-JP" sz="1200" dirty="0"/>
              <a:t>5</a:t>
            </a:r>
            <a:r>
              <a:rPr lang="ja-JP" altLang="en-US" sz="1200" dirty="0"/>
              <a:t>世紀前半になって女狭穂塚古墳や男狭穂塚古墳のような盟主墳が出現するが、これら盟主墳は</a:t>
            </a:r>
            <a:r>
              <a:rPr lang="en-US" altLang="ja-JP" sz="1200" dirty="0"/>
              <a:t>5</a:t>
            </a:r>
            <a:r>
              <a:rPr lang="ja-JP" altLang="en-US" sz="1200" dirty="0"/>
              <a:t>世紀後半以降は途絶える。畿内では、河内の王家と密接な関係のあった淀川水系有力首長系譜（大阪三島の安威川、長岡や南山城の久世系譜）がこの</a:t>
            </a:r>
            <a:r>
              <a:rPr lang="en-US" altLang="ja-JP" sz="1200" dirty="0"/>
              <a:t>5</a:t>
            </a:r>
            <a:r>
              <a:rPr lang="ja-JP" altLang="en-US" sz="1200" dirty="0"/>
              <a:t>世紀に盟主墳を築き、新たな全盛期を迎えるが</a:t>
            </a:r>
            <a:r>
              <a:rPr lang="en-US" altLang="ja-JP" sz="1200" dirty="0"/>
              <a:t>5</a:t>
            </a:r>
            <a:r>
              <a:rPr lang="ja-JP" altLang="en-US" sz="1200" dirty="0"/>
              <a:t>世紀後半にはこれらの系譜は断絶する。</a:t>
            </a:r>
            <a:endParaRPr lang="en-US" altLang="ja-JP" sz="1200" dirty="0"/>
          </a:p>
          <a:p>
            <a:r>
              <a:rPr kumimoji="1" lang="ja-JP" altLang="en-US" sz="1200" dirty="0"/>
              <a:t>　</a:t>
            </a:r>
            <a:r>
              <a:rPr kumimoji="1" lang="en-US" altLang="ja-JP" sz="1200" dirty="0"/>
              <a:t>5</a:t>
            </a:r>
            <a:r>
              <a:rPr kumimoji="1" lang="ja-JP" altLang="en-US" sz="1200" dirty="0"/>
              <a:t>世紀後半に別の新たな系譜が巨大な前方後円墳を築き始める。熊本県菊池川流域の系譜の江田船山古墳、埼玉県の稲荷山古墳の系譜、群馬県の保渡田古墳群の系譜などである</a:t>
            </a:r>
            <a:r>
              <a:rPr lang="ja-JP" altLang="en-US" sz="1200" dirty="0"/>
              <a:t>。（</a:t>
            </a:r>
            <a:r>
              <a:rPr lang="zh-TW" altLang="en-US" sz="1200" dirty="0"/>
              <a:t>江田船山古墳</a:t>
            </a:r>
            <a:r>
              <a:rPr lang="ja-JP" altLang="en-US" sz="1200" dirty="0"/>
              <a:t>と稲荷山古墳からは雄略大王に関した文字を刻んだ鉄剣が出土している。）</a:t>
            </a:r>
            <a:endParaRPr kumimoji="1" lang="en-US" altLang="ja-JP" sz="1200" dirty="0"/>
          </a:p>
          <a:p>
            <a:r>
              <a:rPr lang="ja-JP" altLang="en-US" sz="1200" dirty="0"/>
              <a:t>　</a:t>
            </a:r>
            <a:endParaRPr kumimoji="1" lang="en-US" altLang="ja-JP" sz="1200" dirty="0"/>
          </a:p>
          <a:p>
            <a:r>
              <a:rPr lang="ja-JP" altLang="en-US" sz="1200" dirty="0"/>
              <a:t>三回目の変動</a:t>
            </a:r>
            <a:endParaRPr lang="en-US" altLang="ja-JP" sz="1200" dirty="0"/>
          </a:p>
          <a:p>
            <a:r>
              <a:rPr kumimoji="1" lang="ja-JP" altLang="en-US" sz="1200" dirty="0"/>
              <a:t>　</a:t>
            </a:r>
            <a:r>
              <a:rPr kumimoji="1" lang="en-US" altLang="ja-JP" sz="1200" dirty="0"/>
              <a:t>6</a:t>
            </a:r>
            <a:r>
              <a:rPr kumimoji="1" lang="ja-JP" altLang="en-US" sz="1200" dirty="0"/>
              <a:t>世紀に前半の</a:t>
            </a:r>
            <a:r>
              <a:rPr kumimoji="1" lang="en-US" altLang="ja-JP" sz="1200" dirty="0"/>
              <a:t>3</a:t>
            </a:r>
            <a:r>
              <a:rPr kumimoji="1" lang="ja-JP" altLang="en-US" sz="1200" dirty="0"/>
              <a:t>回目の変動は継体天皇の登場と密接な関係をもっていると思われる。淀川水系の系譜は</a:t>
            </a:r>
            <a:r>
              <a:rPr kumimoji="1" lang="en-US" altLang="ja-JP" sz="1200" dirty="0"/>
              <a:t>5</a:t>
            </a:r>
            <a:r>
              <a:rPr kumimoji="1" lang="ja-JP" altLang="en-US" sz="1200" dirty="0"/>
              <a:t>世紀後半に断絶したが、</a:t>
            </a:r>
            <a:r>
              <a:rPr kumimoji="1" lang="en-US" altLang="ja-JP" sz="1200" dirty="0"/>
              <a:t>6</a:t>
            </a:r>
            <a:r>
              <a:rPr kumimoji="1" lang="ja-JP" altLang="en-US" sz="1200" dirty="0"/>
              <a:t>世紀前半に復活する。復活した大阪三島の盟主墳である今城塚古墳は継体天皇陵と考えられている。その他、京都市嵯峨野や長野県天竜川流域で盟主墳が築かれるようになるが、渡来系集団が移住してきて新たに畑作や牧の経営がはじまったことと関係している。渡来系集団が政治的に力をもち継体を支える勢力になったことを意味すると思われる。</a:t>
            </a:r>
            <a:endParaRPr kumimoji="1" lang="en-US" altLang="ja-JP" sz="1200" dirty="0"/>
          </a:p>
          <a:p>
            <a:r>
              <a:rPr lang="ja-JP" altLang="en-US" sz="1200" dirty="0"/>
              <a:t>（古代国家はいつ成立したか、都出比呂志、藤田加筆）</a:t>
            </a:r>
            <a:endParaRPr lang="en-US" altLang="ja-JP" sz="1200"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p:cNvPicPr/>
          <p:nvPr/>
        </p:nvPicPr>
        <p:blipFill>
          <a:blip r:embed="rId2">
            <a:extLst>
              <a:ext uri="{28A0092B-C50C-407E-A947-70E740481C1C}">
                <a14:useLocalDpi xmlns:a14="http://schemas.microsoft.com/office/drawing/2010/main" val="0"/>
              </a:ext>
            </a:extLst>
          </a:blip>
          <a:stretch>
            <a:fillRect/>
          </a:stretch>
        </p:blipFill>
        <p:spPr>
          <a:xfrm>
            <a:off x="6256680" y="1292628"/>
            <a:ext cx="6192688" cy="2896344"/>
          </a:xfrm>
          <a:prstGeom prst="rect">
            <a:avLst/>
          </a:prstGeom>
        </p:spPr>
      </p:pic>
      <p:sp>
        <p:nvSpPr>
          <p:cNvPr id="8" name="テキスト ボックス 7"/>
          <p:cNvSpPr txBox="1"/>
          <p:nvPr/>
        </p:nvSpPr>
        <p:spPr>
          <a:xfrm>
            <a:off x="7336904" y="3696380"/>
            <a:ext cx="4416594" cy="430887"/>
          </a:xfrm>
          <a:prstGeom prst="rect">
            <a:avLst/>
          </a:prstGeom>
          <a:noFill/>
        </p:spPr>
        <p:txBody>
          <a:bodyPr wrap="none" rtlCol="0">
            <a:spAutoFit/>
          </a:bodyPr>
          <a:lstStyle/>
          <a:p>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（いっきに学び直す日本史　古代・中世・近世　教養編、安藤）</a:t>
            </a:r>
            <a:endParaRPr kumimoji="1" lang="ja-JP" altLang="en-US" sz="1100" dirty="0">
              <a:latin typeface="ＭＳ ゴシック" panose="020B0609070205080204" pitchFamily="49" charset="-128"/>
              <a:ea typeface="ＭＳ ゴシック" panose="020B0609070205080204" pitchFamily="49" charset="-128"/>
            </a:endParaRPr>
          </a:p>
        </p:txBody>
      </p:sp>
      <p:pic>
        <p:nvPicPr>
          <p:cNvPr id="1026" name="Picture 2" descr="C:\Users\NEC-PCuser\Desktop\img20170906_11465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067477" y="5150148"/>
            <a:ext cx="2297113" cy="447833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264490" y="8533079"/>
            <a:ext cx="1903085" cy="276999"/>
          </a:xfrm>
          <a:prstGeom prst="rect">
            <a:avLst/>
          </a:prstGeom>
          <a:noFill/>
        </p:spPr>
        <p:txBody>
          <a:bodyPr wrap="none" rtlCol="0">
            <a:spAutoFit/>
          </a:bodyPr>
          <a:lstStyle/>
          <a:p>
            <a:r>
              <a:rPr kumimoji="1" lang="ja-JP" altLang="en-US" sz="1200" dirty="0"/>
              <a:t>古事記・日本書記、西東社</a:t>
            </a:r>
          </a:p>
        </p:txBody>
      </p:sp>
      <p:cxnSp>
        <p:nvCxnSpPr>
          <p:cNvPr id="11" name="直線矢印コネクタ 10"/>
          <p:cNvCxnSpPr/>
          <p:nvPr/>
        </p:nvCxnSpPr>
        <p:spPr>
          <a:xfrm>
            <a:off x="3484477" y="3696380"/>
            <a:ext cx="5731556" cy="26883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6" name="正方形/長方形 5"/>
          <p:cNvSpPr/>
          <p:nvPr/>
        </p:nvSpPr>
        <p:spPr>
          <a:xfrm>
            <a:off x="6350255" y="1292628"/>
            <a:ext cx="626609" cy="339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16224" y="120080"/>
            <a:ext cx="1210588" cy="707886"/>
          </a:xfrm>
          <a:prstGeom prst="rect">
            <a:avLst/>
          </a:prstGeom>
          <a:noFill/>
        </p:spPr>
        <p:txBody>
          <a:bodyPr wrap="none" rtlCol="0">
            <a:spAutoFit/>
          </a:bodyPr>
          <a:lstStyle/>
          <a:p>
            <a:r>
              <a:rPr kumimoji="1" lang="ja-JP" altLang="en-US" sz="4000" dirty="0">
                <a:solidFill>
                  <a:srgbClr val="FF0000"/>
                </a:solidFill>
              </a:rPr>
              <a:t>雄略</a:t>
            </a:r>
          </a:p>
        </p:txBody>
      </p:sp>
    </p:spTree>
    <p:extLst>
      <p:ext uri="{BB962C8B-B14F-4D97-AF65-F5344CB8AC3E}">
        <p14:creationId xmlns:p14="http://schemas.microsoft.com/office/powerpoint/2010/main" val="1557556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072408"/>
            <a:ext cx="430887" cy="2650726"/>
          </a:xfrm>
          <a:prstGeom prst="rect">
            <a:avLst/>
          </a:prstGeom>
          <a:noFill/>
        </p:spPr>
        <p:txBody>
          <a:bodyPr vert="eaVert" wrap="none" rtlCol="0">
            <a:spAutoFit/>
          </a:bodyPr>
          <a:lstStyle/>
          <a:p>
            <a:r>
              <a:rPr lang="ja-JP" altLang="en-US" sz="1600" b="1" dirty="0"/>
              <a:t>古　　墳　　時　　代　　中　　期</a:t>
            </a:r>
            <a:endParaRPr kumimoji="1" lang="ja-JP" altLang="en-US" sz="1600" b="1" dirty="0"/>
          </a:p>
        </p:txBody>
      </p:sp>
      <p:sp>
        <p:nvSpPr>
          <p:cNvPr id="7" name="正方形/長方形 6"/>
          <p:cNvSpPr/>
          <p:nvPr/>
        </p:nvSpPr>
        <p:spPr>
          <a:xfrm>
            <a:off x="1553436" y="547213"/>
            <a:ext cx="7200800" cy="4031873"/>
          </a:xfrm>
          <a:prstGeom prst="rect">
            <a:avLst/>
          </a:prstGeom>
          <a:ln>
            <a:solidFill>
              <a:schemeClr val="accent1"/>
            </a:solidFill>
          </a:ln>
        </p:spPr>
        <p:txBody>
          <a:bodyPr wrap="square">
            <a:spAutoFit/>
          </a:bodyPr>
          <a:lstStyle/>
          <a:p>
            <a:r>
              <a:rPr lang="ja-JP" altLang="en-US" sz="2000" b="1" dirty="0"/>
              <a:t>雄略天皇と一言主</a:t>
            </a:r>
            <a:endParaRPr lang="en-US" altLang="ja-JP" sz="2000" dirty="0"/>
          </a:p>
          <a:p>
            <a:r>
              <a:rPr lang="ja-JP" altLang="en-US" sz="1200" dirty="0"/>
              <a:t>　御所市の森脇に一言主神社というお社（やしろ）がある。一言主神社に祀（まつ）られている神さまは、一言主大神。この神さまは、託宣（たくせん）の神で、良いことも、悪いことも一言で託宣を下す神さまである。</a:t>
            </a:r>
            <a:r>
              <a:rPr lang="en-US" altLang="ja-JP" sz="1200" dirty="0"/>
              <a:t>『</a:t>
            </a:r>
            <a:r>
              <a:rPr lang="ja-JP" altLang="en-US" sz="1200" dirty="0"/>
              <a:t>古事記</a:t>
            </a:r>
            <a:r>
              <a:rPr lang="en-US" altLang="ja-JP" sz="1200" dirty="0"/>
              <a:t>』</a:t>
            </a:r>
            <a:r>
              <a:rPr lang="ja-JP" altLang="en-US" sz="1200" dirty="0"/>
              <a:t>にこんな話が載っている。</a:t>
            </a:r>
            <a:br>
              <a:rPr lang="ja-JP" altLang="en-US" sz="1200" dirty="0"/>
            </a:br>
            <a:r>
              <a:rPr lang="ja-JP" altLang="en-US" sz="1200" dirty="0"/>
              <a:t>　雄略天皇が葛城山に行幸した時の話。お供をしていた多くの役人たちは、皆紅い紐を付けた青摺（あおずり）の衣を着ていた。その時のこと、谷を隔てた向かいの山の尾根を登る人びとがいた。それがまったく天皇にお供でつき従っている人びとそっくりで、区別すらできない。そこで、天皇はこう言った。「この大和の国に、我のほかに二人と王はないはずだぞ。今このように行くのは誰なんだ（けしからんではないか。同じ装束を着て歩くなどとは）」と。すると、相手の答えて言う様子も、天皇の言葉と同じではないか。天皇は怒って弓に矢をつがえ、お供の者たちもみな弓に矢をつがえた。すると向こうの人びとも同じように矢をつがえるではないか。そこで、天皇は、「お前の名を名乗れ。そしてそれぞれ名乗りあってから矢を放とうではないか」と言った。これに対して、相手は「自分が先に尋ねられたので、まず自分が名乗りをしよう。自分は、悪いことも一言、良いことも一言、事を定めて託宣する神だ。葛城之一言主之大神だぞ」と言った。天皇はあわてて、「畏れ多いことです。神さまとは気付きませんでした」と言い、身に着けていた御刀と弓矢をはじめ、役人たちの着ている衣服を脱がせて、一言主大神に献上したというのである。</a:t>
            </a:r>
            <a:br>
              <a:rPr lang="ja-JP" altLang="en-US" sz="1200" dirty="0"/>
            </a:br>
            <a:r>
              <a:rPr lang="ja-JP" altLang="en-US" sz="1200" dirty="0"/>
              <a:t>　この話で重要なことは、天皇と同じ衣を着用することは古代においては不敬とされたことである。もう一つ考えねばならないのは、まるで鏡に映し出された自分を見るように、相手が自分と同じ行動をとるということであろう。そこに、神の恐ろしさが表現されているのであろう。</a:t>
            </a:r>
            <a:br>
              <a:rPr lang="ja-JP" altLang="en-US" sz="1200" dirty="0"/>
            </a:br>
            <a:r>
              <a:rPr lang="ja-JP" altLang="en-US" sz="1200" dirty="0"/>
              <a:t>　この話は</a:t>
            </a:r>
            <a:r>
              <a:rPr lang="en-US" altLang="ja-JP" sz="1200" dirty="0"/>
              <a:t>『</a:t>
            </a:r>
            <a:r>
              <a:rPr lang="ja-JP" altLang="en-US" sz="1200" dirty="0"/>
              <a:t>日本書紀</a:t>
            </a:r>
            <a:r>
              <a:rPr lang="en-US" altLang="ja-JP" sz="1200" dirty="0"/>
              <a:t>』</a:t>
            </a:r>
            <a:r>
              <a:rPr lang="ja-JP" altLang="en-US" sz="1200" dirty="0"/>
              <a:t>にも、ほぼ同話が載っている。天皇の力を上回る葛城の神の出現を描いた話であろう。</a:t>
            </a:r>
            <a:endParaRPr lang="en-US" altLang="ja-JP" sz="1200" dirty="0"/>
          </a:p>
          <a:p>
            <a:r>
              <a:rPr lang="ja-JP" altLang="en-US" sz="1200" dirty="0"/>
              <a:t>（危機に親しむ</a:t>
            </a:r>
            <a:r>
              <a:rPr lang="en-US" altLang="ja-JP" sz="1200" dirty="0"/>
              <a:t>/</a:t>
            </a:r>
            <a:r>
              <a:rPr lang="ja-JP" altLang="en-US" sz="1200" dirty="0"/>
              <a:t>奈良県公式ホームページ）</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307" y="1298484"/>
            <a:ext cx="3543512" cy="243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グループ化 13"/>
          <p:cNvGrpSpPr/>
          <p:nvPr/>
        </p:nvGrpSpPr>
        <p:grpSpPr>
          <a:xfrm>
            <a:off x="1576264" y="5169501"/>
            <a:ext cx="6984776" cy="4239611"/>
            <a:chOff x="5464696" y="2505918"/>
            <a:chExt cx="6973888" cy="4814962"/>
          </a:xfrm>
        </p:grpSpPr>
        <p:pic>
          <p:nvPicPr>
            <p:cNvPr id="1027" name="Picture 3" descr="C:\Users\NEC-PCuser\Desktop\img20171116_113508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56"/>
            <a:stretch/>
          </p:blipFill>
          <p:spPr bwMode="auto">
            <a:xfrm rot="10800000">
              <a:off x="5464696" y="2505918"/>
              <a:ext cx="6973888" cy="4759310"/>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 11"/>
            <p:cNvSpPr/>
            <p:nvPr/>
          </p:nvSpPr>
          <p:spPr>
            <a:xfrm>
              <a:off x="5608712" y="6245690"/>
              <a:ext cx="1728192" cy="10751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8" name="Picture 4" descr="C:\Users\NEC-PCuser\Desktop\img20171116_125525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593772" y="5129739"/>
            <a:ext cx="4024536" cy="309707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9862795" y="8203552"/>
            <a:ext cx="2082621" cy="276999"/>
          </a:xfrm>
          <a:prstGeom prst="rect">
            <a:avLst/>
          </a:prstGeom>
          <a:noFill/>
        </p:spPr>
        <p:txBody>
          <a:bodyPr wrap="none" rtlCol="0">
            <a:spAutoFit/>
          </a:bodyPr>
          <a:lstStyle/>
          <a:p>
            <a:r>
              <a:rPr kumimoji="1" lang="ja-JP" altLang="en-US" sz="1200" dirty="0"/>
              <a:t>（図解　古代史、成美堂出版）</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3304456" y="9265096"/>
            <a:ext cx="547260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0722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648272" y="264096"/>
            <a:ext cx="1627369" cy="523220"/>
          </a:xfrm>
          <a:prstGeom prst="rect">
            <a:avLst/>
          </a:prstGeom>
          <a:noFill/>
        </p:spPr>
        <p:txBody>
          <a:bodyPr wrap="none" rtlCol="0">
            <a:spAutoFit/>
          </a:bodyPr>
          <a:lstStyle/>
          <a:p>
            <a:r>
              <a:rPr lang="ja-JP" altLang="en-US" sz="2800" b="1" dirty="0"/>
              <a:t>倭の五王</a:t>
            </a:r>
            <a:endParaRPr kumimoji="1" lang="ja-JP" altLang="en-US" sz="1400" b="1" dirty="0"/>
          </a:p>
        </p:txBody>
      </p:sp>
      <p:sp>
        <p:nvSpPr>
          <p:cNvPr id="7" name="テキスト ボックス 6"/>
          <p:cNvSpPr txBox="1"/>
          <p:nvPr/>
        </p:nvSpPr>
        <p:spPr>
          <a:xfrm>
            <a:off x="1360240" y="773668"/>
            <a:ext cx="5832648" cy="7294305"/>
          </a:xfrm>
          <a:prstGeom prst="rect">
            <a:avLst/>
          </a:prstGeom>
          <a:noFill/>
          <a:ln>
            <a:solidFill>
              <a:schemeClr val="accent1"/>
            </a:solidFill>
          </a:ln>
        </p:spPr>
        <p:txBody>
          <a:bodyPr wrap="square" rtlCol="0">
            <a:spAutoFit/>
          </a:bodyPr>
          <a:lstStyle/>
          <a:p>
            <a:r>
              <a:rPr lang="ja-JP" altLang="en-US" sz="1200" dirty="0"/>
              <a:t>倭の五王、外交年表</a:t>
            </a:r>
          </a:p>
          <a:p>
            <a:r>
              <a:rPr lang="en-US" altLang="ja-JP" sz="1200" dirty="0"/>
              <a:t>413</a:t>
            </a:r>
            <a:r>
              <a:rPr lang="ja-JP" altLang="en-US" sz="1200" dirty="0"/>
              <a:t>年 東晋 義熙</a:t>
            </a:r>
            <a:r>
              <a:rPr lang="en-US" altLang="ja-JP" sz="1200" dirty="0"/>
              <a:t>9 </a:t>
            </a:r>
            <a:r>
              <a:rPr lang="ja-JP" altLang="en-US" sz="1200" dirty="0"/>
              <a:t> 讃 東晋・安帝に貢物を献ずる。（</a:t>
            </a:r>
            <a:r>
              <a:rPr lang="en-US" altLang="ja-JP" sz="1200" dirty="0"/>
              <a:t>『</a:t>
            </a:r>
            <a:r>
              <a:rPr lang="ja-JP" altLang="en-US" sz="1200" dirty="0"/>
              <a:t>晋書</a:t>
            </a:r>
            <a:r>
              <a:rPr lang="en-US" altLang="ja-JP" sz="1200" dirty="0"/>
              <a:t>』</a:t>
            </a:r>
            <a:r>
              <a:rPr lang="ja-JP" altLang="en-US" sz="1200" dirty="0"/>
              <a:t>安帝紀、</a:t>
            </a:r>
            <a:r>
              <a:rPr lang="en-US" altLang="ja-JP" sz="1200" dirty="0"/>
              <a:t>『</a:t>
            </a:r>
            <a:r>
              <a:rPr lang="ja-JP" altLang="en-US" sz="1200" dirty="0"/>
              <a:t>太平御覧</a:t>
            </a:r>
            <a:r>
              <a:rPr lang="en-US" altLang="ja-JP" sz="1200" dirty="0"/>
              <a:t>』</a:t>
            </a:r>
            <a:r>
              <a:rPr lang="ja-JP" altLang="en-US" sz="1200" dirty="0"/>
              <a:t>）</a:t>
            </a:r>
            <a:endParaRPr lang="en-US" altLang="ja-JP" sz="1200" dirty="0"/>
          </a:p>
          <a:p>
            <a:r>
              <a:rPr lang="en-US" altLang="ja-JP" sz="1200" dirty="0"/>
              <a:t>421</a:t>
            </a:r>
            <a:r>
              <a:rPr lang="ja-JP" altLang="en-US" sz="1200" dirty="0"/>
              <a:t>年 宋 永初</a:t>
            </a:r>
            <a:r>
              <a:rPr lang="en-US" altLang="ja-JP" sz="1200" dirty="0"/>
              <a:t>2</a:t>
            </a:r>
            <a:r>
              <a:rPr lang="ja-JP" altLang="en-US" sz="1200" dirty="0"/>
              <a:t>　　</a:t>
            </a:r>
            <a:r>
              <a:rPr lang="en-US" altLang="ja-JP" sz="1200" dirty="0"/>
              <a:t> </a:t>
            </a:r>
            <a:r>
              <a:rPr lang="ja-JP" altLang="en-US" sz="1200" dirty="0"/>
              <a:t>讃 宋に朝献し、武帝から除綬の詔をうける。おそらく安東将軍倭国王。（</a:t>
            </a:r>
            <a:r>
              <a:rPr lang="en-US" altLang="ja-JP" sz="1200" dirty="0"/>
              <a:t>『</a:t>
            </a:r>
            <a:r>
              <a:rPr lang="ja-JP" altLang="en-US" sz="1200" dirty="0"/>
              <a:t>宋書</a:t>
            </a:r>
            <a:r>
              <a:rPr lang="en-US" altLang="ja-JP" sz="1200" dirty="0"/>
              <a:t>』</a:t>
            </a:r>
            <a:r>
              <a:rPr lang="ja-JP" altLang="en-US" sz="1200" dirty="0"/>
              <a:t>夷蛮伝） </a:t>
            </a:r>
          </a:p>
          <a:p>
            <a:r>
              <a:rPr lang="en-US" altLang="ja-JP" sz="1200" dirty="0"/>
              <a:t>425</a:t>
            </a:r>
            <a:r>
              <a:rPr lang="ja-JP" altLang="en-US" sz="1200" dirty="0"/>
              <a:t>年 宋 元嘉</a:t>
            </a:r>
            <a:r>
              <a:rPr lang="en-US" altLang="ja-JP" sz="1200" dirty="0"/>
              <a:t>2</a:t>
            </a:r>
            <a:r>
              <a:rPr lang="ja-JP" altLang="en-US" sz="1200" dirty="0"/>
              <a:t>　</a:t>
            </a:r>
            <a:r>
              <a:rPr lang="en-US" altLang="ja-JP" sz="1200" dirty="0"/>
              <a:t> </a:t>
            </a:r>
            <a:r>
              <a:rPr lang="ja-JP" altLang="en-US" sz="1200" dirty="0"/>
              <a:t>　讃 司馬の曹達を遣わし、宋の文帝に貢物を献ずる。（</a:t>
            </a:r>
            <a:r>
              <a:rPr lang="en-US" altLang="ja-JP" sz="1200" dirty="0"/>
              <a:t>『</a:t>
            </a:r>
            <a:r>
              <a:rPr lang="ja-JP" altLang="en-US" sz="1200" dirty="0"/>
              <a:t>宋書</a:t>
            </a:r>
            <a:r>
              <a:rPr lang="en-US" altLang="ja-JP" sz="1200" dirty="0"/>
              <a:t>』</a:t>
            </a:r>
            <a:r>
              <a:rPr lang="ja-JP" altLang="en-US" sz="1200" dirty="0"/>
              <a:t>夷蛮伝） </a:t>
            </a:r>
          </a:p>
          <a:p>
            <a:r>
              <a:rPr lang="en-US" altLang="ja-JP" sz="1200" dirty="0"/>
              <a:t>430</a:t>
            </a:r>
            <a:r>
              <a:rPr lang="ja-JP" altLang="en-US" sz="1200" dirty="0"/>
              <a:t>年 宋 元嘉</a:t>
            </a:r>
            <a:r>
              <a:rPr lang="en-US" altLang="ja-JP" sz="1200" dirty="0"/>
              <a:t>7</a:t>
            </a:r>
            <a:r>
              <a:rPr lang="ja-JP" altLang="en-US" sz="1200" dirty="0"/>
              <a:t>　　</a:t>
            </a:r>
            <a:r>
              <a:rPr lang="en-US" altLang="ja-JP" sz="1200" dirty="0"/>
              <a:t> </a:t>
            </a:r>
            <a:r>
              <a:rPr lang="ja-JP" altLang="en-US" sz="1200" dirty="0"/>
              <a:t>讃？ </a:t>
            </a:r>
            <a:r>
              <a:rPr lang="en-US" altLang="ja-JP" sz="1200" dirty="0"/>
              <a:t>1</a:t>
            </a:r>
            <a:r>
              <a:rPr lang="ja-JP" altLang="en-US" sz="1200" dirty="0"/>
              <a:t>月、宋に使いを遣わし、貢物を献ずる。（</a:t>
            </a:r>
            <a:r>
              <a:rPr lang="en-US" altLang="ja-JP" sz="1200" dirty="0"/>
              <a:t>『</a:t>
            </a:r>
            <a:r>
              <a:rPr lang="ja-JP" altLang="en-US" sz="1200" dirty="0"/>
              <a:t>宋書</a:t>
            </a:r>
            <a:r>
              <a:rPr lang="en-US" altLang="ja-JP" sz="1200" dirty="0"/>
              <a:t>』</a:t>
            </a:r>
            <a:r>
              <a:rPr lang="ja-JP" altLang="en-US" sz="1200" dirty="0"/>
              <a:t>文帝紀） </a:t>
            </a:r>
          </a:p>
          <a:p>
            <a:r>
              <a:rPr lang="en-US" altLang="ja-JP" sz="1200" dirty="0"/>
              <a:t>438</a:t>
            </a:r>
            <a:r>
              <a:rPr lang="ja-JP" altLang="en-US" sz="1200" dirty="0"/>
              <a:t>年 宋 元嘉</a:t>
            </a:r>
            <a:r>
              <a:rPr lang="en-US" altLang="ja-JP" sz="1200" dirty="0"/>
              <a:t>15 </a:t>
            </a:r>
            <a:r>
              <a:rPr lang="ja-JP" altLang="en-US" sz="1200" dirty="0"/>
              <a:t>　 珍 これより先（後の意味以下同）、倭王讃没し、弟珍立つ。この年、宋に朝献し、自ら「使持節都督倭・百済・新羅・任那・秦韓・慕韓六国諸軍事安東大将軍倭国王」と称し、正式の任命を求める。（</a:t>
            </a:r>
            <a:r>
              <a:rPr lang="en-US" altLang="ja-JP" sz="1200" dirty="0"/>
              <a:t>『</a:t>
            </a:r>
            <a:r>
              <a:rPr lang="ja-JP" altLang="en-US" sz="1200" dirty="0"/>
              <a:t>宋書</a:t>
            </a:r>
            <a:r>
              <a:rPr lang="en-US" altLang="ja-JP" sz="1200" dirty="0"/>
              <a:t>』</a:t>
            </a:r>
            <a:r>
              <a:rPr lang="ja-JP" altLang="en-US" sz="1200" dirty="0"/>
              <a:t>夷蛮伝）</a:t>
            </a:r>
          </a:p>
          <a:p>
            <a:r>
              <a:rPr lang="en-US" altLang="ja-JP" sz="1200" dirty="0"/>
              <a:t>4</a:t>
            </a:r>
            <a:r>
              <a:rPr lang="ja-JP" altLang="en-US" sz="1200" dirty="0"/>
              <a:t>月、宋文帝、珍を安東将軍倭国王とする。（</a:t>
            </a:r>
            <a:r>
              <a:rPr lang="en-US" altLang="ja-JP" sz="1200" dirty="0"/>
              <a:t>『</a:t>
            </a:r>
            <a:r>
              <a:rPr lang="ja-JP" altLang="en-US" sz="1200" dirty="0"/>
              <a:t>宋書</a:t>
            </a:r>
            <a:r>
              <a:rPr lang="en-US" altLang="ja-JP" sz="1200" dirty="0"/>
              <a:t>』</a:t>
            </a:r>
            <a:r>
              <a:rPr lang="ja-JP" altLang="en-US" sz="1200" dirty="0"/>
              <a:t>文帝紀）</a:t>
            </a:r>
          </a:p>
          <a:p>
            <a:r>
              <a:rPr lang="ja-JP" altLang="en-US" sz="1200" dirty="0"/>
              <a:t> 珍はまた、倭隋ら</a:t>
            </a:r>
            <a:r>
              <a:rPr lang="en-US" altLang="ja-JP" sz="1200" dirty="0"/>
              <a:t>13</a:t>
            </a:r>
            <a:r>
              <a:rPr lang="ja-JP" altLang="en-US" sz="1200" dirty="0"/>
              <a:t>人を平西・征虜・冠軍・輔国将軍にされんことを求め、許される。（</a:t>
            </a:r>
            <a:r>
              <a:rPr lang="en-US" altLang="ja-JP" sz="1200" dirty="0"/>
              <a:t>『</a:t>
            </a:r>
            <a:r>
              <a:rPr lang="ja-JP" altLang="en-US" sz="1200" dirty="0"/>
              <a:t>宋書</a:t>
            </a:r>
            <a:r>
              <a:rPr lang="en-US" altLang="ja-JP" sz="1200" dirty="0"/>
              <a:t>』</a:t>
            </a:r>
            <a:r>
              <a:rPr lang="ja-JP" altLang="en-US" sz="1200" dirty="0"/>
              <a:t>夷蛮伝） </a:t>
            </a:r>
          </a:p>
          <a:p>
            <a:r>
              <a:rPr lang="en-US" altLang="ja-JP" sz="1200" dirty="0"/>
              <a:t>443</a:t>
            </a:r>
            <a:r>
              <a:rPr lang="ja-JP" altLang="en-US" sz="1200" dirty="0"/>
              <a:t>年 宋 元嘉</a:t>
            </a:r>
            <a:r>
              <a:rPr lang="en-US" altLang="ja-JP" sz="1200" dirty="0"/>
              <a:t>20     </a:t>
            </a:r>
            <a:r>
              <a:rPr lang="ja-JP" altLang="en-US" sz="1200" dirty="0"/>
              <a:t>済 宋・文帝に朝献して、安東将軍倭国王とされる。（</a:t>
            </a:r>
            <a:r>
              <a:rPr lang="en-US" altLang="ja-JP" sz="1200" dirty="0"/>
              <a:t>『</a:t>
            </a:r>
            <a:r>
              <a:rPr lang="ja-JP" altLang="en-US" sz="1200" dirty="0"/>
              <a:t>宋書</a:t>
            </a:r>
            <a:r>
              <a:rPr lang="en-US" altLang="ja-JP" sz="1200" dirty="0"/>
              <a:t>』</a:t>
            </a:r>
            <a:r>
              <a:rPr lang="ja-JP" altLang="en-US" sz="1200" dirty="0"/>
              <a:t>夷蛮伝） </a:t>
            </a:r>
          </a:p>
          <a:p>
            <a:r>
              <a:rPr lang="en-US" altLang="ja-JP" sz="1200" dirty="0"/>
              <a:t>451</a:t>
            </a:r>
            <a:r>
              <a:rPr lang="ja-JP" altLang="en-US" sz="1200" dirty="0"/>
              <a:t>年 宋 元嘉</a:t>
            </a:r>
            <a:r>
              <a:rPr lang="en-US" altLang="ja-JP" sz="1200" dirty="0"/>
              <a:t>28     </a:t>
            </a:r>
            <a:r>
              <a:rPr lang="ja-JP" altLang="en-US" sz="1200" dirty="0"/>
              <a:t>済 宋朝・文帝から「使持節都督倭・新羅・任那・加羅・秦韓・慕韓六国諸軍事」を加号される。安東将軍はもとのまま。（</a:t>
            </a:r>
            <a:r>
              <a:rPr lang="en-US" altLang="ja-JP" sz="1200" dirty="0"/>
              <a:t>『</a:t>
            </a:r>
            <a:r>
              <a:rPr lang="ja-JP" altLang="en-US" sz="1200" dirty="0"/>
              <a:t>宋書</a:t>
            </a:r>
            <a:r>
              <a:rPr lang="en-US" altLang="ja-JP" sz="1200" dirty="0"/>
              <a:t>』</a:t>
            </a:r>
            <a:r>
              <a:rPr lang="ja-JP" altLang="en-US" sz="1200" dirty="0"/>
              <a:t>倭国伝）</a:t>
            </a:r>
          </a:p>
          <a:p>
            <a:r>
              <a:rPr lang="en-US" altLang="ja-JP" sz="1200" dirty="0"/>
              <a:t>7</a:t>
            </a:r>
            <a:r>
              <a:rPr lang="ja-JP" altLang="en-US" sz="1200" dirty="0"/>
              <a:t>月、安東大将軍に進号する。（</a:t>
            </a:r>
            <a:r>
              <a:rPr lang="en-US" altLang="ja-JP" sz="1200" dirty="0"/>
              <a:t>『</a:t>
            </a:r>
            <a:r>
              <a:rPr lang="ja-JP" altLang="en-US" sz="1200" dirty="0"/>
              <a:t>宋書</a:t>
            </a:r>
            <a:r>
              <a:rPr lang="en-US" altLang="ja-JP" sz="1200" dirty="0"/>
              <a:t>』</a:t>
            </a:r>
            <a:r>
              <a:rPr lang="ja-JP" altLang="en-US" sz="1200" dirty="0"/>
              <a:t>文帝紀）</a:t>
            </a:r>
          </a:p>
          <a:p>
            <a:r>
              <a:rPr lang="ja-JP" altLang="en-US" sz="1200" dirty="0"/>
              <a:t>また、上った</a:t>
            </a:r>
            <a:r>
              <a:rPr lang="en-US" altLang="ja-JP" sz="1200" dirty="0"/>
              <a:t>23</a:t>
            </a:r>
            <a:r>
              <a:rPr lang="ja-JP" altLang="en-US" sz="1200" dirty="0"/>
              <a:t>人は、宋朝から軍・郡に関する称号を与えられる。（</a:t>
            </a:r>
            <a:r>
              <a:rPr lang="en-US" altLang="ja-JP" sz="1200" dirty="0"/>
              <a:t>『</a:t>
            </a:r>
            <a:r>
              <a:rPr lang="ja-JP" altLang="en-US" sz="1200" dirty="0"/>
              <a:t>宋書</a:t>
            </a:r>
            <a:r>
              <a:rPr lang="en-US" altLang="ja-JP" sz="1200" dirty="0"/>
              <a:t>』</a:t>
            </a:r>
            <a:r>
              <a:rPr lang="ja-JP" altLang="en-US" sz="1200" dirty="0"/>
              <a:t>夷蛮伝） </a:t>
            </a:r>
          </a:p>
          <a:p>
            <a:r>
              <a:rPr lang="en-US" altLang="ja-JP" sz="1200" dirty="0"/>
              <a:t>460</a:t>
            </a:r>
            <a:r>
              <a:rPr lang="ja-JP" altLang="en-US" sz="1200" dirty="0"/>
              <a:t>年 宋 大明</a:t>
            </a:r>
            <a:r>
              <a:rPr lang="en-US" altLang="ja-JP" sz="1200" dirty="0"/>
              <a:t>4        </a:t>
            </a:r>
            <a:r>
              <a:rPr lang="ja-JP" altLang="en-US" sz="1200" dirty="0"/>
              <a:t>済？ </a:t>
            </a:r>
            <a:r>
              <a:rPr lang="en-US" altLang="ja-JP" sz="1200" dirty="0"/>
              <a:t>12</a:t>
            </a:r>
            <a:r>
              <a:rPr lang="ja-JP" altLang="en-US" sz="1200" dirty="0"/>
              <a:t>月、孝武帝へ遣使して貢物を献ずる。 </a:t>
            </a:r>
          </a:p>
          <a:p>
            <a:r>
              <a:rPr lang="en-US" altLang="ja-JP" sz="1200" dirty="0"/>
              <a:t>462</a:t>
            </a:r>
            <a:r>
              <a:rPr lang="ja-JP" altLang="en-US" sz="1200" dirty="0"/>
              <a:t>年 宋 大明</a:t>
            </a:r>
            <a:r>
              <a:rPr lang="en-US" altLang="ja-JP" sz="1200" dirty="0"/>
              <a:t>6        </a:t>
            </a:r>
            <a:r>
              <a:rPr lang="ja-JP" altLang="en-US" sz="1200" dirty="0"/>
              <a:t>興 </a:t>
            </a:r>
            <a:r>
              <a:rPr lang="en-US" altLang="ja-JP" sz="1200" dirty="0"/>
              <a:t>3</a:t>
            </a:r>
            <a:r>
              <a:rPr lang="ja-JP" altLang="en-US" sz="1200" dirty="0"/>
              <a:t>月、宋・孝武帝、済の世子の興を安東将軍倭国王とする。（</a:t>
            </a:r>
            <a:r>
              <a:rPr lang="en-US" altLang="ja-JP" sz="1200" dirty="0"/>
              <a:t>『</a:t>
            </a:r>
            <a:r>
              <a:rPr lang="ja-JP" altLang="en-US" sz="1200" dirty="0"/>
              <a:t>宋書</a:t>
            </a:r>
            <a:r>
              <a:rPr lang="en-US" altLang="ja-JP" sz="1200" dirty="0"/>
              <a:t>』</a:t>
            </a:r>
            <a:r>
              <a:rPr lang="ja-JP" altLang="en-US" sz="1200" dirty="0"/>
              <a:t>孝武帝紀、倭国伝） </a:t>
            </a:r>
          </a:p>
          <a:p>
            <a:r>
              <a:rPr lang="en-US" altLang="ja-JP" sz="1200" dirty="0"/>
              <a:t>477</a:t>
            </a:r>
            <a:r>
              <a:rPr lang="ja-JP" altLang="en-US" sz="1200" dirty="0"/>
              <a:t>年 宋 昇明</a:t>
            </a:r>
            <a:r>
              <a:rPr lang="en-US" altLang="ja-JP" sz="1200" dirty="0"/>
              <a:t>1        </a:t>
            </a:r>
            <a:r>
              <a:rPr lang="ja-JP" altLang="en-US" sz="1200" dirty="0"/>
              <a:t>興（武） </a:t>
            </a:r>
            <a:r>
              <a:rPr lang="en-US" altLang="ja-JP" sz="1200" dirty="0"/>
              <a:t>11</a:t>
            </a:r>
            <a:r>
              <a:rPr lang="ja-JP" altLang="en-US" sz="1200" dirty="0"/>
              <a:t>月、遣使して貢物を献ずる。（</a:t>
            </a:r>
            <a:r>
              <a:rPr lang="en-US" altLang="ja-JP" sz="1200" dirty="0"/>
              <a:t>『</a:t>
            </a:r>
            <a:r>
              <a:rPr lang="ja-JP" altLang="en-US" sz="1200" dirty="0"/>
              <a:t>宋書</a:t>
            </a:r>
            <a:r>
              <a:rPr lang="en-US" altLang="ja-JP" sz="1200" dirty="0"/>
              <a:t>』</a:t>
            </a:r>
            <a:r>
              <a:rPr lang="ja-JP" altLang="en-US" sz="1200" dirty="0"/>
              <a:t>順帝紀）</a:t>
            </a:r>
          </a:p>
          <a:p>
            <a:r>
              <a:rPr lang="ja-JP" altLang="en-US" sz="1200" dirty="0"/>
              <a:t>これより先、興没し、弟の武立つ。武は自ら「使持節都督倭・百済・新羅・任那・加羅・秦韓・慕韓七国諸軍事安東大将軍倭国王」と称する。（</a:t>
            </a:r>
            <a:r>
              <a:rPr lang="en-US" altLang="ja-JP" sz="1200" dirty="0"/>
              <a:t>『</a:t>
            </a:r>
            <a:r>
              <a:rPr lang="ja-JP" altLang="en-US" sz="1200" dirty="0"/>
              <a:t>宋書</a:t>
            </a:r>
            <a:r>
              <a:rPr lang="en-US" altLang="ja-JP" sz="1200" dirty="0"/>
              <a:t>』</a:t>
            </a:r>
            <a:r>
              <a:rPr lang="ja-JP" altLang="en-US" sz="1200" dirty="0"/>
              <a:t>夷蛮伝） </a:t>
            </a:r>
          </a:p>
          <a:p>
            <a:r>
              <a:rPr lang="en-US" altLang="ja-JP" sz="1200" dirty="0"/>
              <a:t>478</a:t>
            </a:r>
            <a:r>
              <a:rPr lang="ja-JP" altLang="en-US" sz="1200" dirty="0"/>
              <a:t>年 宋 昇明</a:t>
            </a:r>
            <a:r>
              <a:rPr lang="en-US" altLang="ja-JP" sz="1200" dirty="0"/>
              <a:t>2        </a:t>
            </a:r>
            <a:r>
              <a:rPr lang="ja-JP" altLang="en-US" sz="1200" dirty="0"/>
              <a:t>武 上表して、自ら開府儀同三司と称し、叙正を求める。順帝、武を「使持節都督倭・新羅・任那・加羅・秦韓・慕韓六国諸軍事安東大将軍倭王」とする。（</a:t>
            </a:r>
            <a:r>
              <a:rPr lang="en-US" altLang="ja-JP" sz="1200" dirty="0"/>
              <a:t>『</a:t>
            </a:r>
            <a:r>
              <a:rPr lang="ja-JP" altLang="en-US" sz="1200" dirty="0"/>
              <a:t>宋書</a:t>
            </a:r>
            <a:r>
              <a:rPr lang="en-US" altLang="ja-JP" sz="1200" dirty="0"/>
              <a:t>』</a:t>
            </a:r>
            <a:r>
              <a:rPr lang="ja-JP" altLang="en-US" sz="1200" dirty="0"/>
              <a:t>順帝紀）（「武」と明記したもので初めて） </a:t>
            </a:r>
          </a:p>
          <a:p>
            <a:r>
              <a:rPr lang="en-US" altLang="ja-JP" sz="1200" dirty="0"/>
              <a:t>479</a:t>
            </a:r>
            <a:r>
              <a:rPr lang="ja-JP" altLang="en-US" sz="1200" dirty="0"/>
              <a:t>年 南斉 建元</a:t>
            </a:r>
            <a:r>
              <a:rPr lang="en-US" altLang="ja-JP" sz="1200" dirty="0"/>
              <a:t>1     </a:t>
            </a:r>
            <a:r>
              <a:rPr lang="ja-JP" altLang="en-US" sz="1200" dirty="0"/>
              <a:t>武 南斉の高帝、王朝樹立に伴い、倭王の武を鎮東大将軍（征東将軍）に進号。（</a:t>
            </a:r>
            <a:r>
              <a:rPr lang="en-US" altLang="ja-JP" sz="1200" dirty="0"/>
              <a:t>『</a:t>
            </a:r>
            <a:r>
              <a:rPr lang="ja-JP" altLang="en-US" sz="1200" dirty="0"/>
              <a:t>南斉書</a:t>
            </a:r>
            <a:r>
              <a:rPr lang="en-US" altLang="ja-JP" sz="1200" dirty="0"/>
              <a:t>』</a:t>
            </a:r>
            <a:r>
              <a:rPr lang="ja-JP" altLang="en-US" sz="1200" dirty="0"/>
              <a:t>倭国伝） </a:t>
            </a:r>
          </a:p>
          <a:p>
            <a:r>
              <a:rPr lang="en-US" altLang="ja-JP" sz="1200" dirty="0"/>
              <a:t>502</a:t>
            </a:r>
            <a:r>
              <a:rPr lang="ja-JP" altLang="en-US" sz="1200" dirty="0"/>
              <a:t>年 梁 天監</a:t>
            </a:r>
            <a:r>
              <a:rPr lang="en-US" altLang="ja-JP" sz="1200" dirty="0"/>
              <a:t>1          </a:t>
            </a:r>
            <a:r>
              <a:rPr lang="ja-JP" altLang="en-US" sz="1200" dirty="0"/>
              <a:t>武 </a:t>
            </a:r>
            <a:r>
              <a:rPr lang="en-US" altLang="ja-JP" sz="1200" dirty="0"/>
              <a:t>4</a:t>
            </a:r>
            <a:r>
              <a:rPr lang="ja-JP" altLang="en-US" sz="1200" dirty="0"/>
              <a:t>月、梁の武帝、王朝樹立に伴い、倭王武を征東大将軍に進号する。（</a:t>
            </a:r>
            <a:r>
              <a:rPr lang="en-US" altLang="ja-JP" sz="1200" dirty="0"/>
              <a:t>『</a:t>
            </a:r>
            <a:r>
              <a:rPr lang="ja-JP" altLang="en-US" sz="1200" dirty="0"/>
              <a:t>梁書</a:t>
            </a:r>
            <a:r>
              <a:rPr lang="en-US" altLang="ja-JP" sz="1200" dirty="0"/>
              <a:t>』</a:t>
            </a:r>
            <a:r>
              <a:rPr lang="ja-JP" altLang="en-US" sz="1200" dirty="0"/>
              <a:t>武帝紀）</a:t>
            </a:r>
            <a:endParaRPr lang="en-US" altLang="ja-JP" sz="1200" dirty="0"/>
          </a:p>
          <a:p>
            <a:endParaRPr lang="en-US" altLang="ja-JP" sz="1200" dirty="0"/>
          </a:p>
          <a:p>
            <a:r>
              <a:rPr lang="ja-JP" altLang="en-US" sz="1200" dirty="0"/>
              <a:t>天皇と倭の五王</a:t>
            </a:r>
            <a:endParaRPr lang="en-US" altLang="ja-JP" sz="1200" dirty="0"/>
          </a:p>
          <a:p>
            <a:r>
              <a:rPr lang="ja-JP" altLang="en-US" sz="1200" dirty="0"/>
              <a:t>比定説</a:t>
            </a:r>
            <a:endParaRPr lang="en-US" altLang="ja-JP" sz="1200" dirty="0"/>
          </a:p>
          <a:p>
            <a:r>
              <a:rPr lang="en-US" altLang="ja-JP" sz="1200" dirty="0"/>
              <a:t>『</a:t>
            </a:r>
            <a:r>
              <a:rPr lang="ja-JP" altLang="en-US" sz="1200" dirty="0"/>
              <a:t>日本書紀</a:t>
            </a:r>
            <a:r>
              <a:rPr lang="en-US" altLang="ja-JP" sz="1200" dirty="0"/>
              <a:t>』</a:t>
            </a:r>
            <a:r>
              <a:rPr lang="ja-JP" altLang="en-US" sz="1200" dirty="0"/>
              <a:t>などの天皇系譜から「讃」→履中天皇、「珍」→反正天皇、「済」→允恭天皇、「興」→安康天皇、「武」→雄略天皇等の説がある。このうち「済」、「興」、「武」については研究者間でほぼ一致を見ているが、「讃」と「珍」については</a:t>
            </a:r>
            <a:r>
              <a:rPr lang="en-US" altLang="ja-JP" sz="1200" dirty="0"/>
              <a:t>『</a:t>
            </a:r>
            <a:r>
              <a:rPr lang="ja-JP" altLang="en-US" sz="1200" dirty="0"/>
              <a:t>宋書</a:t>
            </a:r>
            <a:r>
              <a:rPr lang="en-US" altLang="ja-JP" sz="1200" dirty="0"/>
              <a:t>』</a:t>
            </a:r>
            <a:r>
              <a:rPr lang="ja-JP" altLang="en-US" sz="1200" dirty="0"/>
              <a:t>と</a:t>
            </a:r>
            <a:r>
              <a:rPr lang="en-US" altLang="ja-JP" sz="1200" dirty="0"/>
              <a:t>『</a:t>
            </a:r>
            <a:r>
              <a:rPr lang="ja-JP" altLang="en-US" sz="1200" dirty="0"/>
              <a:t>記紀</a:t>
            </a:r>
            <a:r>
              <a:rPr lang="en-US" altLang="ja-JP" sz="1200" dirty="0"/>
              <a:t>』</a:t>
            </a:r>
            <a:r>
              <a:rPr lang="ja-JP" altLang="en-US" sz="1200" dirty="0"/>
              <a:t>の伝承に食い違いがあるため未確定である。</a:t>
            </a:r>
            <a:endParaRPr lang="en-US" altLang="ja-JP" sz="1200" dirty="0"/>
          </a:p>
          <a:p>
            <a:endParaRPr lang="en-US" altLang="ja-JP" sz="1200" dirty="0"/>
          </a:p>
          <a:p>
            <a:r>
              <a:rPr lang="ja-JP" altLang="en-US" sz="1200" dirty="0"/>
              <a:t>（</a:t>
            </a:r>
            <a:r>
              <a:rPr lang="en-US" altLang="ja-JP" sz="1200" dirty="0"/>
              <a:t>Wikipedia</a:t>
            </a:r>
            <a:r>
              <a:rPr lang="ja-JP" altLang="en-US" sz="1200" dirty="0"/>
              <a:t>抜粋）</a:t>
            </a:r>
          </a:p>
        </p:txBody>
      </p:sp>
      <p:sp>
        <p:nvSpPr>
          <p:cNvPr id="8" name="テキスト ボックス 7"/>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a:t>
            </a:r>
            <a:r>
              <a:rPr lang="ja-JP" altLang="en-US" sz="1600" b="1" dirty="0"/>
              <a:t>中</a:t>
            </a:r>
            <a:r>
              <a:rPr kumimoji="1" lang="ja-JP" altLang="en-US" sz="1600" b="1" dirty="0"/>
              <a:t>　　期</a:t>
            </a:r>
          </a:p>
        </p:txBody>
      </p:sp>
      <p:pic>
        <p:nvPicPr>
          <p:cNvPr id="2050" name="Picture 2" descr="C:\Users\NEC-PCuser\Desktop\img20171116_11335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427227" y="3440995"/>
            <a:ext cx="5005012" cy="270993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561040" y="5747737"/>
            <a:ext cx="2082621" cy="276999"/>
          </a:xfrm>
          <a:prstGeom prst="rect">
            <a:avLst/>
          </a:prstGeom>
          <a:noFill/>
        </p:spPr>
        <p:txBody>
          <a:bodyPr wrap="none" rtlCol="0">
            <a:spAutoFit/>
          </a:bodyPr>
          <a:lstStyle/>
          <a:p>
            <a:r>
              <a:rPr kumimoji="1" lang="ja-JP" altLang="en-US" sz="1200"/>
              <a:t>（図解　古代史　成美堂出版）</a:t>
            </a:r>
          </a:p>
        </p:txBody>
      </p:sp>
      <p:sp>
        <p:nvSpPr>
          <p:cNvPr id="9" name="テキスト ボックス 8"/>
          <p:cNvSpPr txBox="1"/>
          <p:nvPr/>
        </p:nvSpPr>
        <p:spPr>
          <a:xfrm>
            <a:off x="7427227" y="1256526"/>
            <a:ext cx="4734213" cy="1815882"/>
          </a:xfrm>
          <a:prstGeom prst="rect">
            <a:avLst/>
          </a:prstGeom>
          <a:noFill/>
          <a:ln>
            <a:solidFill>
              <a:schemeClr val="accent1"/>
            </a:solidFill>
          </a:ln>
        </p:spPr>
        <p:txBody>
          <a:bodyPr wrap="square" rtlCol="0">
            <a:spAutoFit/>
          </a:bodyPr>
          <a:lstStyle/>
          <a:p>
            <a:r>
              <a:rPr kumimoji="1" lang="ja-JP" altLang="en-US" sz="1400" b="1" dirty="0"/>
              <a:t>倭の五王</a:t>
            </a:r>
            <a:endParaRPr kumimoji="1" lang="en-US" altLang="ja-JP" sz="1400" b="1" dirty="0"/>
          </a:p>
          <a:p>
            <a:r>
              <a:rPr lang="ja-JP" altLang="en-US" sz="1400" dirty="0"/>
              <a:t>　倭の五王とは、「宋書」倭国伝などに記された、中国南朝に遣使した倭王「讃、珍、済、興、武」　（「梁書」では讃＝賛、珍＝彌）を指す。この</a:t>
            </a:r>
            <a:r>
              <a:rPr lang="en-US" altLang="ja-JP" sz="1400" dirty="0"/>
              <a:t>5</a:t>
            </a:r>
            <a:r>
              <a:rPr lang="ja-JP" altLang="en-US" sz="1400" dirty="0"/>
              <a:t>人が歴代天皇の誰にあたるかは、</a:t>
            </a:r>
            <a:r>
              <a:rPr lang="en-US" altLang="ja-JP" sz="1400" dirty="0"/>
              <a:t>『</a:t>
            </a:r>
            <a:r>
              <a:rPr lang="ja-JP" altLang="en-US" sz="1400" dirty="0"/>
              <a:t>古事記・日本書記</a:t>
            </a:r>
            <a:r>
              <a:rPr lang="en-US" altLang="ja-JP" sz="1400" dirty="0"/>
              <a:t>』</a:t>
            </a:r>
            <a:r>
              <a:rPr lang="ja-JP" altLang="en-US" sz="1400" dirty="0"/>
              <a:t>から推定すると、済＝允恭天皇、興＝安康天皇、武＝雄略天皇といわれている。しかし、残る讃、珍については、讃＝応神天皇または仁徳天皇または履中天皇、珍＝仁徳天皇または反正天皇など諸説がある。</a:t>
            </a:r>
            <a:endParaRPr lang="en-US" altLang="ja-JP" sz="14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1341464" y="8210841"/>
            <a:ext cx="5851424" cy="1200329"/>
          </a:xfrm>
          <a:prstGeom prst="rect">
            <a:avLst/>
          </a:prstGeom>
          <a:noFill/>
          <a:ln>
            <a:solidFill>
              <a:srgbClr val="FF0000"/>
            </a:solidFill>
          </a:ln>
        </p:spPr>
        <p:txBody>
          <a:bodyPr wrap="square" rtlCol="0">
            <a:spAutoFit/>
          </a:bodyPr>
          <a:lstStyle/>
          <a:p>
            <a:r>
              <a:rPr lang="ja-JP" altLang="en-US" sz="1200" dirty="0"/>
              <a:t>　讃（履中天皇か）、珍（反正天皇か）や武（雄略天皇）は、自らを「使持節都督倭・百済・新羅・任那・加羅・秦韓・慕韓七国諸軍事安東大将軍倭国王」と称し、宋の皇帝に正式に任命を求めている。皇帝は、百済だけは倭国の支配下であると認めず、他の半島南部は倭国の領域であることを認めている。このことは、半島南部は縄文時代中期から倭人（西日本縄文人）が住み、倭の勢力下にあったが、百済だけは後に漢や魏の強い影響下にあったことを、倭王のみならず南朝宋の皇帝もまた認識していたからだと思う（藤田）</a:t>
            </a:r>
            <a:endParaRPr kumimoji="1" lang="ja-JP" altLang="en-US" sz="1200" dirty="0"/>
          </a:p>
        </p:txBody>
      </p:sp>
    </p:spTree>
    <p:extLst>
      <p:ext uri="{BB962C8B-B14F-4D97-AF65-F5344CB8AC3E}">
        <p14:creationId xmlns:p14="http://schemas.microsoft.com/office/powerpoint/2010/main" val="68852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76264" y="48072"/>
            <a:ext cx="3023585" cy="523220"/>
          </a:xfrm>
          <a:prstGeom prst="rect">
            <a:avLst/>
          </a:prstGeom>
          <a:noFill/>
        </p:spPr>
        <p:txBody>
          <a:bodyPr wrap="none" rtlCol="0">
            <a:spAutoFit/>
          </a:bodyPr>
          <a:lstStyle/>
          <a:p>
            <a:r>
              <a:rPr kumimoji="1" lang="ja-JP" altLang="en-US" sz="2800" b="1" dirty="0"/>
              <a:t>熊野大社</a:t>
            </a:r>
            <a:r>
              <a:rPr kumimoji="1" lang="ja-JP" altLang="en-US" sz="1800" b="1" dirty="0"/>
              <a:t>（出雲国一宮）</a:t>
            </a:r>
          </a:p>
        </p:txBody>
      </p:sp>
      <p:sp>
        <p:nvSpPr>
          <p:cNvPr id="5" name="テキスト ボックス 4"/>
          <p:cNvSpPr txBox="1"/>
          <p:nvPr/>
        </p:nvSpPr>
        <p:spPr>
          <a:xfrm>
            <a:off x="1576264" y="552128"/>
            <a:ext cx="5544616" cy="3046988"/>
          </a:xfrm>
          <a:prstGeom prst="rect">
            <a:avLst/>
          </a:prstGeom>
          <a:noFill/>
          <a:ln>
            <a:solidFill>
              <a:schemeClr val="accent1"/>
            </a:solidFill>
          </a:ln>
        </p:spPr>
        <p:txBody>
          <a:bodyPr wrap="square" rtlCol="0">
            <a:spAutoFit/>
          </a:bodyPr>
          <a:lstStyle/>
          <a:p>
            <a:r>
              <a:rPr lang="ja-JP" altLang="en-US" sz="1200" dirty="0"/>
              <a:t>　熊野大社（松江市八雲町熊野）（出雲大社と共に出雲国一宮、火の発祥の神社として「日本火出初之社」（</a:t>
            </a:r>
            <a:r>
              <a:rPr lang="ja-JP" altLang="en-US" sz="1200" dirty="0" err="1"/>
              <a:t>ひの</a:t>
            </a:r>
            <a:r>
              <a:rPr lang="ja-JP" altLang="en-US" sz="1200" dirty="0"/>
              <a:t>もとひでぞめのやしろ）とも呼ばれ、意宇六社の一つ。紀伊国の熊野三山も有名だが、社伝によると熊野村の住人が紀伊国に移住したときに分霊を勧請したのが熊野本宮大社の元であるとしている。</a:t>
            </a:r>
            <a:endParaRPr lang="en-US" altLang="ja-JP" sz="1200" dirty="0"/>
          </a:p>
          <a:p>
            <a:r>
              <a:rPr lang="ja-JP" altLang="en-US" sz="1200" dirty="0"/>
              <a:t>　祭神</a:t>
            </a:r>
            <a:r>
              <a:rPr lang="en-US" altLang="ja-JP" sz="1200" dirty="0"/>
              <a:t>[</a:t>
            </a:r>
            <a:r>
              <a:rPr lang="ja-JP" altLang="en-US" sz="1200" dirty="0" err="1"/>
              <a:t>は伊邪那伎</a:t>
            </a:r>
            <a:r>
              <a:rPr lang="ja-JP" altLang="en-US" sz="1200" dirty="0"/>
              <a:t>日真名子 加夫呂伎熊野大神 櫛御気野命で素戔嗚尊の別名であるとする。「伊邪那伎日真名子（いざなぎのひまなご）」は「イザナギが可愛がる御子」の意、「加夫呂伎（かぶろぎ）」は「神聖な祖神」の意としている。「熊野大神（くまののおおかみ）」は鎮座地名・社名に大神をつけたものであり、実際の神名は「櫛御気野命（くしみけぬのみこと）」ということになる。「クシ」は「奇」、「ミケ」は「御食」の意で、食物神と解する説が通説である。これは</a:t>
            </a:r>
            <a:r>
              <a:rPr lang="en-US" altLang="ja-JP" sz="1200" dirty="0"/>
              <a:t>『</a:t>
            </a:r>
            <a:r>
              <a:rPr lang="ja-JP" altLang="en-US" sz="1200" dirty="0"/>
              <a:t>出雲国造神賀詞</a:t>
            </a:r>
            <a:r>
              <a:rPr lang="en-US" altLang="ja-JP" sz="1200" dirty="0"/>
              <a:t>』</a:t>
            </a:r>
            <a:r>
              <a:rPr lang="ja-JP" altLang="en-US" sz="1200" dirty="0"/>
              <a:t>に出てくる神名を採用したものであり、</a:t>
            </a:r>
            <a:r>
              <a:rPr lang="en-US" altLang="ja-JP" sz="1200" dirty="0"/>
              <a:t>『</a:t>
            </a:r>
            <a:r>
              <a:rPr lang="ja-JP" altLang="en-US" sz="1200" dirty="0"/>
              <a:t>出雲国風土記</a:t>
            </a:r>
            <a:r>
              <a:rPr lang="en-US" altLang="ja-JP" sz="1200" dirty="0"/>
              <a:t>』</a:t>
            </a:r>
            <a:r>
              <a:rPr lang="ja-JP" altLang="en-US" sz="1200" dirty="0"/>
              <a:t>には「伊佐奈枳乃麻奈子坐熊野加武呂乃命（</a:t>
            </a:r>
            <a:r>
              <a:rPr lang="ja-JP" altLang="en-US" sz="1200" dirty="0" err="1"/>
              <a:t>いざな</a:t>
            </a:r>
            <a:r>
              <a:rPr lang="ja-JP" altLang="en-US" sz="1200" dirty="0"/>
              <a:t>ひのまなご くまのにます かむろのみこと）」とある。現代では櫛御気野命と素戔嗚尊とは本来は無関係であったとみる説も出ているが、</a:t>
            </a:r>
            <a:r>
              <a:rPr lang="en-US" altLang="ja-JP" sz="1200" dirty="0"/>
              <a:t>『</a:t>
            </a:r>
            <a:r>
              <a:rPr lang="ja-JP" altLang="en-US" sz="1200" dirty="0"/>
              <a:t>先代旧事本紀</a:t>
            </a:r>
            <a:r>
              <a:rPr lang="en-US" altLang="ja-JP" sz="1200" dirty="0"/>
              <a:t>』</a:t>
            </a:r>
            <a:r>
              <a:rPr lang="ja-JP" altLang="en-US" sz="1200" dirty="0"/>
              <a:t>「神代本紀」にも「出雲国熊野に坐す建速素盞嗚尊」とあり、少なくとも現存する伝承が成立した時にはすでに櫛御気野命が素戔嗚尊とは同一神と考えられていたことがわかる。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6854" y="984176"/>
            <a:ext cx="4847692" cy="324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9188247" y="4224536"/>
            <a:ext cx="1107996" cy="276999"/>
          </a:xfrm>
          <a:prstGeom prst="rect">
            <a:avLst/>
          </a:prstGeom>
          <a:noFill/>
        </p:spPr>
        <p:txBody>
          <a:bodyPr wrap="none" rtlCol="0">
            <a:spAutoFit/>
          </a:bodyPr>
          <a:lstStyle/>
          <a:p>
            <a:r>
              <a:rPr kumimoji="1" lang="ja-JP" altLang="en-US" sz="1200" dirty="0"/>
              <a:t>熊野大社本殿</a:t>
            </a:r>
          </a:p>
        </p:txBody>
      </p:sp>
      <p:sp>
        <p:nvSpPr>
          <p:cNvPr id="12" name="テキスト ボックス 11"/>
          <p:cNvSpPr txBox="1"/>
          <p:nvPr/>
        </p:nvSpPr>
        <p:spPr>
          <a:xfrm>
            <a:off x="1576264" y="3864496"/>
            <a:ext cx="5512403" cy="2339102"/>
          </a:xfrm>
          <a:prstGeom prst="rect">
            <a:avLst/>
          </a:prstGeom>
          <a:noFill/>
          <a:ln>
            <a:solidFill>
              <a:srgbClr val="FF0000"/>
            </a:solidFill>
          </a:ln>
        </p:spPr>
        <p:txBody>
          <a:bodyPr wrap="square" rtlCol="0">
            <a:spAutoFit/>
          </a:bodyPr>
          <a:lstStyle/>
          <a:p>
            <a:r>
              <a:rPr kumimoji="1" lang="ja-JP" altLang="en-US" sz="1400" b="1" dirty="0"/>
              <a:t>出雲神宝事件</a:t>
            </a:r>
            <a:r>
              <a:rPr kumimoji="1" lang="ja-JP" altLang="en-US" sz="1200" dirty="0"/>
              <a:t>とは</a:t>
            </a:r>
            <a:r>
              <a:rPr lang="zh-TW" altLang="en-US" sz="1200" dirty="0"/>
              <a:t>日本書紀崇神六十年条</a:t>
            </a:r>
            <a:r>
              <a:rPr lang="ja-JP" altLang="en-US" sz="1200" dirty="0"/>
              <a:t>に記されている。</a:t>
            </a:r>
            <a:r>
              <a:rPr lang="ja-JP" altLang="en-US" sz="1200" dirty="0">
                <a:latin typeface="+mn-ea"/>
              </a:rPr>
              <a:t>吉備津彦命と</a:t>
            </a:r>
            <a:r>
              <a:rPr lang="ja-JP" altLang="ja-JP" sz="1200" dirty="0"/>
              <a:t>武渟川別</a:t>
            </a:r>
            <a:r>
              <a:rPr lang="ja-JP" altLang="en-US" sz="1200" dirty="0"/>
              <a:t>が</a:t>
            </a:r>
            <a:r>
              <a:rPr lang="ja-JP" altLang="en-US" sz="1200" dirty="0">
                <a:latin typeface="+mn-ea"/>
              </a:rPr>
              <a:t>出雲振根を誅殺し、出雲神宝「（熊野大社に安置していた熊野大神の神宝、勾玉、八尺瓊勾玉か）、十握剣（下掲）など」を奪う事件である。出雲神宝は熊野大社に安置されていたのであるから、出雲では後世に造成された出雲大社より神格が上と考えられていた。</a:t>
            </a:r>
            <a:endParaRPr lang="en-US" altLang="ja-JP" sz="1200" dirty="0">
              <a:solidFill>
                <a:srgbClr val="FF0000"/>
              </a:solidFill>
              <a:latin typeface="+mn-ea"/>
            </a:endParaRPr>
          </a:p>
          <a:p>
            <a:r>
              <a:rPr lang="ja-JP" altLang="en-US" sz="1200" dirty="0">
                <a:solidFill>
                  <a:srgbClr val="FF0000"/>
                </a:solidFill>
                <a:latin typeface="+mn-ea"/>
              </a:rPr>
              <a:t>　</a:t>
            </a:r>
            <a:r>
              <a:rPr lang="ja-JP" altLang="en-US" sz="1200" dirty="0">
                <a:latin typeface="+mn-ea"/>
              </a:rPr>
              <a:t>このことわかるように、大国主の治めていた古代出雲の征服者である天孫族のスサノオが熊野大社の祭神であるとは思えず、櫛御気野命とは大国主ではないかと思う。また、熊野は鉄鍛冶に通じるとの説があり、大国主もまた製鉄に関係していたとの説もある。また、大国主がスサノオとの抗争に敗れ、紀伊に逃れたとの神話があるように、出雲の熊野大社と紀伊の熊野三山との結びつきを暗示するのではないか？</a:t>
            </a:r>
            <a:endParaRPr lang="en-US" altLang="ja-JP" sz="1200" dirty="0">
              <a:latin typeface="+mn-ea"/>
            </a:endParaRPr>
          </a:p>
          <a:p>
            <a:r>
              <a:rPr lang="ja-JP" altLang="en-US" sz="1200" dirty="0">
                <a:latin typeface="+mn-ea"/>
              </a:rPr>
              <a:t>（藤田）</a:t>
            </a:r>
            <a:endParaRPr lang="en-US" altLang="ja-JP" sz="1200" dirty="0">
              <a:latin typeface="+mn-ea"/>
            </a:endParaRPr>
          </a:p>
        </p:txBody>
      </p:sp>
      <p:sp>
        <p:nvSpPr>
          <p:cNvPr id="2" name="テキスト ボックス 1"/>
          <p:cNvSpPr txBox="1"/>
          <p:nvPr/>
        </p:nvSpPr>
        <p:spPr>
          <a:xfrm>
            <a:off x="7385700" y="4779875"/>
            <a:ext cx="5040560" cy="3077766"/>
          </a:xfrm>
          <a:prstGeom prst="rect">
            <a:avLst/>
          </a:prstGeom>
          <a:noFill/>
          <a:ln>
            <a:solidFill>
              <a:srgbClr val="FF0000"/>
            </a:solidFill>
          </a:ln>
        </p:spPr>
        <p:txBody>
          <a:bodyPr wrap="square" rtlCol="0">
            <a:spAutoFit/>
          </a:bodyPr>
          <a:lstStyle/>
          <a:p>
            <a:r>
              <a:rPr kumimoji="1" lang="ja-JP" altLang="en-US" sz="1400" dirty="0"/>
              <a:t>熊野は湯屋である</a:t>
            </a:r>
            <a:endParaRPr kumimoji="1" lang="en-US" altLang="ja-JP" sz="1400" dirty="0"/>
          </a:p>
          <a:p>
            <a:r>
              <a:rPr kumimoji="1" lang="ja-JP" altLang="en-US" sz="1200" dirty="0"/>
              <a:t>金屋がたたら炉の覆い屋根とするとたたら炉の中にあるのは溶けた鉄である。それを湯という。したがって金屋は湯屋</a:t>
            </a:r>
            <a:r>
              <a:rPr lang="ja-JP" altLang="en-US" sz="1200" dirty="0"/>
              <a:t>（ゆや）</a:t>
            </a:r>
            <a:r>
              <a:rPr kumimoji="1" lang="ja-JP" altLang="en-US" sz="1200" dirty="0"/>
              <a:t>となる。ゆやは熊野とも書かれる。熊野大社が</a:t>
            </a:r>
            <a:r>
              <a:rPr lang="ja-JP" altLang="en-US" sz="1200" dirty="0"/>
              <a:t>火の発祥の神社として考えられているが、熊野神社と名のつく神社に火祭りが多い。熊野が湯屋であればその理由がわかる。</a:t>
            </a:r>
            <a:endParaRPr lang="en-US" altLang="ja-JP" sz="1200" dirty="0"/>
          </a:p>
          <a:p>
            <a:r>
              <a:rPr kumimoji="1" lang="ja-JP" altLang="en-US" sz="1200" dirty="0"/>
              <a:t>　出雲とはいかなる地か。古代以来つい最近（近世）まで、我が国最大の鉄の生産地であった。日本の神々は殆ど例外なく、鉄の生産地出雲を故郷としていたのである。」その神々が鉄の生産と流通に関わっていたと考えて何の不思議があろうか。</a:t>
            </a:r>
            <a:endParaRPr kumimoji="1" lang="en-US" altLang="ja-JP" sz="1200" dirty="0"/>
          </a:p>
          <a:p>
            <a:r>
              <a:rPr lang="ja-JP" altLang="en-US" sz="1200" dirty="0"/>
              <a:t>（邪馬台国と「鉄の道」、小路田泰直）</a:t>
            </a:r>
            <a:endParaRPr kumimoji="1" lang="en-US" altLang="ja-JP" sz="1200" dirty="0"/>
          </a:p>
          <a:p>
            <a:r>
              <a:rPr lang="ja-JP" altLang="en-US" sz="1200" dirty="0"/>
              <a:t>　　</a:t>
            </a:r>
            <a:r>
              <a:rPr kumimoji="1" lang="ja-JP" altLang="en-US" sz="1200" dirty="0"/>
              <a:t>日本の神々の総元締めが大国主の命である。したがって、出雲一宮の熊野大社の祭神、</a:t>
            </a:r>
            <a:r>
              <a:rPr lang="ja-JP" altLang="en-US" sz="1200" dirty="0"/>
              <a:t>櫛御気野命（くしみけぬのみこと）はもともと大国主の命で、古代出雲がスサノオに征服され、熊野大社の祭神が入れ替わったのではないか。</a:t>
            </a:r>
            <a:r>
              <a:rPr kumimoji="1" lang="ja-JP" altLang="en-US" sz="1200" dirty="0"/>
              <a:t>ちなみに、たたら炉のふい</a:t>
            </a:r>
            <a:r>
              <a:rPr kumimoji="1" lang="ja-JP" altLang="en-US" sz="1200" dirty="0" err="1"/>
              <a:t>ごを</a:t>
            </a:r>
            <a:r>
              <a:rPr lang="ja-JP" altLang="en-US" sz="1200" dirty="0"/>
              <a:t>吹くことからきているの伊福（いふく）部氏の始祖は大国主である。</a:t>
            </a:r>
            <a:endParaRPr lang="en-US" altLang="ja-JP" sz="1200" dirty="0"/>
          </a:p>
          <a:p>
            <a:r>
              <a:rPr kumimoji="1" lang="ja-JP" altLang="en-US" sz="1200" dirty="0"/>
              <a:t>（</a:t>
            </a:r>
            <a:r>
              <a:rPr lang="ja-JP" altLang="en-US" sz="1200" dirty="0"/>
              <a:t>藤田</a:t>
            </a:r>
            <a:r>
              <a:rPr kumimoji="1" lang="ja-JP" altLang="en-US" sz="1200" dirty="0"/>
              <a:t>）</a:t>
            </a:r>
          </a:p>
        </p:txBody>
      </p:sp>
      <p:sp>
        <p:nvSpPr>
          <p:cNvPr id="11" name="テキスト ボックス 10"/>
          <p:cNvSpPr txBox="1"/>
          <p:nvPr/>
        </p:nvSpPr>
        <p:spPr>
          <a:xfrm>
            <a:off x="99505" y="3072408"/>
            <a:ext cx="430887" cy="2886368"/>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1576264" y="6877868"/>
            <a:ext cx="5512403" cy="1938992"/>
          </a:xfrm>
          <a:prstGeom prst="rect">
            <a:avLst/>
          </a:prstGeom>
          <a:noFill/>
          <a:ln>
            <a:solidFill>
              <a:schemeClr val="accent1"/>
            </a:solidFill>
          </a:ln>
        </p:spPr>
        <p:txBody>
          <a:bodyPr wrap="square" rtlCol="0">
            <a:spAutoFit/>
          </a:bodyPr>
          <a:lstStyle/>
          <a:p>
            <a:r>
              <a:rPr lang="ja-JP" altLang="en-US" sz="1200" dirty="0"/>
              <a:t>出雲国造</a:t>
            </a:r>
          </a:p>
          <a:p>
            <a:r>
              <a:rPr lang="ja-JP" altLang="en-US" sz="1200" dirty="0"/>
              <a:t> </a:t>
            </a:r>
          </a:p>
          <a:p>
            <a:r>
              <a:rPr lang="ja-JP" altLang="en-US" sz="1200" dirty="0"/>
              <a:t>　天穂日命を祖とする出雲国造（いずものくにのみやつこ）は、出雲国（現在の島根県東部地方）を上古に支配した国造。その氏族の出雲氏の長が代々熊野大社と出雲大社の祭祀と出雲国造の称号を受け継いだ。</a:t>
            </a:r>
            <a:r>
              <a:rPr kumimoji="1" lang="ja-JP" altLang="en-US" sz="1200" dirty="0"/>
              <a:t>律令制度以前の国造の多くは直（あたい）の姓（かばね）を与えられていたが、出雲氏は吉備氏とともに、直より格の高い臣（おみ）の姓をもっていた。他に臣の姓が与えられたのは、葛城氏、蘇我氏、阿部氏などの中央の有力豪族だけである。そして、出雲氏は新たな国造がたつたびに官邸におもむき、</a:t>
            </a:r>
            <a:r>
              <a:rPr lang="ja-JP" altLang="en-US" sz="1200" dirty="0"/>
              <a:t>自家が大和朝廷に従ったいきさつを伝える「出雲国神賀詞（いずものくにのみやつこかんよごと）を奏上していた。</a:t>
            </a:r>
            <a:endParaRPr kumimoji="1" lang="en-US" altLang="ja-JP" sz="1200" dirty="0"/>
          </a:p>
        </p:txBody>
      </p:sp>
    </p:spTree>
    <p:extLst>
      <p:ext uri="{BB962C8B-B14F-4D97-AF65-F5344CB8AC3E}">
        <p14:creationId xmlns:p14="http://schemas.microsoft.com/office/powerpoint/2010/main" val="2268681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線コネクタ 52"/>
          <p:cNvCxnSpPr/>
          <p:nvPr/>
        </p:nvCxnSpPr>
        <p:spPr>
          <a:xfrm flipH="1">
            <a:off x="11729392" y="253062"/>
            <a:ext cx="1" cy="587493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上下矢印 51"/>
          <p:cNvSpPr/>
          <p:nvPr/>
        </p:nvSpPr>
        <p:spPr>
          <a:xfrm>
            <a:off x="5226190" y="1134169"/>
            <a:ext cx="427278" cy="8446306"/>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角丸四角形 4"/>
          <p:cNvSpPr/>
          <p:nvPr/>
        </p:nvSpPr>
        <p:spPr>
          <a:xfrm>
            <a:off x="4549318" y="3056244"/>
            <a:ext cx="1779474" cy="39827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rPr>
              <a:t>大仙陵（仁徳）</a:t>
            </a:r>
          </a:p>
        </p:txBody>
      </p:sp>
      <p:sp>
        <p:nvSpPr>
          <p:cNvPr id="6" name="角丸四角形 5"/>
          <p:cNvSpPr/>
          <p:nvPr/>
        </p:nvSpPr>
        <p:spPr>
          <a:xfrm>
            <a:off x="4547624" y="2401380"/>
            <a:ext cx="1925184" cy="42839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誉田御廟山（応神）</a:t>
            </a:r>
          </a:p>
        </p:txBody>
      </p:sp>
      <p:sp>
        <p:nvSpPr>
          <p:cNvPr id="7" name="角丸四角形 6"/>
          <p:cNvSpPr/>
          <p:nvPr/>
        </p:nvSpPr>
        <p:spPr>
          <a:xfrm>
            <a:off x="4516238" y="3593486"/>
            <a:ext cx="2168146" cy="53744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上石津ミンザイ（履中）</a:t>
            </a:r>
          </a:p>
        </p:txBody>
      </p:sp>
      <p:sp>
        <p:nvSpPr>
          <p:cNvPr id="8" name="角丸四角形 7"/>
          <p:cNvSpPr/>
          <p:nvPr/>
        </p:nvSpPr>
        <p:spPr>
          <a:xfrm>
            <a:off x="3583812" y="3166198"/>
            <a:ext cx="664017" cy="37897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作山</a:t>
            </a:r>
          </a:p>
        </p:txBody>
      </p:sp>
      <p:sp>
        <p:nvSpPr>
          <p:cNvPr id="9" name="角丸四角形 8"/>
          <p:cNvSpPr/>
          <p:nvPr/>
        </p:nvSpPr>
        <p:spPr>
          <a:xfrm>
            <a:off x="3557574" y="2830302"/>
            <a:ext cx="682868" cy="25421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造山</a:t>
            </a:r>
            <a:endParaRPr kumimoji="1" lang="ja-JP" altLang="en-US" sz="1400" b="1" dirty="0">
              <a:solidFill>
                <a:schemeClr val="tx1"/>
              </a:solidFill>
            </a:endParaRPr>
          </a:p>
        </p:txBody>
      </p:sp>
      <p:sp>
        <p:nvSpPr>
          <p:cNvPr id="10" name="角丸四角形 9"/>
          <p:cNvSpPr/>
          <p:nvPr/>
        </p:nvSpPr>
        <p:spPr>
          <a:xfrm>
            <a:off x="3469724" y="3615926"/>
            <a:ext cx="858568" cy="39594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両</a:t>
            </a:r>
            <a:r>
              <a:rPr lang="ja-JP" altLang="en-US" sz="1400" b="1" dirty="0">
                <a:solidFill>
                  <a:schemeClr val="tx1"/>
                </a:solidFill>
              </a:rPr>
              <a:t>宮山</a:t>
            </a:r>
            <a:endParaRPr kumimoji="1" lang="ja-JP" altLang="en-US" sz="1400" b="1" dirty="0">
              <a:solidFill>
                <a:schemeClr val="tx1"/>
              </a:solidFill>
            </a:endParaRPr>
          </a:p>
        </p:txBody>
      </p:sp>
      <p:sp>
        <p:nvSpPr>
          <p:cNvPr id="11" name="角丸四角形 10"/>
          <p:cNvSpPr/>
          <p:nvPr/>
        </p:nvSpPr>
        <p:spPr>
          <a:xfrm>
            <a:off x="3469724" y="2399353"/>
            <a:ext cx="858568" cy="16811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p>
        </p:txBody>
      </p:sp>
      <p:sp>
        <p:nvSpPr>
          <p:cNvPr id="12" name="テキスト ボックス 11"/>
          <p:cNvSpPr txBox="1"/>
          <p:nvPr/>
        </p:nvSpPr>
        <p:spPr>
          <a:xfrm>
            <a:off x="3629464" y="2399353"/>
            <a:ext cx="543739" cy="307777"/>
          </a:xfrm>
          <a:prstGeom prst="rect">
            <a:avLst/>
          </a:prstGeom>
          <a:noFill/>
        </p:spPr>
        <p:txBody>
          <a:bodyPr wrap="none" rtlCol="0">
            <a:spAutoFit/>
          </a:bodyPr>
          <a:lstStyle/>
          <a:p>
            <a:r>
              <a:rPr kumimoji="1" lang="ja-JP" altLang="en-US" sz="1400" b="1" dirty="0"/>
              <a:t>吉備</a:t>
            </a:r>
          </a:p>
        </p:txBody>
      </p:sp>
      <p:sp>
        <p:nvSpPr>
          <p:cNvPr id="13" name="角丸四角形 12"/>
          <p:cNvSpPr/>
          <p:nvPr/>
        </p:nvSpPr>
        <p:spPr>
          <a:xfrm>
            <a:off x="2302287" y="2392275"/>
            <a:ext cx="770377" cy="464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p>
        </p:txBody>
      </p:sp>
      <p:sp>
        <p:nvSpPr>
          <p:cNvPr id="14" name="テキスト ボックス 13"/>
          <p:cNvSpPr txBox="1"/>
          <p:nvPr/>
        </p:nvSpPr>
        <p:spPr>
          <a:xfrm>
            <a:off x="2300043" y="2352328"/>
            <a:ext cx="723275" cy="523220"/>
          </a:xfrm>
          <a:prstGeom prst="rect">
            <a:avLst/>
          </a:prstGeom>
          <a:noFill/>
        </p:spPr>
        <p:txBody>
          <a:bodyPr wrap="none" rtlCol="0">
            <a:spAutoFit/>
          </a:bodyPr>
          <a:lstStyle/>
          <a:p>
            <a:r>
              <a:rPr kumimoji="1" lang="ja-JP" altLang="en-US" sz="1400" b="1" dirty="0"/>
              <a:t>西都原</a:t>
            </a:r>
            <a:endParaRPr kumimoji="1" lang="en-US" altLang="ja-JP" sz="1400" b="1" dirty="0"/>
          </a:p>
          <a:p>
            <a:r>
              <a:rPr kumimoji="1" lang="ja-JP" altLang="en-US" sz="1400" b="1" dirty="0"/>
              <a:t>古墳群</a:t>
            </a:r>
          </a:p>
        </p:txBody>
      </p:sp>
      <p:sp>
        <p:nvSpPr>
          <p:cNvPr id="15" name="角丸四角形 14"/>
          <p:cNvSpPr/>
          <p:nvPr/>
        </p:nvSpPr>
        <p:spPr>
          <a:xfrm>
            <a:off x="6962908" y="3361189"/>
            <a:ext cx="997710" cy="46459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浅間山</a:t>
            </a:r>
          </a:p>
        </p:txBody>
      </p:sp>
      <p:sp>
        <p:nvSpPr>
          <p:cNvPr id="16" name="角丸四角形 15"/>
          <p:cNvSpPr/>
          <p:nvPr/>
        </p:nvSpPr>
        <p:spPr>
          <a:xfrm>
            <a:off x="6974289" y="2871211"/>
            <a:ext cx="986329" cy="42740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神明山</a:t>
            </a:r>
          </a:p>
        </p:txBody>
      </p:sp>
      <p:sp>
        <p:nvSpPr>
          <p:cNvPr id="17" name="角丸四角形 16"/>
          <p:cNvSpPr/>
          <p:nvPr/>
        </p:nvSpPr>
        <p:spPr>
          <a:xfrm>
            <a:off x="6834313" y="2481762"/>
            <a:ext cx="1209124" cy="13804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8" name="テキスト ボックス 17"/>
          <p:cNvSpPr txBox="1"/>
          <p:nvPr/>
        </p:nvSpPr>
        <p:spPr>
          <a:xfrm>
            <a:off x="7166273" y="2521893"/>
            <a:ext cx="543739" cy="307777"/>
          </a:xfrm>
          <a:prstGeom prst="rect">
            <a:avLst/>
          </a:prstGeom>
          <a:noFill/>
        </p:spPr>
        <p:txBody>
          <a:bodyPr wrap="none" rtlCol="0">
            <a:spAutoFit/>
          </a:bodyPr>
          <a:lstStyle/>
          <a:p>
            <a:r>
              <a:rPr kumimoji="1" lang="ja-JP" altLang="en-US" sz="1400" dirty="0"/>
              <a:t>毛野</a:t>
            </a:r>
          </a:p>
        </p:txBody>
      </p:sp>
      <p:sp>
        <p:nvSpPr>
          <p:cNvPr id="23" name="角丸四角形 22"/>
          <p:cNvSpPr/>
          <p:nvPr/>
        </p:nvSpPr>
        <p:spPr>
          <a:xfrm>
            <a:off x="3052449" y="4443527"/>
            <a:ext cx="772987" cy="11115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086772" y="4577357"/>
            <a:ext cx="738664" cy="1087339"/>
          </a:xfrm>
          <a:prstGeom prst="rect">
            <a:avLst/>
          </a:prstGeom>
          <a:noFill/>
        </p:spPr>
        <p:txBody>
          <a:bodyPr vert="eaVert" wrap="square" rtlCol="0">
            <a:spAutoFit/>
          </a:bodyPr>
          <a:lstStyle/>
          <a:p>
            <a:r>
              <a:rPr lang="ja-JP" altLang="ja-JP" sz="1200" dirty="0"/>
              <a:t>朝鮮半島</a:t>
            </a:r>
            <a:endParaRPr lang="en-US" altLang="ja-JP" sz="1200" dirty="0"/>
          </a:p>
          <a:p>
            <a:r>
              <a:rPr lang="ja-JP" altLang="en-US" sz="1200" dirty="0"/>
              <a:t>古墳群</a:t>
            </a:r>
            <a:endParaRPr lang="en-US" altLang="ja-JP" sz="1200" dirty="0"/>
          </a:p>
          <a:p>
            <a:r>
              <a:rPr lang="ja-JP" altLang="en-US" sz="1200" dirty="0"/>
              <a:t>（栄山江流域）</a:t>
            </a:r>
            <a:endParaRPr lang="en-US" altLang="ja-JP" sz="1200" dirty="0"/>
          </a:p>
        </p:txBody>
      </p:sp>
      <p:sp>
        <p:nvSpPr>
          <p:cNvPr id="25" name="角丸四角形 24"/>
          <p:cNvSpPr/>
          <p:nvPr/>
        </p:nvSpPr>
        <p:spPr>
          <a:xfrm>
            <a:off x="10082824" y="5520680"/>
            <a:ext cx="1614901" cy="38621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稲荷山古墳（埼玉県）</a:t>
            </a:r>
          </a:p>
        </p:txBody>
      </p:sp>
      <p:sp>
        <p:nvSpPr>
          <p:cNvPr id="26" name="テキスト ボックス 25"/>
          <p:cNvSpPr txBox="1"/>
          <p:nvPr/>
        </p:nvSpPr>
        <p:spPr>
          <a:xfrm>
            <a:off x="10171057" y="5864769"/>
            <a:ext cx="2088829" cy="276999"/>
          </a:xfrm>
          <a:prstGeom prst="rect">
            <a:avLst/>
          </a:prstGeom>
          <a:noFill/>
        </p:spPr>
        <p:txBody>
          <a:bodyPr wrap="square" rtlCol="0">
            <a:spAutoFit/>
          </a:bodyPr>
          <a:lstStyle/>
          <a:p>
            <a:r>
              <a:rPr lang="ja-JP" altLang="ja-JP" sz="1200" b="1" dirty="0"/>
              <a:t>金錯銘鉄剣</a:t>
            </a:r>
            <a:r>
              <a:rPr lang="ja-JP" altLang="en-US" sz="1200" b="1" dirty="0"/>
              <a:t>出土</a:t>
            </a:r>
            <a:endParaRPr kumimoji="1" lang="ja-JP" altLang="en-US" sz="1200" dirty="0"/>
          </a:p>
        </p:txBody>
      </p:sp>
      <p:sp>
        <p:nvSpPr>
          <p:cNvPr id="30" name="角丸四角形 29"/>
          <p:cNvSpPr/>
          <p:nvPr/>
        </p:nvSpPr>
        <p:spPr>
          <a:xfrm>
            <a:off x="4203501" y="423861"/>
            <a:ext cx="2485624" cy="97701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東大寺山古墳（和邇氏）</a:t>
            </a:r>
            <a:endParaRPr kumimoji="1" lang="en-US" altLang="ja-JP" sz="1400" b="1" dirty="0">
              <a:solidFill>
                <a:schemeClr val="tx1"/>
              </a:solidFill>
            </a:endParaRPr>
          </a:p>
          <a:p>
            <a:pPr algn="ctr"/>
            <a:endParaRPr kumimoji="1" lang="ja-JP" altLang="en-US" sz="1800" b="1" dirty="0">
              <a:solidFill>
                <a:schemeClr val="tx1"/>
              </a:solidFill>
            </a:endParaRPr>
          </a:p>
        </p:txBody>
      </p:sp>
      <p:sp>
        <p:nvSpPr>
          <p:cNvPr id="31" name="正方形/長方形 30"/>
          <p:cNvSpPr/>
          <p:nvPr/>
        </p:nvSpPr>
        <p:spPr>
          <a:xfrm>
            <a:off x="4165746" y="827017"/>
            <a:ext cx="2518638" cy="276999"/>
          </a:xfrm>
          <a:prstGeom prst="rect">
            <a:avLst/>
          </a:prstGeom>
        </p:spPr>
        <p:txBody>
          <a:bodyPr wrap="none">
            <a:spAutoFit/>
          </a:bodyPr>
          <a:lstStyle/>
          <a:p>
            <a:r>
              <a:rPr lang="ja-JP" altLang="ja-JP" sz="1200" dirty="0"/>
              <a:t>「中平」</a:t>
            </a:r>
            <a:r>
              <a:rPr lang="ja-JP" altLang="en-US" sz="1200" dirty="0"/>
              <a:t>（</a:t>
            </a:r>
            <a:r>
              <a:rPr lang="en-US" altLang="ja-JP" sz="1200" dirty="0"/>
              <a:t>184-190)</a:t>
            </a:r>
            <a:r>
              <a:rPr lang="ja-JP" altLang="ja-JP" sz="1200" dirty="0"/>
              <a:t>紀年銘の鉄刀出土</a:t>
            </a:r>
            <a:endParaRPr lang="ja-JP" altLang="en-US" sz="1200" dirty="0"/>
          </a:p>
        </p:txBody>
      </p:sp>
      <p:sp>
        <p:nvSpPr>
          <p:cNvPr id="32" name="テキスト ボックス 31"/>
          <p:cNvSpPr txBox="1"/>
          <p:nvPr/>
        </p:nvSpPr>
        <p:spPr>
          <a:xfrm>
            <a:off x="4528592" y="1105384"/>
            <a:ext cx="1877438" cy="276999"/>
          </a:xfrm>
          <a:prstGeom prst="rect">
            <a:avLst/>
          </a:prstGeom>
          <a:noFill/>
          <a:ln>
            <a:solidFill>
              <a:schemeClr val="tx1"/>
            </a:solidFill>
          </a:ln>
        </p:spPr>
        <p:txBody>
          <a:bodyPr wrap="none" rtlCol="0">
            <a:spAutoFit/>
          </a:bodyPr>
          <a:lstStyle/>
          <a:p>
            <a:pPr algn="ctr"/>
            <a:r>
              <a:rPr lang="ja-JP" altLang="en-US" sz="1200" dirty="0"/>
              <a:t>建振熊（新羅征伐）埋葬？</a:t>
            </a:r>
            <a:endParaRPr kumimoji="1" lang="ja-JP" altLang="en-US" sz="1200" dirty="0"/>
          </a:p>
        </p:txBody>
      </p:sp>
      <p:sp>
        <p:nvSpPr>
          <p:cNvPr id="33" name="角丸四角形 32"/>
          <p:cNvSpPr/>
          <p:nvPr/>
        </p:nvSpPr>
        <p:spPr>
          <a:xfrm>
            <a:off x="4165747" y="7032848"/>
            <a:ext cx="1730998" cy="100312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高島の鴨稲荷山</a:t>
            </a:r>
            <a:endParaRPr kumimoji="1" lang="en-US" altLang="ja-JP" sz="1200" b="1" dirty="0">
              <a:solidFill>
                <a:schemeClr val="tx1"/>
              </a:solidFill>
            </a:endParaRPr>
          </a:p>
          <a:p>
            <a:pPr algn="ctr"/>
            <a:r>
              <a:rPr kumimoji="1" lang="ja-JP" altLang="en-US" sz="1200" b="1" dirty="0">
                <a:solidFill>
                  <a:schemeClr val="tx1"/>
                </a:solidFill>
              </a:rPr>
              <a:t>（継体天皇の父、</a:t>
            </a:r>
            <a:endParaRPr kumimoji="1" lang="en-US" altLang="ja-JP" sz="1200" b="1" dirty="0">
              <a:solidFill>
                <a:schemeClr val="tx1"/>
              </a:solidFill>
            </a:endParaRPr>
          </a:p>
          <a:p>
            <a:pPr algn="ctr"/>
            <a:r>
              <a:rPr kumimoji="1" lang="ja-JP" altLang="en-US" sz="1200" b="1" dirty="0">
                <a:solidFill>
                  <a:schemeClr val="tx1"/>
                </a:solidFill>
              </a:rPr>
              <a:t>彦主人王、あるいは長子大郎子を埋葬？）</a:t>
            </a:r>
          </a:p>
        </p:txBody>
      </p:sp>
      <p:sp>
        <p:nvSpPr>
          <p:cNvPr id="34" name="角丸四角形 33"/>
          <p:cNvSpPr/>
          <p:nvPr/>
        </p:nvSpPr>
        <p:spPr>
          <a:xfrm>
            <a:off x="4190533" y="8219102"/>
            <a:ext cx="1706211" cy="73132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高槻の今城塚（継体）</a:t>
            </a:r>
            <a:endParaRPr kumimoji="1" lang="en-US" altLang="ja-JP" sz="1200" b="1" dirty="0">
              <a:solidFill>
                <a:schemeClr val="tx1"/>
              </a:solidFill>
            </a:endParaRPr>
          </a:p>
          <a:p>
            <a:pPr algn="ctr"/>
            <a:r>
              <a:rPr kumimoji="1" lang="ja-JP" altLang="en-US" sz="1200" b="1" dirty="0">
                <a:solidFill>
                  <a:schemeClr val="tx1"/>
                </a:solidFill>
              </a:rPr>
              <a:t>（石棺に阿蘇ピンク石）</a:t>
            </a:r>
          </a:p>
        </p:txBody>
      </p:sp>
      <p:sp>
        <p:nvSpPr>
          <p:cNvPr id="35" name="角丸四角形 34"/>
          <p:cNvSpPr/>
          <p:nvPr/>
        </p:nvSpPr>
        <p:spPr>
          <a:xfrm>
            <a:off x="4549317" y="6127995"/>
            <a:ext cx="2139807" cy="58203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岡ミサンザイ（雄略）</a:t>
            </a:r>
          </a:p>
        </p:txBody>
      </p:sp>
      <p:sp>
        <p:nvSpPr>
          <p:cNvPr id="36" name="テキスト ボックス 35"/>
          <p:cNvSpPr txBox="1"/>
          <p:nvPr/>
        </p:nvSpPr>
        <p:spPr>
          <a:xfrm>
            <a:off x="6834314" y="1890663"/>
            <a:ext cx="1209124" cy="461665"/>
          </a:xfrm>
          <a:prstGeom prst="rect">
            <a:avLst/>
          </a:prstGeom>
          <a:noFill/>
          <a:ln>
            <a:solidFill>
              <a:schemeClr val="tx1"/>
            </a:solidFill>
          </a:ln>
        </p:spPr>
        <p:txBody>
          <a:bodyPr wrap="square" rtlCol="0">
            <a:spAutoFit/>
          </a:bodyPr>
          <a:lstStyle/>
          <a:p>
            <a:pPr algn="ctr"/>
            <a:r>
              <a:rPr kumimoji="1" lang="ja-JP" altLang="en-US" sz="1200" dirty="0"/>
              <a:t>荒田</a:t>
            </a:r>
            <a:r>
              <a:rPr lang="ja-JP" altLang="en-US" sz="1200" dirty="0"/>
              <a:t>別、鹿我別</a:t>
            </a:r>
            <a:endParaRPr kumimoji="1" lang="en-US" altLang="ja-JP" sz="1200" dirty="0"/>
          </a:p>
          <a:p>
            <a:pPr algn="ctr"/>
            <a:r>
              <a:rPr lang="ja-JP" altLang="en-US" sz="1200" dirty="0"/>
              <a:t>上毛野君の祖</a:t>
            </a:r>
            <a:endParaRPr kumimoji="1" lang="ja-JP" altLang="en-US" sz="1200" dirty="0"/>
          </a:p>
        </p:txBody>
      </p:sp>
      <p:cxnSp>
        <p:nvCxnSpPr>
          <p:cNvPr id="37" name="直線コネクタ 36"/>
          <p:cNvCxnSpPr/>
          <p:nvPr/>
        </p:nvCxnSpPr>
        <p:spPr>
          <a:xfrm>
            <a:off x="7438143" y="2353503"/>
            <a:ext cx="0" cy="142841"/>
          </a:xfrm>
          <a:prstGeom prst="line">
            <a:avLst/>
          </a:prstGeom>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800400" y="4080520"/>
            <a:ext cx="1311408" cy="276999"/>
          </a:xfrm>
          <a:prstGeom prst="rect">
            <a:avLst/>
          </a:prstGeom>
          <a:noFill/>
        </p:spPr>
        <p:txBody>
          <a:bodyPr wrap="square" rtlCol="0">
            <a:spAutoFit/>
          </a:bodyPr>
          <a:lstStyle/>
          <a:p>
            <a:pPr algn="ctr"/>
            <a:r>
              <a:rPr lang="ja-JP" altLang="en-US" sz="1200" dirty="0"/>
              <a:t>九州北部豪族</a:t>
            </a:r>
            <a:endParaRPr kumimoji="1" lang="ja-JP" altLang="en-US" sz="1200" dirty="0"/>
          </a:p>
        </p:txBody>
      </p:sp>
      <p:cxnSp>
        <p:nvCxnSpPr>
          <p:cNvPr id="40" name="直線矢印コネクタ 39"/>
          <p:cNvCxnSpPr/>
          <p:nvPr/>
        </p:nvCxnSpPr>
        <p:spPr>
          <a:xfrm>
            <a:off x="3375095" y="4309603"/>
            <a:ext cx="0" cy="12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712168" y="7221816"/>
            <a:ext cx="738664" cy="2115287"/>
          </a:xfrm>
          <a:prstGeom prst="rect">
            <a:avLst/>
          </a:prstGeom>
          <a:noFill/>
          <a:ln>
            <a:solidFill>
              <a:schemeClr val="accent1"/>
            </a:solidFill>
          </a:ln>
        </p:spPr>
        <p:txBody>
          <a:bodyPr vert="eaVert" wrap="square" rtlCol="0">
            <a:spAutoFit/>
          </a:bodyPr>
          <a:lstStyle/>
          <a:p>
            <a:r>
              <a:rPr kumimoji="1" lang="ja-JP" altLang="en-US" sz="1200" b="1" dirty="0"/>
              <a:t>広帯二山式冠・</a:t>
            </a:r>
            <a:endParaRPr kumimoji="1" lang="en-US" altLang="ja-JP" sz="1200" b="1" dirty="0"/>
          </a:p>
          <a:p>
            <a:r>
              <a:rPr lang="ja-JP" altLang="en-US" sz="1200" b="1" dirty="0"/>
              <a:t>捩じり環頭太刀出土</a:t>
            </a:r>
            <a:endParaRPr lang="en-US" altLang="ja-JP" sz="1200" b="1" dirty="0"/>
          </a:p>
          <a:p>
            <a:r>
              <a:rPr lang="ja-JP" altLang="en-US" sz="1200" b="1" dirty="0"/>
              <a:t>（雄略・継体期威信財）</a:t>
            </a:r>
            <a:endParaRPr kumimoji="1" lang="ja-JP" altLang="en-US" sz="1200" b="1" dirty="0"/>
          </a:p>
        </p:txBody>
      </p:sp>
      <p:sp>
        <p:nvSpPr>
          <p:cNvPr id="47" name="テキスト ボックス 46"/>
          <p:cNvSpPr txBox="1"/>
          <p:nvPr/>
        </p:nvSpPr>
        <p:spPr>
          <a:xfrm>
            <a:off x="11030741" y="53007"/>
            <a:ext cx="1276311" cy="400110"/>
          </a:xfrm>
          <a:prstGeom prst="rect">
            <a:avLst/>
          </a:prstGeom>
          <a:solidFill>
            <a:schemeClr val="bg1"/>
          </a:solidFill>
          <a:ln w="38100">
            <a:solidFill>
              <a:schemeClr val="accent2"/>
            </a:solidFill>
          </a:ln>
        </p:spPr>
        <p:txBody>
          <a:bodyPr wrap="none" rtlCol="0">
            <a:spAutoFit/>
          </a:bodyPr>
          <a:lstStyle/>
          <a:p>
            <a:pPr algn="ctr"/>
            <a:r>
              <a:rPr kumimoji="1" lang="ja-JP" altLang="en-US" sz="2000" dirty="0"/>
              <a:t>ｵｵﾋｺﾉﾐｺﾄ</a:t>
            </a:r>
            <a:endParaRPr kumimoji="1" lang="en-US" altLang="ja-JP" sz="2000" dirty="0"/>
          </a:p>
        </p:txBody>
      </p:sp>
      <p:sp>
        <p:nvSpPr>
          <p:cNvPr id="50" name="正方形/長方形 49"/>
          <p:cNvSpPr/>
          <p:nvPr/>
        </p:nvSpPr>
        <p:spPr>
          <a:xfrm>
            <a:off x="11438624" y="5927787"/>
            <a:ext cx="1370888" cy="276999"/>
          </a:xfrm>
          <a:prstGeom prst="rect">
            <a:avLst/>
          </a:prstGeom>
        </p:spPr>
        <p:txBody>
          <a:bodyPr wrap="none">
            <a:spAutoFit/>
          </a:bodyPr>
          <a:lstStyle/>
          <a:p>
            <a:r>
              <a:rPr lang="ja-JP" altLang="en-US" sz="1200" dirty="0"/>
              <a:t>雄略天皇に仕える</a:t>
            </a:r>
          </a:p>
        </p:txBody>
      </p:sp>
      <p:sp>
        <p:nvSpPr>
          <p:cNvPr id="51" name="テキスト ボックス 50"/>
          <p:cNvSpPr txBox="1"/>
          <p:nvPr/>
        </p:nvSpPr>
        <p:spPr>
          <a:xfrm>
            <a:off x="11507216" y="3406676"/>
            <a:ext cx="444352" cy="276999"/>
          </a:xfrm>
          <a:prstGeom prst="rect">
            <a:avLst/>
          </a:prstGeom>
          <a:solidFill>
            <a:schemeClr val="bg1"/>
          </a:solidFill>
          <a:ln>
            <a:solidFill>
              <a:schemeClr val="tx1"/>
            </a:solidFill>
          </a:ln>
        </p:spPr>
        <p:txBody>
          <a:bodyPr wrap="none" rtlCol="0">
            <a:spAutoFit/>
          </a:bodyPr>
          <a:lstStyle/>
          <a:p>
            <a:pPr algn="ctr"/>
            <a:r>
              <a:rPr kumimoji="1" lang="ja-JP" altLang="en-US" sz="1200" dirty="0"/>
              <a:t>６代</a:t>
            </a:r>
          </a:p>
        </p:txBody>
      </p:sp>
      <p:sp>
        <p:nvSpPr>
          <p:cNvPr id="49" name="テキスト ボックス 48"/>
          <p:cNvSpPr txBox="1"/>
          <p:nvPr/>
        </p:nvSpPr>
        <p:spPr>
          <a:xfrm>
            <a:off x="11697725" y="5643697"/>
            <a:ext cx="615874" cy="276999"/>
          </a:xfrm>
          <a:prstGeom prst="rect">
            <a:avLst/>
          </a:prstGeom>
          <a:solidFill>
            <a:schemeClr val="bg1"/>
          </a:solidFill>
          <a:ln w="38100">
            <a:solidFill>
              <a:schemeClr val="tx1"/>
            </a:solidFill>
          </a:ln>
        </p:spPr>
        <p:txBody>
          <a:bodyPr wrap="none" rtlCol="0">
            <a:spAutoFit/>
          </a:bodyPr>
          <a:lstStyle/>
          <a:p>
            <a:r>
              <a:rPr kumimoji="1" lang="ja-JP" altLang="en-US" sz="1200" dirty="0"/>
              <a:t>オワケ</a:t>
            </a:r>
          </a:p>
        </p:txBody>
      </p:sp>
      <p:sp>
        <p:nvSpPr>
          <p:cNvPr id="65" name="テキスト ボックス 64"/>
          <p:cNvSpPr txBox="1"/>
          <p:nvPr/>
        </p:nvSpPr>
        <p:spPr>
          <a:xfrm>
            <a:off x="4656803" y="4240388"/>
            <a:ext cx="569387" cy="1695336"/>
          </a:xfrm>
          <a:prstGeom prst="rect">
            <a:avLst/>
          </a:prstGeom>
          <a:noFill/>
        </p:spPr>
        <p:txBody>
          <a:bodyPr vert="eaVert" wrap="none" rtlCol="0">
            <a:spAutoFit/>
          </a:bodyPr>
          <a:lstStyle/>
          <a:p>
            <a:r>
              <a:rPr lang="ja-JP" altLang="en-US" dirty="0"/>
              <a:t>前方後円墳</a:t>
            </a:r>
            <a:endParaRPr kumimoji="1" lang="ja-JP" altLang="en-US" dirty="0"/>
          </a:p>
        </p:txBody>
      </p:sp>
      <p:sp>
        <p:nvSpPr>
          <p:cNvPr id="66" name="テキスト ボックス 65"/>
          <p:cNvSpPr txBox="1"/>
          <p:nvPr/>
        </p:nvSpPr>
        <p:spPr>
          <a:xfrm>
            <a:off x="1074151" y="777174"/>
            <a:ext cx="2060481" cy="1015663"/>
          </a:xfrm>
          <a:prstGeom prst="rect">
            <a:avLst/>
          </a:prstGeom>
          <a:noFill/>
        </p:spPr>
        <p:txBody>
          <a:bodyPr wrap="square" rtlCol="0">
            <a:spAutoFit/>
          </a:bodyPr>
          <a:lstStyle/>
          <a:p>
            <a:r>
              <a:rPr lang="ja-JP" altLang="en-US" sz="1200" b="1" dirty="0"/>
              <a:t>土師器と須恵器</a:t>
            </a:r>
            <a:endParaRPr lang="en-US" altLang="ja-JP" sz="1200" b="1" dirty="0"/>
          </a:p>
          <a:p>
            <a:r>
              <a:rPr lang="ja-JP" altLang="en-US" sz="1200" dirty="0"/>
              <a:t>土師器（埴輪を含む）とは明瞭に区別できる、須恵器（ろくろを使う）、伽耶より伝わる。</a:t>
            </a:r>
          </a:p>
          <a:p>
            <a:endParaRPr kumimoji="1" lang="ja-JP" altLang="en-US" sz="1200" dirty="0"/>
          </a:p>
        </p:txBody>
      </p:sp>
      <p:sp>
        <p:nvSpPr>
          <p:cNvPr id="70" name="正方形/長方形 69"/>
          <p:cNvSpPr/>
          <p:nvPr/>
        </p:nvSpPr>
        <p:spPr>
          <a:xfrm>
            <a:off x="6834313" y="380740"/>
            <a:ext cx="2137790" cy="1169551"/>
          </a:xfrm>
          <a:prstGeom prst="rect">
            <a:avLst/>
          </a:prstGeom>
        </p:spPr>
        <p:txBody>
          <a:bodyPr wrap="square">
            <a:spAutoFit/>
          </a:bodyPr>
          <a:lstStyle/>
          <a:p>
            <a:r>
              <a:rPr lang="ja-JP" altLang="en-US" sz="1000" dirty="0"/>
              <a:t>神功皇后が三韓征伐の後に畿内に帰るとき、自分の皇子（応神天皇）には異母兄にあたる香坂皇子、忍熊皇子が畿内にて反乱を起こして戦いを挑んだが、神功皇后軍は武内宿禰や武振熊命の働きによりこれを平定したという。</a:t>
            </a:r>
          </a:p>
        </p:txBody>
      </p:sp>
      <p:sp>
        <p:nvSpPr>
          <p:cNvPr id="101" name="テキスト ボックス 100"/>
          <p:cNvSpPr txBox="1"/>
          <p:nvPr/>
        </p:nvSpPr>
        <p:spPr>
          <a:xfrm>
            <a:off x="856184" y="2992849"/>
            <a:ext cx="2655621" cy="1015663"/>
          </a:xfrm>
          <a:prstGeom prst="rect">
            <a:avLst/>
          </a:prstGeom>
          <a:noFill/>
        </p:spPr>
        <p:txBody>
          <a:bodyPr wrap="square" rtlCol="0">
            <a:spAutoFit/>
          </a:bodyPr>
          <a:lstStyle/>
          <a:p>
            <a:r>
              <a:rPr lang="ja-JP" altLang="en-US" sz="1000" dirty="0"/>
              <a:t>吉備武彦</a:t>
            </a:r>
            <a:endParaRPr lang="en-US" altLang="ja-JP" sz="1000" dirty="0"/>
          </a:p>
          <a:p>
            <a:r>
              <a:rPr lang="ja-JP" altLang="en-US" sz="1000" dirty="0"/>
              <a:t>・ヤマトタケルの東征に同伴</a:t>
            </a:r>
            <a:endParaRPr lang="en-US" altLang="ja-JP" sz="1000" dirty="0"/>
          </a:p>
          <a:p>
            <a:r>
              <a:rPr lang="ja-JP" altLang="en-US" sz="1000" dirty="0"/>
              <a:t>・娘は、ヤマトタケルの妃</a:t>
            </a:r>
            <a:endParaRPr lang="en-US" altLang="ja-JP" sz="1000" dirty="0"/>
          </a:p>
          <a:p>
            <a:r>
              <a:rPr lang="ja-JP" altLang="en-US" sz="1000" dirty="0"/>
              <a:t>・子の鴨別（かもわけ）は、仲哀天皇の熊襲征討に功績</a:t>
            </a:r>
            <a:endParaRPr lang="en-US" altLang="ja-JP" sz="1000" dirty="0"/>
          </a:p>
          <a:p>
            <a:r>
              <a:rPr lang="ja-JP" altLang="en-US" sz="1000" dirty="0"/>
              <a:t>・兄媛は応神天皇の妃、黒媛は仁徳天皇の妃</a:t>
            </a:r>
            <a:endParaRPr kumimoji="1" lang="ja-JP" altLang="en-US" sz="1000" dirty="0"/>
          </a:p>
        </p:txBody>
      </p:sp>
      <p:sp>
        <p:nvSpPr>
          <p:cNvPr id="102" name="角丸四角形 101"/>
          <p:cNvSpPr/>
          <p:nvPr/>
        </p:nvSpPr>
        <p:spPr>
          <a:xfrm>
            <a:off x="928192" y="2957409"/>
            <a:ext cx="2496347" cy="1051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4" name="テキスト ボックス 53"/>
          <p:cNvSpPr txBox="1"/>
          <p:nvPr/>
        </p:nvSpPr>
        <p:spPr>
          <a:xfrm>
            <a:off x="9004076" y="1492194"/>
            <a:ext cx="2016628" cy="2246769"/>
          </a:xfrm>
          <a:prstGeom prst="rect">
            <a:avLst/>
          </a:prstGeom>
          <a:noFill/>
          <a:ln>
            <a:solidFill>
              <a:schemeClr val="accent1"/>
            </a:solidFill>
          </a:ln>
        </p:spPr>
        <p:txBody>
          <a:bodyPr wrap="square" rtlCol="0">
            <a:spAutoFit/>
          </a:bodyPr>
          <a:lstStyle/>
          <a:p>
            <a:r>
              <a:rPr lang="ja-JP" altLang="en-US" sz="1000" b="1" dirty="0"/>
              <a:t>葛城氏の襲津彦、秦氏の帰化</a:t>
            </a:r>
            <a:endParaRPr lang="en-US" altLang="ja-JP" sz="1000" b="1" dirty="0"/>
          </a:p>
          <a:p>
            <a:r>
              <a:rPr lang="ja-JP" altLang="en-US" sz="1000" dirty="0"/>
              <a:t>　応神天皇に、百済の弓月君（ゆつきのきみ）（秦氏の祖）が百済の民人を連れて帰化したいけれども新羅が邪魔をして加羅から海を渡ってくることができないことを告げる。天皇は襲津彦を加羅に遣わして百済の民を連れ帰ろうとするが、新羅が邪魔する。天皇は加羅に兵を派遣した。新羅の王はその軍勢に怖気づくいて逃げ帰った。そして襲津彦はやっと弓月氏の民を連れて帰国した。弓月君は融通王で始皇帝の末裔？</a:t>
            </a:r>
            <a:endParaRPr kumimoji="1" lang="ja-JP" altLang="en-US" sz="1000" dirty="0"/>
          </a:p>
        </p:txBody>
      </p:sp>
      <p:sp>
        <p:nvSpPr>
          <p:cNvPr id="55" name="テキスト ボックス 54"/>
          <p:cNvSpPr txBox="1"/>
          <p:nvPr/>
        </p:nvSpPr>
        <p:spPr>
          <a:xfrm>
            <a:off x="6962908" y="4539957"/>
            <a:ext cx="2894276" cy="4247317"/>
          </a:xfrm>
          <a:prstGeom prst="rect">
            <a:avLst/>
          </a:prstGeom>
          <a:noFill/>
          <a:ln>
            <a:solidFill>
              <a:schemeClr val="accent1"/>
            </a:solidFill>
          </a:ln>
        </p:spPr>
        <p:txBody>
          <a:bodyPr wrap="square" rtlCol="0">
            <a:spAutoFit/>
          </a:bodyPr>
          <a:lstStyle/>
          <a:p>
            <a:r>
              <a:rPr lang="ja-JP" altLang="en-US" sz="1000" b="1" dirty="0"/>
              <a:t>葛城氏の滅亡</a:t>
            </a:r>
            <a:endParaRPr lang="en-US" altLang="ja-JP" sz="1000" b="1" dirty="0"/>
          </a:p>
          <a:p>
            <a:r>
              <a:rPr lang="ja-JP" altLang="en-US" sz="1000" dirty="0"/>
              <a:t>　葛城氏の特徴として、</a:t>
            </a:r>
            <a:r>
              <a:rPr lang="en-US" altLang="ja-JP" sz="1000" dirty="0"/>
              <a:t>5</a:t>
            </a:r>
            <a:r>
              <a:rPr lang="ja-JP" altLang="en-US" sz="1000" dirty="0"/>
              <a:t>世紀の大王家との継続的な婚姻関係が挙げられる。だがこのような関係には</a:t>
            </a:r>
            <a:r>
              <a:rPr lang="en-US" altLang="ja-JP" sz="1000" dirty="0"/>
              <a:t>､</a:t>
            </a:r>
            <a:r>
              <a:rPr lang="ja-JP" altLang="en-US" sz="1000" dirty="0"/>
              <a:t>一度両者間の協調関係に亀裂が生じると、次第に崩壊してしまうという脆弱性を内在していた。</a:t>
            </a:r>
            <a:r>
              <a:rPr lang="en-US" altLang="ja-JP" sz="1000" dirty="0"/>
              <a:t>416</a:t>
            </a:r>
            <a:r>
              <a:rPr lang="ja-JP" altLang="en-US" sz="1000" dirty="0"/>
              <a:t>年</a:t>
            </a:r>
            <a:r>
              <a:rPr lang="en-US" altLang="ja-JP" sz="1000" dirty="0"/>
              <a:t>7</a:t>
            </a:r>
            <a:r>
              <a:rPr lang="ja-JP" altLang="en-US" sz="1000" dirty="0"/>
              <a:t>月に地震があったが、玉田宿禰は先に先帝反正の殯宮大夫に任じられていたにもかかわらず、職務を怠って葛城で酒宴を開いていたことが露顕した。玉田は武内宿禰の墓に逃げたものの、允恭天皇に召し出されて武装したまま参上。 これに激怒した天皇は兵卒を発し、玉田を捕えて誅殺させたのである。允恭天皇の崩御後は、王位継承をめぐって履中系王統・允恭系王統の対立が激化したと推測される。この過程で葛城氏の円大臣は血縁的に近い市辺押磐皇子らの履中系と結ぶこととなり、允恭系との対立をますます深めたのであろう。允恭系の安康天皇の即位によって劣勢に立たされた円大臣は勢力を回復すべく、次期大王として押磐皇子の擁立を画策したらしい。ところが安康天皇が暗殺され、円大臣がその下手人である眉輪王を自宅に匿う事件が起きた。大泊瀬皇子（後の雄略）の軍によって宅を包囲された大臣は、王の引き渡しを拒否し、娘と葛城の宅七区）とを献上して贖罪を請うたが、皇子はこれを許さず、宅に火を放って円大臣・眉輪王らを焼殺した（眉輪王の変）。大王家とも比肩し得る雄であった葛城氏は、雄略とその配下の軍事力の前に、完全に潰え去ることとなったのである。</a:t>
            </a:r>
          </a:p>
        </p:txBody>
      </p:sp>
      <p:sp>
        <p:nvSpPr>
          <p:cNvPr id="3" name="テキスト ボックス 2"/>
          <p:cNvSpPr txBox="1"/>
          <p:nvPr/>
        </p:nvSpPr>
        <p:spPr>
          <a:xfrm>
            <a:off x="1072209" y="4357519"/>
            <a:ext cx="1728192" cy="1477328"/>
          </a:xfrm>
          <a:prstGeom prst="rect">
            <a:avLst/>
          </a:prstGeom>
          <a:noFill/>
          <a:ln>
            <a:solidFill>
              <a:schemeClr val="accent1"/>
            </a:solidFill>
          </a:ln>
        </p:spPr>
        <p:txBody>
          <a:bodyPr wrap="square" rtlCol="0">
            <a:spAutoFit/>
          </a:bodyPr>
          <a:lstStyle/>
          <a:p>
            <a:r>
              <a:rPr kumimoji="1" lang="ja-JP" altLang="en-US" sz="1000" b="1" dirty="0"/>
              <a:t>吉備氏の没落</a:t>
            </a:r>
            <a:endParaRPr kumimoji="1" lang="en-US" altLang="ja-JP" sz="1000" b="1" dirty="0"/>
          </a:p>
          <a:p>
            <a:r>
              <a:rPr kumimoji="1" lang="ja-JP" altLang="en-US" sz="1000" dirty="0"/>
              <a:t>雄略</a:t>
            </a:r>
            <a:r>
              <a:rPr kumimoji="1" lang="en-US" altLang="ja-JP" sz="1000" dirty="0"/>
              <a:t>7</a:t>
            </a:r>
            <a:r>
              <a:rPr kumimoji="1" lang="ja-JP" altLang="en-US" sz="1000" dirty="0"/>
              <a:t>年の吉備下道臣前津屋一族の誅殺、吉備上道臣田狭の謀反、雄略</a:t>
            </a:r>
            <a:r>
              <a:rPr kumimoji="1" lang="en-US" altLang="ja-JP" sz="1000" dirty="0"/>
              <a:t>27</a:t>
            </a:r>
            <a:r>
              <a:rPr kumimoji="1" lang="ja-JP" altLang="en-US" sz="1000" dirty="0"/>
              <a:t>年星川皇子と推</a:t>
            </a:r>
            <a:r>
              <a:rPr lang="ja-JP" altLang="en-US" sz="1000" dirty="0"/>
              <a:t>媛が共謀して大蔵を占拠したが鎮圧され、砂鉄の産地の山部を没収される。これを境に吉備氏は急速に没落する。</a:t>
            </a:r>
            <a:endParaRPr kumimoji="1" lang="ja-JP" altLang="en-US" sz="1000" dirty="0"/>
          </a:p>
        </p:txBody>
      </p:sp>
      <p:sp>
        <p:nvSpPr>
          <p:cNvPr id="19" name="テキスト ボックス 18"/>
          <p:cNvSpPr txBox="1"/>
          <p:nvPr/>
        </p:nvSpPr>
        <p:spPr>
          <a:xfrm>
            <a:off x="10171058" y="6276442"/>
            <a:ext cx="2494438" cy="2246769"/>
          </a:xfrm>
          <a:prstGeom prst="rect">
            <a:avLst/>
          </a:prstGeom>
          <a:noFill/>
          <a:ln>
            <a:solidFill>
              <a:schemeClr val="accent1"/>
            </a:solidFill>
          </a:ln>
        </p:spPr>
        <p:txBody>
          <a:bodyPr wrap="square" rtlCol="0">
            <a:spAutoFit/>
          </a:bodyPr>
          <a:lstStyle/>
          <a:p>
            <a:r>
              <a:rPr lang="ja-JP" altLang="en-US" sz="1000" b="1" dirty="0"/>
              <a:t>平群氏の討滅</a:t>
            </a:r>
            <a:endParaRPr lang="en-US" altLang="ja-JP" sz="1000" b="1" dirty="0"/>
          </a:p>
          <a:p>
            <a:r>
              <a:rPr lang="ja-JP" altLang="en-US" sz="1000" dirty="0"/>
              <a:t>仁賢天王が崩御すると平群真鳥が政権をほしいままにした。小泊瀬稚鷦鷯皇子（おはつせのわかさざき、後の武烈天皇）は、真鳥の子、鮪（しび）は、影姫を巡っての恋の争いに敗れると、皇子の怒りは真鳥・鮪親子に向かい、大伴金村に命じて鮪を殺害し、真鳥の館に火を放って焼き殺してしまう。ここに平群氏は討滅される。</a:t>
            </a:r>
            <a:endParaRPr lang="en-US" altLang="ja-JP" sz="1000" dirty="0"/>
          </a:p>
          <a:p>
            <a:r>
              <a:rPr kumimoji="1" lang="ja-JP" altLang="en-US" sz="1000" dirty="0"/>
              <a:t>　</a:t>
            </a:r>
            <a:r>
              <a:rPr kumimoji="1" lang="en-US" altLang="ja-JP" sz="1000" dirty="0"/>
              <a:t>『</a:t>
            </a:r>
            <a:r>
              <a:rPr kumimoji="1" lang="ja-JP" altLang="en-US" sz="1000" dirty="0"/>
              <a:t>日本書記</a:t>
            </a:r>
            <a:r>
              <a:rPr kumimoji="1" lang="en-US" altLang="ja-JP" sz="1000" dirty="0"/>
              <a:t>』</a:t>
            </a:r>
            <a:r>
              <a:rPr kumimoji="1" lang="ja-JP" altLang="en-US" sz="1000" dirty="0"/>
              <a:t>では、武烈天皇を非道な悪行をなした、子孫の耐えた暴君に仕立て上げられ、あとに続く継体天皇の系統の正当性を示したとされる。</a:t>
            </a:r>
            <a:endParaRPr kumimoji="1" lang="en-US" altLang="ja-JP" sz="1000" dirty="0"/>
          </a:p>
          <a:p>
            <a:r>
              <a:rPr kumimoji="1" lang="ja-JP" altLang="en-US" sz="1000" dirty="0"/>
              <a:t>　　　（古事記・日本書記、西東社）</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7019" y="7968952"/>
            <a:ext cx="1118792" cy="1569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2132814" y="6312768"/>
            <a:ext cx="1496649" cy="163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2166844" y="7752928"/>
            <a:ext cx="1569660" cy="230832"/>
          </a:xfrm>
          <a:prstGeom prst="rect">
            <a:avLst/>
          </a:prstGeom>
        </p:spPr>
        <p:txBody>
          <a:bodyPr wrap="none">
            <a:spAutoFit/>
          </a:bodyPr>
          <a:lstStyle/>
          <a:p>
            <a:r>
              <a:rPr lang="zh-TW" altLang="en-US" sz="900" dirty="0"/>
              <a:t>滋賀県立安土考古博物館</a:t>
            </a:r>
            <a:r>
              <a:rPr lang="ja-JP" altLang="en-US" sz="900" dirty="0"/>
              <a:t>蔵</a:t>
            </a:r>
          </a:p>
        </p:txBody>
      </p:sp>
      <p:sp>
        <p:nvSpPr>
          <p:cNvPr id="21" name="正方形/長方形 20"/>
          <p:cNvSpPr/>
          <p:nvPr/>
        </p:nvSpPr>
        <p:spPr>
          <a:xfrm>
            <a:off x="2437543" y="9347453"/>
            <a:ext cx="1107996" cy="230832"/>
          </a:xfrm>
          <a:prstGeom prst="rect">
            <a:avLst/>
          </a:prstGeom>
        </p:spPr>
        <p:txBody>
          <a:bodyPr wrap="none">
            <a:spAutoFit/>
          </a:bodyPr>
          <a:lstStyle/>
          <a:p>
            <a:r>
              <a:rPr lang="zh-TW" altLang="en-US" sz="900" dirty="0"/>
              <a:t>東京国立博物館蔵</a:t>
            </a:r>
            <a:endParaRPr lang="ja-JP" altLang="en-US" sz="900" dirty="0"/>
          </a:p>
        </p:txBody>
      </p:sp>
      <p:cxnSp>
        <p:nvCxnSpPr>
          <p:cNvPr id="27" name="直線矢印コネクタ 26"/>
          <p:cNvCxnSpPr>
            <a:endCxn id="1027" idx="1"/>
          </p:cNvCxnSpPr>
          <p:nvPr/>
        </p:nvCxnSpPr>
        <p:spPr>
          <a:xfrm flipV="1">
            <a:off x="1288232" y="7131604"/>
            <a:ext cx="844582" cy="6213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endCxn id="1026" idx="1"/>
          </p:cNvCxnSpPr>
          <p:nvPr/>
        </p:nvCxnSpPr>
        <p:spPr>
          <a:xfrm>
            <a:off x="1074151" y="8219102"/>
            <a:ext cx="1332868" cy="534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039157" y="185334"/>
            <a:ext cx="2749471" cy="477054"/>
          </a:xfrm>
          <a:prstGeom prst="rect">
            <a:avLst/>
          </a:prstGeom>
          <a:noFill/>
          <a:ln>
            <a:solidFill>
              <a:schemeClr val="tx2"/>
            </a:solidFill>
          </a:ln>
        </p:spPr>
        <p:txBody>
          <a:bodyPr wrap="none" rtlCol="0">
            <a:spAutoFit/>
          </a:bodyPr>
          <a:lstStyle/>
          <a:p>
            <a:r>
              <a:rPr kumimoji="1" lang="ja-JP" altLang="en-US" b="1" dirty="0"/>
              <a:t>前方後円墳（中期）</a:t>
            </a:r>
          </a:p>
        </p:txBody>
      </p:sp>
      <p:sp>
        <p:nvSpPr>
          <p:cNvPr id="57" name="テキスト ボックス 56"/>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a:t>
            </a:r>
            <a:r>
              <a:rPr lang="ja-JP" altLang="en-US" sz="1600" b="1" dirty="0"/>
              <a:t>中</a:t>
            </a:r>
            <a:r>
              <a:rPr kumimoji="1" lang="ja-JP" altLang="en-US" sz="1600" b="1" dirty="0"/>
              <a:t>　　期</a:t>
            </a:r>
          </a:p>
        </p:txBody>
      </p:sp>
    </p:spTree>
    <p:extLst>
      <p:ext uri="{BB962C8B-B14F-4D97-AF65-F5344CB8AC3E}">
        <p14:creationId xmlns:p14="http://schemas.microsoft.com/office/powerpoint/2010/main" val="487604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776193" y="2527921"/>
            <a:ext cx="9105116" cy="480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1375583" y="3112307"/>
            <a:ext cx="5328592" cy="5078313"/>
          </a:xfrm>
          <a:prstGeom prst="rect">
            <a:avLst/>
          </a:prstGeom>
          <a:noFill/>
          <a:ln>
            <a:solidFill>
              <a:schemeClr val="accent1"/>
            </a:solidFill>
          </a:ln>
        </p:spPr>
        <p:txBody>
          <a:bodyPr wrap="square" rtlCol="0">
            <a:spAutoFit/>
          </a:bodyPr>
          <a:lstStyle/>
          <a:p>
            <a:r>
              <a:rPr kumimoji="1" lang="ja-JP" altLang="en-US" sz="1200" b="1" dirty="0"/>
              <a:t>百舌鳥古墳群と古市古墳群</a:t>
            </a:r>
            <a:endParaRPr kumimoji="1" lang="en-US" altLang="ja-JP" sz="1200" b="1" dirty="0"/>
          </a:p>
          <a:p>
            <a:endParaRPr kumimoji="1" lang="en-US" altLang="ja-JP" sz="1200" b="1" dirty="0"/>
          </a:p>
          <a:p>
            <a:r>
              <a:rPr lang="ja-JP" altLang="en-US" sz="1200" b="1" dirty="0"/>
              <a:t>　</a:t>
            </a:r>
            <a:r>
              <a:rPr lang="en-US" altLang="ja-JP" sz="1200" dirty="0"/>
              <a:t>5</a:t>
            </a:r>
            <a:r>
              <a:rPr lang="ja-JP" altLang="en-US" sz="1200" dirty="0"/>
              <a:t>世紀代の巨大な前方後円墳は河内国（旧河内国は和泉国を含む）に集中している。その巨大古墳の第一位に位置するのが大山古墳（伝仁徳天皇陵、全長４８７ｍ）で、百舌鳥古墳群に含まれる。第</a:t>
            </a:r>
            <a:r>
              <a:rPr lang="en-US" altLang="ja-JP" sz="1200" dirty="0"/>
              <a:t>2</a:t>
            </a:r>
            <a:r>
              <a:rPr lang="ja-JP" altLang="en-US" sz="1200" dirty="0"/>
              <a:t>位に位置するのが誉田山古墳（伝応神天皇陵、４３０ｍ）で、古市古墳群に含まれる。なぜ、巨大な前方後円墳が河内に集中しているのか。</a:t>
            </a:r>
            <a:endParaRPr lang="en-US" altLang="ja-JP" sz="1200" dirty="0"/>
          </a:p>
          <a:p>
            <a:r>
              <a:rPr kumimoji="1" lang="ja-JP" altLang="en-US" sz="1200" b="1" dirty="0"/>
              <a:t>　</a:t>
            </a:r>
            <a:r>
              <a:rPr lang="ja-JP" altLang="en-US" sz="1200" dirty="0"/>
              <a:t>日本神話の代表的なひとつに国生み神話がある。イザナギとイザナミによる「オノコロ嶋」をはじめとする島生み・国生みの神話である。この神話の原像は淡路島とその周辺の海人集団の島生み神話に由来すると思われるが、それが大阪湾上を起点に展開する国生み神話に昇華した時期は河内王朝の時代がふさわしい。また、大王の宮居伝承は大和に多いが、河内や難波にもある。たとえば、応神天皇、仁徳天皇、反正天皇、顕宋天皇の宮居は河内や難波に展開している。加えるに、ヤマト王権をになう有力氏族の本拠も河内の地域にあった。物部氏や大伴氏の本拠は大和にあったが、物部氏は河内の渋川郡のあたりに、大伴氏は摂津の住吉から河内の南部に勢力を保有していたことは史料で確認できる。また、藤原不比等の出身氏族である中臣氏も北河内から摂津にかけての地域に有力な本拠地があった。この藤原不比等は、</a:t>
            </a:r>
            <a:r>
              <a:rPr lang="en-US" altLang="ja-JP" sz="1200" dirty="0"/>
              <a:t>『</a:t>
            </a:r>
            <a:r>
              <a:rPr lang="ja-JP" altLang="en-US" sz="1200" dirty="0"/>
              <a:t>日本書記</a:t>
            </a:r>
            <a:r>
              <a:rPr lang="en-US" altLang="ja-JP" sz="1200" dirty="0"/>
              <a:t>』</a:t>
            </a:r>
            <a:r>
              <a:rPr lang="ja-JP" altLang="en-US" sz="1200" dirty="0"/>
              <a:t>や</a:t>
            </a:r>
            <a:r>
              <a:rPr lang="en-US" altLang="ja-JP" sz="1200" dirty="0"/>
              <a:t>『</a:t>
            </a:r>
            <a:r>
              <a:rPr lang="ja-JP" altLang="en-US" sz="1200" dirty="0"/>
              <a:t>古事記</a:t>
            </a:r>
            <a:r>
              <a:rPr lang="en-US" altLang="ja-JP" sz="1200" dirty="0"/>
              <a:t>』</a:t>
            </a:r>
            <a:r>
              <a:rPr lang="ja-JP" altLang="en-US" sz="1200" dirty="0"/>
              <a:t>の記述内容に大きな影響を与えた。（私の古代史、上田）</a:t>
            </a:r>
            <a:endParaRPr lang="en-US" altLang="ja-JP" sz="1200" dirty="0"/>
          </a:p>
          <a:p>
            <a:r>
              <a:rPr kumimoji="1" lang="ja-JP" altLang="en-US" sz="1200" dirty="0"/>
              <a:t>　</a:t>
            </a:r>
            <a:r>
              <a:rPr kumimoji="1" lang="ja-JP" altLang="en-US" sz="1200" dirty="0">
                <a:solidFill>
                  <a:srgbClr val="FF0000"/>
                </a:solidFill>
              </a:rPr>
              <a:t>三輪王朝時代は日本海勢力と瀬戸内海勢力との覇権争いが見られた。</a:t>
            </a:r>
            <a:r>
              <a:rPr lang="ja-JP" altLang="en-US" sz="1200" dirty="0">
                <a:solidFill>
                  <a:srgbClr val="FF0000"/>
                </a:solidFill>
              </a:rPr>
              <a:t>神功皇后が三韓征伐の後に畿内に帰還する際、自分の皇子（応神天皇）とは異母兄にあたる香坂皇子・忍熊皇子が畿内で反乱を起こして戦いを挑んだ。神功皇后軍は武内宿禰や武振熊命（彦国葺命の孫）の働きによりこの反乱を平定した。それ以来瀬戸内海勢力が日本海勢力を圧倒したと思われ、半島と大和の往来は瀬田内海経由になった。大陸や朝鮮からの使節が大和に向かうとき、まず目に入ったのが河内の巨大な前方後円墳であり、倭国の国力を見せつけるのにこれらの古墳群が役立った。（藤田）</a:t>
            </a:r>
            <a:endParaRPr kumimoji="1" lang="en-US" altLang="ja-JP" sz="1200" dirty="0">
              <a:solidFill>
                <a:srgbClr val="FF0000"/>
              </a:solidFill>
            </a:endParaRPr>
          </a:p>
        </p:txBody>
      </p:sp>
      <p:sp>
        <p:nvSpPr>
          <p:cNvPr id="8" name="テキスト ボックス 7"/>
          <p:cNvSpPr txBox="1"/>
          <p:nvPr/>
        </p:nvSpPr>
        <p:spPr>
          <a:xfrm>
            <a:off x="99505" y="3004318"/>
            <a:ext cx="430887" cy="2516073"/>
          </a:xfrm>
          <a:prstGeom prst="rect">
            <a:avLst/>
          </a:prstGeom>
          <a:noFill/>
        </p:spPr>
        <p:txBody>
          <a:bodyPr vert="eaVert" wrap="none" rtlCol="0">
            <a:spAutoFit/>
          </a:bodyPr>
          <a:lstStyle/>
          <a:p>
            <a:r>
              <a:rPr kumimoji="1" lang="ja-JP" altLang="en-US" sz="1600" b="1" dirty="0"/>
              <a:t>古　　墳　　時　　代　中　　期</a:t>
            </a:r>
          </a:p>
        </p:txBody>
      </p:sp>
      <p:sp>
        <p:nvSpPr>
          <p:cNvPr id="7" name="テキスト ボックス 6"/>
          <p:cNvSpPr txBox="1"/>
          <p:nvPr/>
        </p:nvSpPr>
        <p:spPr>
          <a:xfrm>
            <a:off x="1582885" y="8368891"/>
            <a:ext cx="5328592" cy="646331"/>
          </a:xfrm>
          <a:prstGeom prst="rect">
            <a:avLst/>
          </a:prstGeom>
          <a:noFill/>
          <a:ln>
            <a:solidFill>
              <a:schemeClr val="tx2"/>
            </a:solidFill>
          </a:ln>
        </p:spPr>
        <p:txBody>
          <a:bodyPr wrap="square" rtlCol="0">
            <a:spAutoFit/>
          </a:bodyPr>
          <a:lstStyle/>
          <a:p>
            <a:r>
              <a:rPr kumimoji="1" lang="ja-JP" altLang="en-US" sz="1200" dirty="0"/>
              <a:t>河内政権（４世紀末～）は、伽耶地域の首長と連携した。</a:t>
            </a:r>
            <a:r>
              <a:rPr lang="ja-JP" altLang="en-US" sz="1200" dirty="0"/>
              <a:t>古市古墳群の前方後円墳には伽耶地域との技術的関連が伺える甲冑や刀剣などの鉄製品が数多く副葬されている。</a:t>
            </a:r>
            <a:r>
              <a:rPr kumimoji="1" lang="ja-JP" altLang="en-US" sz="1200" dirty="0"/>
              <a:t>（邪馬台国から大和政権へ、福永伸哉）</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599520" y="768152"/>
            <a:ext cx="4608511" cy="2123658"/>
          </a:xfrm>
          <a:prstGeom prst="rect">
            <a:avLst/>
          </a:prstGeom>
          <a:noFill/>
          <a:ln>
            <a:solidFill>
              <a:srgbClr val="FF0000"/>
            </a:solidFill>
          </a:ln>
        </p:spPr>
        <p:txBody>
          <a:bodyPr wrap="square" rtlCol="0">
            <a:spAutoFit/>
          </a:bodyPr>
          <a:lstStyle/>
          <a:p>
            <a:r>
              <a:rPr lang="ja-JP" altLang="en-US" sz="1200" dirty="0"/>
              <a:t>　成務朝の倭国の平定および応神東征により、倭国は隆盛期を迎え、倭国軍が強力な武力を背景に半島南部に進出するとともに、壮大な前方後円墳の建造を含む大土木事業が活発化する。また半島や中国との交流も日本海経路ではなく主に瀬戸内海経路をとるようになる。最大級の前方後円墳は、河内の古市・百舌鳥古墳群の誉田御廟山（応神陵）、大仙（仁徳陵）や上石津ミンザイ（履中陵）で、その当時地方の有力豪族（吉備、日向や毛野）も巨大な前方後円墳を築造した。その後、倭国の勢力下にある半島南部の栄山江流域に前方後円墳群が造られた。また、古墳の石室が竪穴式から横穴式に変遷する。古墳時代後期（</a:t>
            </a:r>
            <a:r>
              <a:rPr lang="en-US" altLang="ja-JP" sz="1200" dirty="0"/>
              <a:t>6</a:t>
            </a:r>
            <a:r>
              <a:rPr lang="ja-JP" altLang="en-US" sz="1200" dirty="0"/>
              <a:t>世紀）になると古墳の規模は縮小へと向かった。</a:t>
            </a:r>
            <a:endParaRPr lang="en-US" altLang="ja-JP" sz="1200" dirty="0"/>
          </a:p>
          <a:p>
            <a:r>
              <a:rPr kumimoji="1" lang="ja-JP" altLang="en-US" sz="1200" dirty="0"/>
              <a:t>（藤田）</a:t>
            </a:r>
          </a:p>
        </p:txBody>
      </p:sp>
      <p:sp>
        <p:nvSpPr>
          <p:cNvPr id="4" name="正方形/長方形 3"/>
          <p:cNvSpPr/>
          <p:nvPr/>
        </p:nvSpPr>
        <p:spPr>
          <a:xfrm>
            <a:off x="1599519" y="120080"/>
            <a:ext cx="4427815" cy="523220"/>
          </a:xfrm>
          <a:prstGeom prst="rect">
            <a:avLst/>
          </a:prstGeom>
        </p:spPr>
        <p:txBody>
          <a:bodyPr wrap="none">
            <a:spAutoFit/>
          </a:bodyPr>
          <a:lstStyle/>
          <a:p>
            <a:r>
              <a:rPr lang="ja-JP" altLang="en-US" sz="2800" b="1" dirty="0"/>
              <a:t>百舌鳥古墳群と古市古墳群</a:t>
            </a:r>
            <a:endParaRPr lang="en-US" altLang="ja-JP" sz="2800" b="1" dirty="0"/>
          </a:p>
        </p:txBody>
      </p:sp>
    </p:spTree>
    <p:extLst>
      <p:ext uri="{BB962C8B-B14F-4D97-AF65-F5344CB8AC3E}">
        <p14:creationId xmlns:p14="http://schemas.microsoft.com/office/powerpoint/2010/main" val="8791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86641" y="4713824"/>
            <a:ext cx="4422023" cy="5400600"/>
          </a:xfrm>
          <a:prstGeom prst="rect">
            <a:avLst/>
          </a:prstGeom>
        </p:spPr>
      </p:pic>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a:t>
            </a:r>
            <a:r>
              <a:rPr lang="ja-JP" altLang="en-US" sz="1600" b="1" dirty="0"/>
              <a:t>中</a:t>
            </a:r>
            <a:r>
              <a:rPr kumimoji="1" lang="ja-JP" altLang="en-US" sz="1600" b="1" dirty="0"/>
              <a:t>　　期</a:t>
            </a:r>
          </a:p>
        </p:txBody>
      </p:sp>
      <p:sp>
        <p:nvSpPr>
          <p:cNvPr id="9" name="テキスト ボックス 8"/>
          <p:cNvSpPr txBox="1"/>
          <p:nvPr/>
        </p:nvSpPr>
        <p:spPr>
          <a:xfrm>
            <a:off x="9967775" y="3254823"/>
            <a:ext cx="2836033" cy="307777"/>
          </a:xfrm>
          <a:prstGeom prst="rect">
            <a:avLst/>
          </a:prstGeom>
          <a:noFill/>
        </p:spPr>
        <p:txBody>
          <a:bodyPr wrap="none" rtlCol="0">
            <a:spAutoFit/>
          </a:bodyPr>
          <a:lstStyle/>
          <a:p>
            <a:r>
              <a:rPr kumimoji="1" lang="ja-JP" altLang="en-US" sz="1400" dirty="0"/>
              <a:t>前方後円墳の分布</a:t>
            </a:r>
            <a:r>
              <a:rPr lang="ja-JP" altLang="en-US" sz="1400" dirty="0"/>
              <a:t>と須恵器の流通</a:t>
            </a:r>
            <a:endParaRPr kumimoji="1" lang="ja-JP" altLang="en-US" sz="1400" dirty="0"/>
          </a:p>
        </p:txBody>
      </p:sp>
      <p:sp>
        <p:nvSpPr>
          <p:cNvPr id="11" name="テキスト ボックス 10"/>
          <p:cNvSpPr txBox="1"/>
          <p:nvPr/>
        </p:nvSpPr>
        <p:spPr>
          <a:xfrm>
            <a:off x="9967775" y="3559304"/>
            <a:ext cx="2872077" cy="1384995"/>
          </a:xfrm>
          <a:prstGeom prst="rect">
            <a:avLst/>
          </a:prstGeom>
          <a:noFill/>
          <a:ln>
            <a:solidFill>
              <a:schemeClr val="tx1"/>
            </a:solidFill>
          </a:ln>
        </p:spPr>
        <p:txBody>
          <a:bodyPr wrap="square" rtlCol="0">
            <a:spAutoFit/>
          </a:bodyPr>
          <a:lstStyle/>
          <a:p>
            <a:r>
              <a:rPr kumimoji="1" lang="ja-JP" altLang="en-US" sz="1200" dirty="0">
                <a:latin typeface="+mn-ea"/>
              </a:rPr>
              <a:t>　５世紀は前方後円墳の分布が最も拡大した時期でもある。岩手県角塚古墳と鹿児島県の唐仁古墳群が前方後円墳分布域の北端と南端にあたる。大阪府の陶邑窯跡群で生産された須恵器が前方後円墳分布域の北端と南端にまで運ばれている。</a:t>
            </a:r>
            <a:r>
              <a:rPr lang="ja-JP" altLang="en-US" sz="1200" dirty="0">
                <a:latin typeface="+mn-ea"/>
              </a:rPr>
              <a:t>（古代国家はいつ成立したか、都出）</a:t>
            </a:r>
            <a:endParaRPr kumimoji="1" lang="ja-JP" altLang="en-US" sz="1200" dirty="0">
              <a:latin typeface="+mn-ea"/>
            </a:endParaRPr>
          </a:p>
        </p:txBody>
      </p:sp>
      <p:sp>
        <p:nvSpPr>
          <p:cNvPr id="8" name="正方形/長方形 7"/>
          <p:cNvSpPr/>
          <p:nvPr/>
        </p:nvSpPr>
        <p:spPr>
          <a:xfrm>
            <a:off x="1220183" y="843637"/>
            <a:ext cx="5328590" cy="5109091"/>
          </a:xfrm>
          <a:prstGeom prst="rect">
            <a:avLst/>
          </a:prstGeom>
          <a:ln>
            <a:solidFill>
              <a:schemeClr val="accent1"/>
            </a:solidFill>
          </a:ln>
        </p:spPr>
        <p:txBody>
          <a:bodyPr wrap="square">
            <a:spAutoFit/>
          </a:bodyPr>
          <a:lstStyle/>
          <a:p>
            <a:r>
              <a:rPr lang="ja-JP" altLang="en-US" sz="1400" b="1" dirty="0"/>
              <a:t>産経ニュース</a:t>
            </a:r>
            <a:endParaRPr lang="en-US" altLang="ja-JP" sz="1400" b="1" dirty="0"/>
          </a:p>
          <a:p>
            <a:r>
              <a:rPr lang="en-US" altLang="ja-JP" sz="1200" dirty="0"/>
              <a:t>2015.1.8</a:t>
            </a:r>
          </a:p>
          <a:p>
            <a:r>
              <a:rPr lang="ja-JP" altLang="en-US" sz="1200" dirty="0"/>
              <a:t>　</a:t>
            </a:r>
            <a:endParaRPr lang="en-US" altLang="ja-JP" sz="1200" dirty="0"/>
          </a:p>
          <a:p>
            <a:r>
              <a:rPr lang="en-US" altLang="ja-JP" sz="1200" b="1" dirty="0"/>
              <a:t> </a:t>
            </a:r>
            <a:r>
              <a:rPr lang="ja-JP" altLang="en-US" sz="1200" b="1" dirty="0"/>
              <a:t>朝鮮半島に前方後円墳１２基　奈良・橿考研博の学芸員が報告</a:t>
            </a:r>
          </a:p>
          <a:p>
            <a:endParaRPr lang="en-US" altLang="ja-JP" sz="1200" dirty="0"/>
          </a:p>
          <a:p>
            <a:r>
              <a:rPr lang="ja-JP" altLang="en-US" sz="1200" dirty="0"/>
              <a:t>　ヤマト政権のシンボルとされる前方後円墳が、韓国南西部に少なくとも１２基あることがわかり、橿原考古学研究所付属博物館（橿原市）の坂（ばん）靖・総括学芸員が、日韓の考古学者らが出席して同研究所で開かれた研究集会で発表した。１２基の築造は５世紀末～６世紀前半。当時、韓国南西部を支配していたのは百済（くだら）だが、中央集権体制は確立されておらず、被葬者は日本列島との関わりを権勢の基盤にした、地域の有力者と考えられるという。</a:t>
            </a:r>
          </a:p>
          <a:p>
            <a:r>
              <a:rPr lang="ja-JP" altLang="en-US" sz="1200" dirty="0"/>
              <a:t>　韓国では１９８０年代ごろから前方後円墳に注目が集まり始めた。研究機関の調査により、光州広域市や全羅南道（ぜんらなんどう）地域（咸平郡や海南郡など）で前方後円墳が確認されている。</a:t>
            </a:r>
          </a:p>
          <a:p>
            <a:r>
              <a:rPr lang="ja-JP" altLang="en-US" sz="1200" dirty="0"/>
              <a:t>研究者によっては判断が分かれる古墳もある中で、坂総括学芸員が前方後円墳と判断した古墳は計１２基。うち新徳１号墳（咸平郡）は、全長約５１メートル。横穴式石室と周濠、葺石（ふきいし）を持ち、金銅製の冠片や鉄刀、馬具、玉類などの副葬品が出土している。月桂洞１号墳（光州広域市）は全長約４５メートル。横穴式石室と周濠、埴輪（はにわ）を持ち、鉄斧や鉄鏃なども見つかった。また、最も大きい長鼓峯古墳（海南郡）は全長７７メートルで、横穴式石室と埴輪が確認されている。</a:t>
            </a:r>
          </a:p>
          <a:p>
            <a:r>
              <a:rPr lang="ja-JP" altLang="en-US" sz="1200" dirty="0"/>
              <a:t>　前方後円墳はヤマト政権のシンボルとされ、日本国内では北は岩手県から南は鹿児島県まで、数多く点在する。</a:t>
            </a:r>
          </a:p>
          <a:p>
            <a:r>
              <a:rPr lang="ja-JP" altLang="en-US" sz="1200" dirty="0"/>
              <a:t>　当時、朝鮮半島の南西部を支配していたのは百済だが、中央集権体制は確立されておらず、その領土も明確ではなかったという。そうした中、朝鮮半島と日本（倭）の間を自由に往来する集団がいたとみられ、前方後円墳の被葬者については倭人将軍説や、亡命倭人説、百済王権内の倭人官僚説など、諸説がある。</a:t>
            </a: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0362" t="2192" r="18455" b="4733"/>
          <a:stretch/>
        </p:blipFill>
        <p:spPr>
          <a:xfrm rot="5400000">
            <a:off x="6210097" y="1028521"/>
            <a:ext cx="4365637" cy="3179910"/>
          </a:xfrm>
          <a:prstGeom prst="rect">
            <a:avLst/>
          </a:prstGeom>
        </p:spPr>
      </p:pic>
      <p:sp>
        <p:nvSpPr>
          <p:cNvPr id="12" name="テキスト ボックス 11"/>
          <p:cNvSpPr txBox="1"/>
          <p:nvPr/>
        </p:nvSpPr>
        <p:spPr>
          <a:xfrm>
            <a:off x="6802960" y="4805800"/>
            <a:ext cx="2664296" cy="276999"/>
          </a:xfrm>
          <a:prstGeom prst="rect">
            <a:avLst/>
          </a:prstGeom>
          <a:noFill/>
        </p:spPr>
        <p:txBody>
          <a:bodyPr wrap="square" rtlCol="0">
            <a:spAutoFit/>
          </a:bodyPr>
          <a:lstStyle/>
          <a:p>
            <a:r>
              <a:rPr kumimoji="1" lang="ja-JP" altLang="en-US" sz="1200" dirty="0"/>
              <a:t>（古代国家はいつ成立したか、都出）</a:t>
            </a:r>
          </a:p>
        </p:txBody>
      </p:sp>
      <p:sp>
        <p:nvSpPr>
          <p:cNvPr id="13" name="正方形/長方形 12"/>
          <p:cNvSpPr/>
          <p:nvPr/>
        </p:nvSpPr>
        <p:spPr>
          <a:xfrm>
            <a:off x="7579232" y="237967"/>
            <a:ext cx="1627369" cy="276999"/>
          </a:xfrm>
          <a:prstGeom prst="rect">
            <a:avLst/>
          </a:prstGeom>
        </p:spPr>
        <p:txBody>
          <a:bodyPr wrap="none">
            <a:spAutoFit/>
          </a:bodyPr>
          <a:lstStyle/>
          <a:p>
            <a:r>
              <a:rPr lang="ja-JP" altLang="en-US" sz="1200" dirty="0"/>
              <a:t>５世紀末～６世紀前半</a:t>
            </a:r>
          </a:p>
        </p:txBody>
      </p:sp>
      <p:pic>
        <p:nvPicPr>
          <p:cNvPr id="1026" name="Picture 2" descr="C:\Users\NEC-PCuser\Desktop\img20171115_161910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52227" y="6084921"/>
            <a:ext cx="6545123" cy="275398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56384" y="8854849"/>
            <a:ext cx="2082621" cy="276999"/>
          </a:xfrm>
          <a:prstGeom prst="rect">
            <a:avLst/>
          </a:prstGeom>
          <a:noFill/>
        </p:spPr>
        <p:txBody>
          <a:bodyPr wrap="none" rtlCol="0">
            <a:spAutoFit/>
          </a:bodyPr>
          <a:lstStyle/>
          <a:p>
            <a:r>
              <a:rPr kumimoji="1" lang="ja-JP" altLang="en-US" sz="1200" dirty="0"/>
              <a:t>（図解　古代史　成美堂出版）</a:t>
            </a:r>
          </a:p>
        </p:txBody>
      </p:sp>
      <p:sp>
        <p:nvSpPr>
          <p:cNvPr id="14" name="テキスト ボックス 13"/>
          <p:cNvSpPr txBox="1"/>
          <p:nvPr/>
        </p:nvSpPr>
        <p:spPr>
          <a:xfrm>
            <a:off x="12161440" y="106216"/>
            <a:ext cx="441146" cy="246221"/>
          </a:xfrm>
          <a:prstGeom prst="rect">
            <a:avLst/>
          </a:prstGeom>
          <a:noFill/>
        </p:spPr>
        <p:txBody>
          <a:bodyPr wrap="none" rtlCol="0">
            <a:spAutoFit/>
          </a:bodyPr>
          <a:lstStyle/>
          <a:p>
            <a:r>
              <a:rPr kumimoji="1" lang="ja-JP" altLang="en-US" sz="1000" dirty="0"/>
              <a:t>藤田</a:t>
            </a:r>
          </a:p>
        </p:txBody>
      </p:sp>
      <p:sp>
        <p:nvSpPr>
          <p:cNvPr id="3" name="正方形/長方形 2"/>
          <p:cNvSpPr/>
          <p:nvPr/>
        </p:nvSpPr>
        <p:spPr>
          <a:xfrm>
            <a:off x="7579232" y="9323240"/>
            <a:ext cx="141385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281936" y="192088"/>
            <a:ext cx="3390672" cy="477054"/>
          </a:xfrm>
          <a:prstGeom prst="rect">
            <a:avLst/>
          </a:prstGeom>
          <a:noFill/>
        </p:spPr>
        <p:txBody>
          <a:bodyPr wrap="none" rtlCol="0">
            <a:spAutoFit/>
          </a:bodyPr>
          <a:lstStyle/>
          <a:p>
            <a:r>
              <a:rPr kumimoji="1" lang="ja-JP" altLang="en-US" b="1" dirty="0"/>
              <a:t>朝鮮半島の前方後円墳</a:t>
            </a:r>
          </a:p>
        </p:txBody>
      </p:sp>
    </p:spTree>
    <p:extLst>
      <p:ext uri="{BB962C8B-B14F-4D97-AF65-F5344CB8AC3E}">
        <p14:creationId xmlns:p14="http://schemas.microsoft.com/office/powerpoint/2010/main" val="2057113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a:t>
            </a:r>
            <a:r>
              <a:rPr lang="ja-JP" altLang="en-US" sz="1600" b="1" dirty="0"/>
              <a:t>中</a:t>
            </a:r>
            <a:r>
              <a:rPr kumimoji="1" lang="ja-JP" altLang="en-US" sz="1600" b="1" dirty="0"/>
              <a:t>　　期</a:t>
            </a:r>
          </a:p>
        </p:txBody>
      </p:sp>
      <p:pic>
        <p:nvPicPr>
          <p:cNvPr id="2050" name="Picture 2" descr="C:\Users\Yasutaro\Desktop\img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382" y="2563128"/>
            <a:ext cx="3213283" cy="517225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432249" y="701368"/>
            <a:ext cx="4752527" cy="1754326"/>
          </a:xfrm>
          <a:prstGeom prst="rect">
            <a:avLst/>
          </a:prstGeom>
          <a:noFill/>
          <a:ln>
            <a:solidFill>
              <a:schemeClr val="accent1"/>
            </a:solidFill>
          </a:ln>
        </p:spPr>
        <p:txBody>
          <a:bodyPr wrap="square" rtlCol="0">
            <a:spAutoFit/>
          </a:bodyPr>
          <a:lstStyle/>
          <a:p>
            <a:r>
              <a:rPr kumimoji="1" lang="ja-JP" altLang="en-US" sz="1200" b="1" dirty="0"/>
              <a:t>鉄資源と先進文物の確保</a:t>
            </a:r>
            <a:endParaRPr lang="en-US" altLang="ja-JP" sz="1200" dirty="0"/>
          </a:p>
          <a:p>
            <a:r>
              <a:rPr kumimoji="1" lang="ja-JP" altLang="en-US" sz="1200" dirty="0"/>
              <a:t>　四世紀後半から五世紀につくられた和製の土師器や青銅器が、韓国南部の慶尚南道や全羅南道など、南海岸に面した墳墓や集落遺跡から発見されており、ときには滑石で作った倭製の祭器もみられる。ここには、かって日本と交流した伽耶の地域がある。一方日本列島においても、同時期の伽耶産の陶質土器や、鉄艇と</a:t>
            </a:r>
            <a:r>
              <a:rPr lang="ja-JP" altLang="en-US" sz="1200" dirty="0"/>
              <a:t>呼ぶ朝鮮半島製の鉄製の短冊形の鉄素材の出土量が急増している。この事実から、この時期の倭と朝鮮半島南部、とくに伽耶との交流が頻繁になったことがわかる。</a:t>
            </a:r>
            <a:endParaRPr lang="en-US" altLang="ja-JP" sz="1200" dirty="0"/>
          </a:p>
          <a:p>
            <a:r>
              <a:rPr kumimoji="1" lang="ja-JP" altLang="en-US" sz="1200" dirty="0"/>
              <a:t>（古代国家はいつ成立したか、都出比呂志）</a:t>
            </a:r>
          </a:p>
        </p:txBody>
      </p:sp>
      <p:sp>
        <p:nvSpPr>
          <p:cNvPr id="2" name="テキスト ボックス 1"/>
          <p:cNvSpPr txBox="1"/>
          <p:nvPr/>
        </p:nvSpPr>
        <p:spPr>
          <a:xfrm>
            <a:off x="7120880" y="1200200"/>
            <a:ext cx="5256584" cy="1600438"/>
          </a:xfrm>
          <a:prstGeom prst="rect">
            <a:avLst/>
          </a:prstGeom>
          <a:noFill/>
          <a:ln>
            <a:solidFill>
              <a:schemeClr val="accent1"/>
            </a:solidFill>
          </a:ln>
        </p:spPr>
        <p:txBody>
          <a:bodyPr wrap="square" rtlCol="0">
            <a:spAutoFit/>
          </a:bodyPr>
          <a:lstStyle/>
          <a:p>
            <a:r>
              <a:rPr kumimoji="1" lang="ja-JP" altLang="en-US" sz="1400" b="1" dirty="0"/>
              <a:t>古墳時代には畜産が行われていた</a:t>
            </a:r>
            <a:endParaRPr kumimoji="1" lang="en-US" altLang="ja-JP" sz="1400" b="1" dirty="0"/>
          </a:p>
          <a:p>
            <a:r>
              <a:rPr lang="ja-JP" altLang="en-US" sz="1200" b="1" dirty="0"/>
              <a:t>　</a:t>
            </a:r>
            <a:r>
              <a:rPr lang="ja-JP" altLang="en-US" sz="1200" dirty="0"/>
              <a:t>弥生時代にはまれながらウシが出土する。東京都港区伊皿子貝塚の弥生中期の方形周溝墓から「ウシの頭骨」が殉葬されたかのように出土して注目された。また、吉野ヶ里遺跡の大環濠にはウシ、ウマ、ブタの骨が残存していたことが脂肪酸分析などで推定されており。これらの骨は全国各地で出土している。古墳時代になると、畜産が一般化していたようである。火山灰に埋もれた遺跡として有名な群馬県黒井峰遺跡では</a:t>
            </a:r>
            <a:r>
              <a:rPr lang="en-US" altLang="ja-JP" sz="1200" dirty="0"/>
              <a:t>5</a:t>
            </a:r>
            <a:r>
              <a:rPr lang="ja-JP" altLang="en-US" sz="1200" dirty="0"/>
              <a:t>棟の家畜小屋が検出された。</a:t>
            </a:r>
            <a:endParaRPr lang="en-US" altLang="ja-JP" sz="1200" dirty="0"/>
          </a:p>
          <a:p>
            <a:r>
              <a:rPr kumimoji="1" lang="en-US" altLang="ja-JP" sz="1200" dirty="0"/>
              <a:t>(</a:t>
            </a:r>
            <a:r>
              <a:rPr kumimoji="1" lang="ja-JP" altLang="en-US" sz="1200" dirty="0"/>
              <a:t>逆説の日本古代史、水野拓）</a:t>
            </a:r>
          </a:p>
        </p:txBody>
      </p:sp>
      <p:sp>
        <p:nvSpPr>
          <p:cNvPr id="3" name="テキスト ボックス 2"/>
          <p:cNvSpPr txBox="1"/>
          <p:nvPr/>
        </p:nvSpPr>
        <p:spPr>
          <a:xfrm>
            <a:off x="7120880" y="3360440"/>
            <a:ext cx="5472608" cy="2739211"/>
          </a:xfrm>
          <a:prstGeom prst="rect">
            <a:avLst/>
          </a:prstGeom>
          <a:noFill/>
          <a:ln>
            <a:solidFill>
              <a:schemeClr val="accent1"/>
            </a:solidFill>
          </a:ln>
        </p:spPr>
        <p:txBody>
          <a:bodyPr wrap="square" rtlCol="0">
            <a:spAutoFit/>
          </a:bodyPr>
          <a:lstStyle/>
          <a:p>
            <a:r>
              <a:rPr lang="ja-JP" altLang="en-US" sz="1400" b="1" dirty="0"/>
              <a:t>洋銀の合金技術は</a:t>
            </a:r>
            <a:r>
              <a:rPr lang="en-US" altLang="ja-JP" sz="1400" b="1" dirty="0"/>
              <a:t>6</a:t>
            </a:r>
            <a:r>
              <a:rPr lang="ja-JP" altLang="en-US" sz="1400" b="1" dirty="0"/>
              <a:t>世紀に始まった</a:t>
            </a:r>
            <a:endParaRPr lang="en-US" altLang="ja-JP" sz="1400" b="1" dirty="0"/>
          </a:p>
          <a:p>
            <a:r>
              <a:rPr kumimoji="1" lang="ja-JP" altLang="en-US" sz="1400" dirty="0"/>
              <a:t>　</a:t>
            </a:r>
            <a:r>
              <a:rPr kumimoji="1" lang="ja-JP" altLang="en-US" sz="1200" dirty="0"/>
              <a:t>群馬県高崎市の</a:t>
            </a:r>
            <a:r>
              <a:rPr kumimoji="1" lang="en-US" altLang="ja-JP" sz="1200" dirty="0"/>
              <a:t>6</a:t>
            </a:r>
            <a:r>
              <a:rPr kumimoji="1" lang="ja-JP" altLang="en-US" sz="1200" dirty="0"/>
              <a:t>世紀代の古墳から出土したといわれている「頭稚</a:t>
            </a:r>
            <a:r>
              <a:rPr lang="ja-JP" altLang="en-US" sz="1200" dirty="0"/>
              <a:t>太刀</a:t>
            </a:r>
            <a:r>
              <a:rPr kumimoji="1" lang="ja-JP" altLang="en-US" sz="1200" dirty="0"/>
              <a:t>（</a:t>
            </a:r>
            <a:r>
              <a:rPr kumimoji="1" lang="ja-JP" altLang="en-US" sz="1200" dirty="0" err="1"/>
              <a:t>かぶつちの</a:t>
            </a:r>
            <a:r>
              <a:rPr kumimoji="1" lang="ja-JP" altLang="en-US" sz="1200" dirty="0"/>
              <a:t>たち」は、日本製の柄頭（つかがしら）部分を卵形にふくらませた儀式専用の刀で、</a:t>
            </a:r>
            <a:r>
              <a:rPr kumimoji="1" lang="en-US" altLang="ja-JP" sz="1200" dirty="0"/>
              <a:t>6</a:t>
            </a:r>
            <a:r>
              <a:rPr kumimoji="1" lang="ja-JP" altLang="en-US" sz="1200" dirty="0"/>
              <a:t>世紀の古墳からかなりでるものである。問題の太刀は鞘</a:t>
            </a:r>
            <a:r>
              <a:rPr kumimoji="1" lang="ja-JP" altLang="en-US" sz="1200" dirty="0" err="1"/>
              <a:t>部分のの</a:t>
            </a:r>
            <a:r>
              <a:rPr kumimoji="1" lang="en-US" altLang="ja-JP" sz="1200" dirty="0"/>
              <a:t>14.3</a:t>
            </a:r>
            <a:r>
              <a:rPr kumimoji="1" lang="ja-JP" altLang="en-US" sz="1200" dirty="0"/>
              <a:t>センチメートルのみ現存していた。鞘の</a:t>
            </a:r>
            <a:r>
              <a:rPr lang="ja-JP" altLang="en-US" sz="1200" dirty="0"/>
              <a:t>ケヤキ材を銅板で巻き上げ装飾し、その木と銅板に間の板を分析したところ銅、ニッケル、亜鉛の合金「洋銀」だったのである。</a:t>
            </a:r>
            <a:endParaRPr lang="en-US" altLang="ja-JP" sz="1200" dirty="0"/>
          </a:p>
          <a:p>
            <a:r>
              <a:rPr kumimoji="1" lang="ja-JP" altLang="en-US" sz="1200" dirty="0"/>
              <a:t>　同じ合金でも、この</a:t>
            </a:r>
            <a:r>
              <a:rPr kumimoji="1" lang="en-US" altLang="ja-JP" sz="1200" dirty="0"/>
              <a:t>3</a:t>
            </a:r>
            <a:r>
              <a:rPr kumimoji="1" lang="ja-JP" altLang="en-US" sz="1200" dirty="0"/>
              <a:t>種の溶解温度が銅約</a:t>
            </a:r>
            <a:r>
              <a:rPr kumimoji="1" lang="en-US" altLang="ja-JP" sz="1200" dirty="0"/>
              <a:t>1800</a:t>
            </a:r>
            <a:r>
              <a:rPr kumimoji="1" lang="ja-JP" altLang="en-US" sz="1200" dirty="0"/>
              <a:t>度、ニッケル約</a:t>
            </a:r>
            <a:r>
              <a:rPr kumimoji="1" lang="en-US" altLang="ja-JP" sz="1200" dirty="0"/>
              <a:t>1400</a:t>
            </a:r>
            <a:r>
              <a:rPr kumimoji="1" lang="ja-JP" altLang="en-US" sz="1200" dirty="0"/>
              <a:t>度、亜鉛約</a:t>
            </a:r>
            <a:r>
              <a:rPr kumimoji="1" lang="en-US" altLang="ja-JP" sz="1200" dirty="0"/>
              <a:t>400</a:t>
            </a:r>
            <a:r>
              <a:rPr kumimoji="1" lang="ja-JP" altLang="en-US" sz="1200" dirty="0"/>
              <a:t>度極端に異なるため、金属学史的には</a:t>
            </a:r>
            <a:r>
              <a:rPr kumimoji="1" lang="en-US" altLang="ja-JP" sz="1200" dirty="0"/>
              <a:t>17</a:t>
            </a:r>
            <a:r>
              <a:rPr kumimoji="1" lang="ja-JP" altLang="en-US" sz="1200" dirty="0"/>
              <a:t>世紀にヨーロッパで開発されたとするのが定説であった。</a:t>
            </a:r>
            <a:endParaRPr kumimoji="1" lang="en-US" altLang="ja-JP" sz="1200" dirty="0"/>
          </a:p>
          <a:p>
            <a:r>
              <a:rPr lang="ja-JP" altLang="en-US" sz="1200" dirty="0"/>
              <a:t>　今回の発見は、当時すでに</a:t>
            </a:r>
            <a:r>
              <a:rPr lang="en-US" altLang="ja-JP" sz="1200" dirty="0"/>
              <a:t>1500</a:t>
            </a:r>
            <a:r>
              <a:rPr lang="ja-JP" altLang="en-US" sz="1200" dirty="0"/>
              <a:t>度の溶解温度を必要とする鉄製産が始まっていたことから、理論的には可能であっても、合金技術は複雑であり、大変高度な技術といえる。しかも、初歩的な合金技術しか持ちえない弥生時代から、わずか</a:t>
            </a:r>
            <a:r>
              <a:rPr lang="en-US" altLang="ja-JP" sz="1200" dirty="0"/>
              <a:t>2</a:t>
            </a:r>
            <a:r>
              <a:rPr lang="ja-JP" altLang="en-US" sz="1200" dirty="0"/>
              <a:t>世紀足らずでこのような技術に到達している点は驚異的である。</a:t>
            </a:r>
            <a:endParaRPr lang="en-US" altLang="ja-JP" sz="1200" dirty="0"/>
          </a:p>
          <a:p>
            <a:r>
              <a:rPr lang="en-US" altLang="ja-JP" sz="1200" dirty="0"/>
              <a:t>(</a:t>
            </a:r>
            <a:r>
              <a:rPr lang="ja-JP" altLang="en-US" sz="1200" dirty="0"/>
              <a:t>逆説の日本古代史、水野拓）</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4" name="テキスト ボックス 3"/>
          <p:cNvSpPr txBox="1"/>
          <p:nvPr/>
        </p:nvSpPr>
        <p:spPr>
          <a:xfrm>
            <a:off x="1432248" y="192088"/>
            <a:ext cx="3922869" cy="400110"/>
          </a:xfrm>
          <a:prstGeom prst="rect">
            <a:avLst/>
          </a:prstGeom>
          <a:noFill/>
        </p:spPr>
        <p:txBody>
          <a:bodyPr wrap="none" rtlCol="0">
            <a:spAutoFit/>
          </a:bodyPr>
          <a:lstStyle/>
          <a:p>
            <a:r>
              <a:rPr kumimoji="1" lang="ja-JP" altLang="en-US" sz="2000" b="1" dirty="0"/>
              <a:t>朝鮮半島からの鉄資源と先進文物</a:t>
            </a:r>
          </a:p>
        </p:txBody>
      </p:sp>
      <p:sp>
        <p:nvSpPr>
          <p:cNvPr id="8" name="正方形/長方形 7"/>
          <p:cNvSpPr/>
          <p:nvPr/>
        </p:nvSpPr>
        <p:spPr>
          <a:xfrm>
            <a:off x="2080320" y="4779875"/>
            <a:ext cx="504056" cy="236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12368" y="7392888"/>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6658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1080" y="336104"/>
            <a:ext cx="3166765" cy="475768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360240" y="39402"/>
            <a:ext cx="7272807" cy="9448740"/>
          </a:xfrm>
          <a:prstGeom prst="rect">
            <a:avLst/>
          </a:prstGeom>
          <a:noFill/>
          <a:ln>
            <a:solidFill>
              <a:schemeClr val="accent1"/>
            </a:solidFill>
          </a:ln>
        </p:spPr>
        <p:txBody>
          <a:bodyPr wrap="square" rtlCol="0">
            <a:spAutoFit/>
          </a:bodyPr>
          <a:lstStyle/>
          <a:p>
            <a:r>
              <a:rPr lang="ja-JP" altLang="en-US" sz="2000" b="1" dirty="0"/>
              <a:t>稲荷山古墳出土鉄剣</a:t>
            </a:r>
            <a:endParaRPr lang="en-US" altLang="ja-JP" sz="2000" b="1" dirty="0"/>
          </a:p>
          <a:p>
            <a:endParaRPr lang="ja-JP" altLang="en-US" sz="1200" dirty="0"/>
          </a:p>
          <a:p>
            <a:r>
              <a:rPr lang="ja-JP" altLang="en-US" sz="1200" dirty="0"/>
              <a:t>（埼玉県立さきたま史跡の博物館内展示）</a:t>
            </a:r>
          </a:p>
          <a:p>
            <a:r>
              <a:rPr lang="ja-JP" altLang="en-US" sz="1200" dirty="0"/>
              <a:t>稲荷山古墳出土鉄剣（いなりやまこふんしゅつどてっけん）は、</a:t>
            </a:r>
            <a:r>
              <a:rPr lang="en-US" altLang="ja-JP" sz="1200" dirty="0"/>
              <a:t>1968</a:t>
            </a:r>
            <a:r>
              <a:rPr lang="ja-JP" altLang="en-US" sz="1200" dirty="0"/>
              <a:t>年に埼玉県行田市の埼玉古墳群の稲荷山古墳から出土した鉄剣。</a:t>
            </a:r>
            <a:r>
              <a:rPr lang="en-US" altLang="ja-JP" sz="1200" dirty="0"/>
              <a:t>1983</a:t>
            </a:r>
            <a:r>
              <a:rPr lang="ja-JP" altLang="en-US" sz="1200" dirty="0"/>
              <a:t>年に同古墳から出土した他の副葬品とともに国宝に指定された。「金錯銘鉄剣（きんさくめいてっけん）」とも称される（「金錯」は「金象嵌（きんぞうがん）」の意味）。</a:t>
            </a:r>
          </a:p>
          <a:p>
            <a:r>
              <a:rPr kumimoji="1" lang="ja-JP" altLang="en-US" sz="1200" dirty="0"/>
              <a:t>　</a:t>
            </a:r>
            <a:r>
              <a:rPr lang="en-US" altLang="ja-JP" sz="1200" dirty="0"/>
              <a:t>1968</a:t>
            </a:r>
            <a:r>
              <a:rPr lang="ja-JP" altLang="en-US" sz="1200" dirty="0"/>
              <a:t>年に行われた稲荷山古墳の後円部分の発掘調査の際、画文帯環状乳神獣鏡や多量の埴輪とともに鉄剣が出土した。</a:t>
            </a:r>
            <a:r>
              <a:rPr lang="en-US" altLang="ja-JP" sz="1200" dirty="0"/>
              <a:t>1978</a:t>
            </a:r>
            <a:r>
              <a:rPr lang="ja-JP" altLang="en-US" sz="1200" dirty="0"/>
              <a:t>年、腐食の進む鉄剣の保護処理のため</a:t>
            </a:r>
            <a:r>
              <a:rPr lang="en-US" altLang="ja-JP" sz="1200" dirty="0"/>
              <a:t>X</a:t>
            </a:r>
            <a:r>
              <a:rPr lang="ja-JP" altLang="en-US" sz="1200" dirty="0"/>
              <a:t>線による検査が行われた。その際、鉄剣の両面に</a:t>
            </a:r>
            <a:r>
              <a:rPr lang="en-US" altLang="ja-JP" sz="1200" dirty="0"/>
              <a:t>115</a:t>
            </a:r>
            <a:r>
              <a:rPr lang="ja-JP" altLang="en-US" sz="1200" dirty="0"/>
              <a:t>文字の漢字が金象嵌で表されていることが判明する。その歴史的・学術的価値から、同時に出土した他の副葬品と共に</a:t>
            </a:r>
            <a:r>
              <a:rPr lang="en-US" altLang="ja-JP" sz="1200" dirty="0"/>
              <a:t>1981</a:t>
            </a:r>
            <a:r>
              <a:rPr lang="ja-JP" altLang="en-US" sz="1200" dirty="0"/>
              <a:t>年に重要文化財に指定され、</a:t>
            </a:r>
            <a:r>
              <a:rPr lang="en-US" altLang="ja-JP" sz="1200" dirty="0"/>
              <a:t>2</a:t>
            </a:r>
            <a:r>
              <a:rPr lang="ja-JP" altLang="en-US" sz="1200" dirty="0"/>
              <a:t>年後の</a:t>
            </a:r>
            <a:r>
              <a:rPr lang="en-US" altLang="ja-JP" sz="1200" dirty="0"/>
              <a:t>1983</a:t>
            </a:r>
            <a:r>
              <a:rPr lang="ja-JP" altLang="en-US" sz="1200" dirty="0"/>
              <a:t>年には国宝に指定された。</a:t>
            </a:r>
            <a:endParaRPr lang="en-US" altLang="ja-JP" sz="1200" dirty="0"/>
          </a:p>
          <a:p>
            <a:endParaRPr lang="en-US" altLang="ja-JP" sz="1200" dirty="0"/>
          </a:p>
          <a:p>
            <a:r>
              <a:rPr lang="ja-JP" altLang="en-US" sz="1200" b="1" dirty="0"/>
              <a:t>銘文の内容</a:t>
            </a:r>
            <a:endParaRPr lang="en-US" altLang="ja-JP" sz="1200" b="1" dirty="0"/>
          </a:p>
          <a:p>
            <a:r>
              <a:rPr lang="ja-JP" altLang="en-US" sz="1200" dirty="0"/>
              <a:t>（表）</a:t>
            </a:r>
          </a:p>
          <a:p>
            <a:r>
              <a:rPr lang="ja-JP" altLang="en-US" sz="1200" dirty="0"/>
              <a:t>辛亥年七月中記、乎獲居臣、上祖名意富比垝、其児多加利足尼、其児名弖已加利獲居、其児名多加披次獲居、其児名多沙鬼獲居、其児名半弖比</a:t>
            </a:r>
          </a:p>
          <a:p>
            <a:r>
              <a:rPr lang="ja-JP" altLang="en-US" sz="1200" dirty="0"/>
              <a:t>（裏）</a:t>
            </a:r>
          </a:p>
          <a:p>
            <a:r>
              <a:rPr lang="ja-JP" altLang="en-US" sz="1200" dirty="0"/>
              <a:t>其児名加差披余、其児名乎獲居臣、世々為杖刀人首、奉事来至今、獲加多支鹵大王寺在斯鬼宮時、吾左治天下、令作此百練利刀、記吾奉事根原也</a:t>
            </a:r>
          </a:p>
          <a:p>
            <a:r>
              <a:rPr lang="ja-JP" altLang="en-US" sz="1200" dirty="0"/>
              <a:t>書かれている文字を解釈すると、</a:t>
            </a:r>
          </a:p>
          <a:p>
            <a:endParaRPr lang="ja-JP" altLang="en-US" sz="1200" dirty="0"/>
          </a:p>
          <a:p>
            <a:r>
              <a:rPr lang="ja-JP" altLang="en-US" sz="1200" dirty="0"/>
              <a:t>「辛亥の年（</a:t>
            </a:r>
            <a:r>
              <a:rPr lang="en-US" altLang="ja-JP" sz="1200" dirty="0"/>
              <a:t>471</a:t>
            </a:r>
            <a:r>
              <a:rPr lang="ja-JP" altLang="en-US" sz="1200" dirty="0"/>
              <a:t>）七月中、記す。ヲワケの臣。</a:t>
            </a:r>
            <a:r>
              <a:rPr lang="ja-JP" altLang="en-US" sz="1200" u="sng" dirty="0"/>
              <a:t>上祖、名はオホヒコ。其の児、（名は）タカリのスクネ。其の児、名はテヨカリワケ。其の児、名はタカヒ（ハ）シワケ。其の児、名はタサキワケ。其の児、名はハテヒ。（表） 其の児、名はカサヒ（ハ）ヨ。其の児、名はヲワケの臣</a:t>
            </a:r>
            <a:r>
              <a:rPr lang="ja-JP" altLang="en-US" sz="1200" dirty="0"/>
              <a:t>。世々、杖刀人の首と為り、奉事し来り今に至る。ワカタケル（ワク（カク）カタキ（シ）ル（ロ））の大王の寺、シキの宮に在る時、吾、天下を左治し、此の百練の利刀を作らしめ、吾が奉事の根原を記す也。（裏）「（オオヒコ（大彦、崇神朝）－</a:t>
            </a:r>
            <a:r>
              <a:rPr lang="en-US" altLang="ja-JP" sz="1200" dirty="0"/>
              <a:t>6</a:t>
            </a:r>
            <a:r>
              <a:rPr lang="ja-JP" altLang="en-US" sz="1200" dirty="0"/>
              <a:t>代－ヲワケ（ワカタケル（雄略天皇）代」</a:t>
            </a:r>
          </a:p>
          <a:p>
            <a:endParaRPr lang="ja-JP" altLang="en-US" sz="1200" dirty="0"/>
          </a:p>
          <a:p>
            <a:r>
              <a:rPr lang="ja-JP" altLang="en-US" sz="1200" b="1" dirty="0"/>
              <a:t>特色</a:t>
            </a:r>
            <a:endParaRPr lang="en-US" altLang="ja-JP" sz="1200" b="1" dirty="0"/>
          </a:p>
          <a:p>
            <a:r>
              <a:rPr lang="ja-JP" altLang="en-US" sz="1200" dirty="0"/>
              <a:t>　　</a:t>
            </a:r>
            <a:r>
              <a:rPr lang="en-US" altLang="ja-JP" sz="1200" dirty="0"/>
              <a:t>115</a:t>
            </a:r>
            <a:r>
              <a:rPr lang="ja-JP" altLang="en-US" sz="1200" dirty="0"/>
              <a:t>文字という字数は日本のみならず他の東アジアの例と比較しても多い。この銘文が日本古代史の確実な基準点となり、その他の歴史事実の実年代を定める上で大きく役立つことになった。</a:t>
            </a:r>
          </a:p>
          <a:p>
            <a:r>
              <a:rPr lang="ja-JP" altLang="en-US" sz="1200" dirty="0"/>
              <a:t>　　また</a:t>
            </a:r>
            <a:r>
              <a:rPr lang="en-US" altLang="ja-JP" sz="1200" dirty="0"/>
              <a:t>1873</a:t>
            </a:r>
            <a:r>
              <a:rPr lang="ja-JP" altLang="en-US" sz="1200" dirty="0"/>
              <a:t>年（明治</a:t>
            </a:r>
            <a:r>
              <a:rPr lang="en-US" altLang="ja-JP" sz="1200" dirty="0"/>
              <a:t>6</a:t>
            </a:r>
            <a:r>
              <a:rPr lang="ja-JP" altLang="en-US" sz="1200" dirty="0"/>
              <a:t>年）、熊本県玉名郡和水町にある江田船山古墳からは銀象嵌の銘文を有する鉄刀が出土した。この鉄刀にも当時の大王の名が刻まれていたが、保存状態が悪く、肝心の大王名の部分も相当欠落していた。その銘文は、かつては「治天下犭复□□□歯大王」と読み、「多遅比弥都歯大王」（日本書紀）または「水歯大王（反正天皇）」</a:t>
            </a:r>
            <a:r>
              <a:rPr lang="en-US" altLang="ja-JP" sz="1200" dirty="0"/>
              <a:t>『</a:t>
            </a:r>
            <a:r>
              <a:rPr lang="ja-JP" altLang="en-US" sz="1200" dirty="0"/>
              <a:t>古事記</a:t>
            </a:r>
            <a:r>
              <a:rPr lang="en-US" altLang="ja-JP" sz="1200" dirty="0"/>
              <a:t>』</a:t>
            </a:r>
            <a:r>
              <a:rPr lang="ja-JP" altLang="en-US" sz="1200" dirty="0"/>
              <a:t>にあてる説が有力であった。しかし稲荷山古墳出土の金錯銘鉄剣が発見されたことにより、「治天下獲□□□鹵大王」 と読み、「獲加多支鹵大王（ワカタケル大王、雄略天皇）」にあてる説が有力となっている。このことから、通説では</a:t>
            </a:r>
            <a:r>
              <a:rPr lang="en-US" altLang="ja-JP" sz="1200" dirty="0"/>
              <a:t>5</a:t>
            </a:r>
            <a:r>
              <a:rPr lang="ja-JP" altLang="en-US" sz="1200" dirty="0"/>
              <a:t>世紀後半にはすでに大王の権力が九州から東国まで及んでいたと解釈される。</a:t>
            </a:r>
          </a:p>
          <a:p>
            <a:endParaRPr lang="en-US" altLang="ja-JP" sz="1200" dirty="0"/>
          </a:p>
          <a:p>
            <a:r>
              <a:rPr lang="ja-JP" altLang="en-US" sz="1200" b="1" dirty="0"/>
              <a:t>年代</a:t>
            </a:r>
            <a:endParaRPr lang="en-US" altLang="ja-JP" sz="1200" b="1" dirty="0"/>
          </a:p>
          <a:p>
            <a:r>
              <a:rPr lang="ja-JP" altLang="en-US" sz="1200" dirty="0"/>
              <a:t>辛亥年は</a:t>
            </a:r>
            <a:r>
              <a:rPr lang="en-US" altLang="ja-JP" sz="1200" dirty="0"/>
              <a:t>471</a:t>
            </a:r>
            <a:r>
              <a:rPr lang="ja-JP" altLang="en-US" sz="1200" dirty="0"/>
              <a:t>年が定説であるが一部に</a:t>
            </a:r>
            <a:r>
              <a:rPr lang="en-US" altLang="ja-JP" sz="1200" dirty="0"/>
              <a:t>531</a:t>
            </a:r>
            <a:r>
              <a:rPr lang="ja-JP" altLang="en-US" sz="1200" dirty="0"/>
              <a:t>年説もある。通説通り</a:t>
            </a:r>
            <a:r>
              <a:rPr lang="en-US" altLang="ja-JP" sz="1200" dirty="0"/>
              <a:t>471</a:t>
            </a:r>
            <a:r>
              <a:rPr lang="ja-JP" altLang="en-US" sz="1200" dirty="0"/>
              <a:t>年説をとるとヲワケが仕えた獲加多支鹵大王は、日本書紀の大泊瀬幼武（オオハツセワカタケ）天皇、すなわち</a:t>
            </a:r>
            <a:r>
              <a:rPr lang="en-US" altLang="ja-JP" sz="1200" dirty="0"/>
              <a:t>21</a:t>
            </a:r>
            <a:r>
              <a:rPr lang="ja-JP" altLang="en-US" sz="1200" dirty="0"/>
              <a:t>代雄略天皇となる。 銘文に獲加多支鹵大王が居住した宮を斯鬼宮として刻んでいる、雄略天皇が居住した泊瀬朝倉宮とは異なるものの、当時の磯城郡には含まれていることにはなる。この通説に則れば、</a:t>
            </a:r>
            <a:r>
              <a:rPr lang="en-US" altLang="ja-JP" sz="1200" dirty="0"/>
              <a:t>21</a:t>
            </a:r>
            <a:r>
              <a:rPr lang="ja-JP" altLang="en-US" sz="1200" dirty="0"/>
              <a:t>代雄略天皇の考古学的な実在の実証となりうる。 田中卓は、斯鬼宮と刻んだ理由を雄略天皇以前の数代の天皇は磯城郡以外に宮を置いており、当時の人にとって磯城宮といえば雄略天皇の宮のことであったためであるとし、</a:t>
            </a:r>
            <a:r>
              <a:rPr lang="en-US" altLang="ja-JP" sz="1200" dirty="0"/>
              <a:t>『</a:t>
            </a:r>
            <a:r>
              <a:rPr lang="ja-JP" altLang="en-US" sz="1200" dirty="0"/>
              <a:t>記紀</a:t>
            </a:r>
            <a:r>
              <a:rPr lang="en-US" altLang="ja-JP" sz="1200" dirty="0"/>
              <a:t>』</a:t>
            </a:r>
            <a:r>
              <a:rPr lang="ja-JP" altLang="en-US" sz="1200" dirty="0"/>
              <a:t>で雄略天皇の宮を泊瀬朝倉宮と呼ぶのは後世に他の天皇が磯城郡に置いた宮と区別するためそう呼称したものであるとした。</a:t>
            </a:r>
            <a:endParaRPr lang="en-US" altLang="ja-JP" sz="1200" dirty="0"/>
          </a:p>
          <a:p>
            <a:endParaRPr lang="en-US" altLang="ja-JP" sz="1200" dirty="0"/>
          </a:p>
          <a:p>
            <a:r>
              <a:rPr lang="ja-JP" altLang="en-US" sz="1200" b="1" dirty="0"/>
              <a:t>オホヒコ</a:t>
            </a:r>
            <a:endParaRPr lang="en-US" altLang="ja-JP" sz="1200" b="1" dirty="0"/>
          </a:p>
          <a:p>
            <a:r>
              <a:rPr lang="ja-JP" altLang="en-US" sz="1200" dirty="0"/>
              <a:t>銘文にある「オホヒコ」について、</a:t>
            </a:r>
            <a:r>
              <a:rPr lang="en-US" altLang="ja-JP" sz="1200" dirty="0"/>
              <a:t>『</a:t>
            </a:r>
            <a:r>
              <a:rPr lang="ja-JP" altLang="en-US" sz="1200" dirty="0"/>
              <a:t>日本書紀</a:t>
            </a:r>
            <a:r>
              <a:rPr lang="en-US" altLang="ja-JP" sz="1200" dirty="0"/>
              <a:t>』</a:t>
            </a:r>
            <a:r>
              <a:rPr lang="ja-JP" altLang="en-US" sz="1200" dirty="0"/>
              <a:t>崇神天皇紀に見える四道将軍の</a:t>
            </a:r>
            <a:r>
              <a:rPr lang="en-US" altLang="ja-JP" sz="1200" dirty="0"/>
              <a:t>1</a:t>
            </a:r>
            <a:r>
              <a:rPr lang="ja-JP" altLang="en-US" sz="1200" dirty="0"/>
              <a:t>人「大彦命」とみなす考えがある。</a:t>
            </a:r>
          </a:p>
          <a:p>
            <a:endParaRPr kumimoji="1" lang="en-US" altLang="ja-JP" sz="1200" dirty="0"/>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7" name="テキスト ボックス 6"/>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a:t>
            </a:r>
            <a:r>
              <a:rPr lang="ja-JP" altLang="en-US" sz="1600" b="1" dirty="0"/>
              <a:t>中</a:t>
            </a:r>
            <a:r>
              <a:rPr kumimoji="1" lang="ja-JP" altLang="en-US" sz="1600" b="1" dirty="0"/>
              <a:t>　　期</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9074195" y="6518776"/>
            <a:ext cx="3528391" cy="1708160"/>
          </a:xfrm>
          <a:prstGeom prst="rect">
            <a:avLst/>
          </a:prstGeom>
          <a:noFill/>
          <a:ln>
            <a:solidFill>
              <a:schemeClr val="accent1"/>
            </a:solidFill>
          </a:ln>
        </p:spPr>
        <p:txBody>
          <a:bodyPr wrap="square" rtlCol="0">
            <a:spAutoFit/>
          </a:bodyPr>
          <a:lstStyle/>
          <a:p>
            <a:r>
              <a:rPr lang="en-US" altLang="ja-JP" sz="1050" dirty="0"/>
              <a:t>1873</a:t>
            </a:r>
            <a:r>
              <a:rPr lang="ja-JP" altLang="en-US" sz="1050" dirty="0"/>
              <a:t>年（明治</a:t>
            </a:r>
            <a:r>
              <a:rPr lang="en-US" altLang="ja-JP" sz="1050" dirty="0"/>
              <a:t>6</a:t>
            </a:r>
            <a:r>
              <a:rPr lang="ja-JP" altLang="en-US" sz="1050" dirty="0"/>
              <a:t>年）、熊本県玉名郡和水町にある江田船山古墳からは銀象嵌の銘文を有する鉄刀が出土した。この鉄刀にも当時の大王の名が刻まれていたが、保存状態が悪く、肝心の大王名の部分も相当欠落していた。その銘文は、かつては「治天下犭复□□□歯大王」と読み、「多遅比弥都歯大王」</a:t>
            </a:r>
            <a:r>
              <a:rPr lang="en-US" altLang="ja-JP" sz="1050" dirty="0"/>
              <a:t>『</a:t>
            </a:r>
            <a:r>
              <a:rPr lang="ja-JP" altLang="en-US" sz="1050" dirty="0"/>
              <a:t>日本書紀</a:t>
            </a:r>
            <a:r>
              <a:rPr lang="en-US" altLang="ja-JP" sz="1050" dirty="0"/>
              <a:t>』</a:t>
            </a:r>
            <a:r>
              <a:rPr lang="ja-JP" altLang="en-US" sz="1050" dirty="0"/>
              <a:t>または「水歯大王（反正天皇）」</a:t>
            </a:r>
            <a:r>
              <a:rPr lang="en-US" altLang="ja-JP" sz="1050" dirty="0"/>
              <a:t>『</a:t>
            </a:r>
            <a:r>
              <a:rPr lang="ja-JP" altLang="en-US" sz="1050" dirty="0"/>
              <a:t>古事記</a:t>
            </a:r>
            <a:r>
              <a:rPr lang="en-US" altLang="ja-JP" sz="1050" dirty="0"/>
              <a:t>』</a:t>
            </a:r>
            <a:r>
              <a:rPr lang="ja-JP" altLang="en-US" sz="1050" dirty="0"/>
              <a:t>にあてる説が有力であった。しかし稲荷山古墳出土の金錯銘鉄剣が発見されたことにより、「治天下獲□□□鹵大王」 と読み、「獲加多支鹵大王（ワカタケル大王、雄略天皇）」にあてる説が有力となっている。</a:t>
            </a:r>
            <a:endParaRPr kumimoji="1" lang="ja-JP" altLang="en-US" sz="1050" dirty="0"/>
          </a:p>
        </p:txBody>
      </p:sp>
      <p:sp>
        <p:nvSpPr>
          <p:cNvPr id="3" name="テキスト ボックス 2"/>
          <p:cNvSpPr txBox="1"/>
          <p:nvPr/>
        </p:nvSpPr>
        <p:spPr>
          <a:xfrm>
            <a:off x="9095475" y="6222039"/>
            <a:ext cx="3182281" cy="276999"/>
          </a:xfrm>
          <a:prstGeom prst="rect">
            <a:avLst/>
          </a:prstGeom>
          <a:noFill/>
        </p:spPr>
        <p:txBody>
          <a:bodyPr wrap="none" rtlCol="0">
            <a:spAutoFit/>
          </a:bodyPr>
          <a:lstStyle/>
          <a:p>
            <a:r>
              <a:rPr lang="ja-JP" altLang="en-US" sz="1200" b="1" dirty="0"/>
              <a:t>江田船山古墳から銀象嵌の銘文を有する鉄刀</a:t>
            </a:r>
            <a:endParaRPr kumimoji="1" lang="ja-JP" altLang="en-US" sz="1200" b="1" dirty="0"/>
          </a:p>
        </p:txBody>
      </p:sp>
    </p:spTree>
    <p:extLst>
      <p:ext uri="{BB962C8B-B14F-4D97-AF65-F5344CB8AC3E}">
        <p14:creationId xmlns:p14="http://schemas.microsoft.com/office/powerpoint/2010/main" val="2597664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613474" y="1150253"/>
            <a:ext cx="5739654" cy="4555093"/>
          </a:xfrm>
          <a:prstGeom prst="rect">
            <a:avLst/>
          </a:prstGeom>
          <a:noFill/>
          <a:ln>
            <a:solidFill>
              <a:srgbClr val="FF0000"/>
            </a:solidFill>
          </a:ln>
        </p:spPr>
        <p:txBody>
          <a:bodyPr wrap="square" rtlCol="0">
            <a:spAutoFit/>
          </a:bodyPr>
          <a:lstStyle/>
          <a:p>
            <a:r>
              <a:rPr kumimoji="1" lang="ja-JP" altLang="en-US" sz="1400" dirty="0"/>
              <a:t>息長氏について</a:t>
            </a:r>
            <a:endParaRPr kumimoji="1" lang="en-US" altLang="ja-JP" sz="1400" dirty="0"/>
          </a:p>
          <a:p>
            <a:r>
              <a:rPr lang="ja-JP" altLang="en-US" sz="1200" dirty="0"/>
              <a:t>❶ 息長の意義としては、製鉄など金属精錬の折に鞴（ふいご）（蹈鞴（たたら））を用いて空気を送り火を起こすときの息を長く引く状態からつけられたものとする説が妥当である。</a:t>
            </a:r>
            <a:endParaRPr lang="en-US" altLang="ja-JP" sz="1200" dirty="0"/>
          </a:p>
          <a:p>
            <a:r>
              <a:rPr lang="ja-JP" altLang="en-US" sz="1200" dirty="0"/>
              <a:t>❷ 山津照神社の伝によれば、息長氏祖は国之常立神（神世一代）とされている。息長氏族は、本来、スサノオ神（五十猛神）（八幡神）の後裔の天孫族であり、宇佐国造支流の出であって、当初は九州北部にあった。息長氏の嫡系は、讃岐から吉備東部を経て播磨西部に遷り、さらに東方に向かい畿内の摂津・河内さらに大和に入って、前王統から大王位を簒奪した応神を出した。応神その人と母の神功皇后が息長氏の出である。</a:t>
            </a:r>
            <a:endParaRPr lang="en-US" altLang="ja-JP" sz="1200" dirty="0"/>
          </a:p>
          <a:p>
            <a:r>
              <a:rPr lang="ja-JP" altLang="en-US" sz="1200" dirty="0"/>
              <a:t>❸「息長」の語が史料に最初に見えるのは、</a:t>
            </a:r>
            <a:r>
              <a:rPr lang="zh-TW" altLang="en-US" sz="1200" dirty="0"/>
              <a:t>天目１箇命（天御影命）後裔</a:t>
            </a:r>
            <a:r>
              <a:rPr lang="ja-JP" altLang="en-US" sz="1200" dirty="0"/>
              <a:t>からでて彦坐王の妻となった「息長水依比売」（丹波道主命の母ともいう）とされる。この女性は</a:t>
            </a:r>
            <a:r>
              <a:rPr lang="en-US" altLang="ja-JP" sz="1200" dirty="0"/>
              <a:t>『</a:t>
            </a:r>
            <a:r>
              <a:rPr lang="ja-JP" altLang="en-US" sz="1200" dirty="0"/>
              <a:t>古事記</a:t>
            </a:r>
            <a:r>
              <a:rPr lang="en-US" altLang="ja-JP" sz="1200" dirty="0"/>
              <a:t>』</a:t>
            </a:r>
            <a:r>
              <a:rPr lang="ja-JP" altLang="en-US" sz="1200" dirty="0"/>
              <a:t>に見えており、これが史料にでるなかで「息長」名乗りの最古とされる。息長水依比売は卑弥呼と同じ宗族の台与に当たると考える。</a:t>
            </a:r>
            <a:endParaRPr lang="en-US" altLang="ja-JP" sz="1200" dirty="0"/>
          </a:p>
          <a:p>
            <a:r>
              <a:rPr lang="ja-JP" altLang="en-US" sz="1200" dirty="0"/>
              <a:t>❹ 応神天皇の皇子若野毛二俣王の子、意富富杼王の時に息長氏の嫡流は江北に遷ったと見られる。しかし、息長水依比売は</a:t>
            </a:r>
            <a:r>
              <a:rPr lang="en-US" altLang="ja-JP" sz="1200" dirty="0"/>
              <a:t>3</a:t>
            </a:r>
            <a:r>
              <a:rPr lang="ja-JP" altLang="en-US" sz="1200" dirty="0"/>
              <a:t>世紀の後半の邪馬台国終焉時の比売と考えられるので、この時期に息長氏の先遣族は既に近江に達していたのではないか。</a:t>
            </a:r>
            <a:endParaRPr lang="en-US" altLang="ja-JP" sz="1200" dirty="0"/>
          </a:p>
          <a:p>
            <a:r>
              <a:rPr lang="ja-JP" altLang="en-US" sz="1200" dirty="0"/>
              <a:t>❺ 息長氏の最終的な根拠地であった江北の坂田郡は美濃・尾張や越方面への交通の要衝であり、天野川（息長川）の河口にある琵琶湖水運の良港・朝妻津（米原市朝妻筑摩に湊跡）を押え、そこから湖南の大津や琵琶湖北岸の塩津、さらに若狭・越前ともつながることから、交易活動も活発であった。</a:t>
            </a:r>
            <a:endParaRPr lang="en-US" altLang="ja-JP" sz="1200" dirty="0"/>
          </a:p>
          <a:p>
            <a:r>
              <a:rPr lang="ja-JP" altLang="en-US" sz="1200" dirty="0"/>
              <a:t>　江北は鉄などの鉱物資源が豊富で、それを活用した鍛冶氏族であり、農業生産はともかくもしても、多くの古墳を含む息長・坂田古墳群を残したから、相当の力をもった古代豪族であった。継体天皇を出したのも、この強大な経済力が基盤となっていると思われる。尚、継体天皇は応神天皇の</a:t>
            </a:r>
            <a:r>
              <a:rPr lang="en-US" altLang="ja-JP" sz="1200" dirty="0"/>
              <a:t>5</a:t>
            </a:r>
            <a:r>
              <a:rPr lang="ja-JP" altLang="en-US" sz="1200" dirty="0"/>
              <a:t>世孫とされる。</a:t>
            </a:r>
            <a:endParaRPr lang="en-US" altLang="ja-JP" sz="1200" dirty="0"/>
          </a:p>
          <a:p>
            <a:r>
              <a:rPr kumimoji="1" lang="en-US" altLang="ja-JP" sz="1200" dirty="0"/>
              <a:t>(</a:t>
            </a:r>
            <a:r>
              <a:rPr kumimoji="1" lang="ja-JP" altLang="en-US" sz="1200" dirty="0"/>
              <a:t>古代氏族の研究⑥　息長氏、　宝賀　＋　藤田）</a:t>
            </a:r>
          </a:p>
        </p:txBody>
      </p:sp>
      <p:sp>
        <p:nvSpPr>
          <p:cNvPr id="6" name="テキスト ボックス 5"/>
          <p:cNvSpPr txBox="1"/>
          <p:nvPr/>
        </p:nvSpPr>
        <p:spPr>
          <a:xfrm>
            <a:off x="3613472" y="5757023"/>
            <a:ext cx="5739655" cy="3046988"/>
          </a:xfrm>
          <a:prstGeom prst="rect">
            <a:avLst/>
          </a:prstGeom>
          <a:noFill/>
          <a:ln w="28575">
            <a:solidFill>
              <a:srgbClr val="FF0000"/>
            </a:solidFill>
          </a:ln>
        </p:spPr>
        <p:txBody>
          <a:bodyPr wrap="square" rtlCol="0">
            <a:spAutoFit/>
          </a:bodyPr>
          <a:lstStyle/>
          <a:p>
            <a:r>
              <a:rPr lang="ja-JP" altLang="en-US" sz="1200" b="1" dirty="0"/>
              <a:t>大山祇（積）神</a:t>
            </a:r>
            <a:endParaRPr lang="en-US" altLang="ja-JP" sz="1200" b="1" dirty="0"/>
          </a:p>
          <a:p>
            <a:r>
              <a:rPr kumimoji="1" lang="ja-JP" altLang="en-US" sz="1200" dirty="0"/>
              <a:t>　</a:t>
            </a:r>
            <a:r>
              <a:rPr lang="ja-JP" altLang="en-US" sz="1200" dirty="0"/>
              <a:t>伊予の大三島神社や摂津の鴨三島神社の祭神である。イザナギ・イザナミの神生みによって生まれた“山の神”である“大山津見神”を指す</a:t>
            </a:r>
            <a:r>
              <a:rPr lang="en-US" altLang="ja-JP" sz="1200" dirty="0"/>
              <a:t>『</a:t>
            </a:r>
            <a:r>
              <a:rPr lang="ja-JP" altLang="en-US" sz="1200" dirty="0"/>
              <a:t>古事記</a:t>
            </a:r>
            <a:r>
              <a:rPr lang="en-US" altLang="ja-JP" sz="1200" dirty="0"/>
              <a:t>』</a:t>
            </a:r>
            <a:r>
              <a:rPr lang="ja-JP" altLang="en-US" sz="1200" dirty="0" err="1"/>
              <a:t>。</a:t>
            </a:r>
            <a:r>
              <a:rPr lang="en-US" altLang="ja-JP" sz="1200" dirty="0"/>
              <a:t>『</a:t>
            </a:r>
            <a:r>
              <a:rPr lang="ja-JP" altLang="en-US" sz="1200" dirty="0"/>
              <a:t>伊予国風土記</a:t>
            </a:r>
            <a:r>
              <a:rPr lang="en-US" altLang="ja-JP" sz="1200" dirty="0"/>
              <a:t>』</a:t>
            </a:r>
            <a:r>
              <a:rPr lang="ja-JP" altLang="en-US" sz="1200" dirty="0"/>
              <a:t>逸文・大山積の神・御島条によれば、「乎知郡（ヲチ）の御島（現愛媛県越智郡大三島）においでになる神の御名はオオヤマツミの神。又の名は“和多志（ワタシ：渡し）の大神”である。この神は仁徳天皇の御代に顕現なされた。この神は百済から渡っておいでになり、摂津国の御島（三島）においでになった神である」とある。</a:t>
            </a:r>
            <a:endParaRPr lang="en-US" altLang="ja-JP" sz="1200" dirty="0"/>
          </a:p>
          <a:p>
            <a:r>
              <a:rPr kumimoji="1" lang="ja-JP" altLang="en-US" sz="1200" dirty="0"/>
              <a:t>　大山</a:t>
            </a:r>
            <a:r>
              <a:rPr lang="ja-JP" altLang="en-US" sz="1200" dirty="0"/>
              <a:t>祇神と息長氏とは関連があるのではないかと考える。摂津・三島の溝咋神社の主神の一人である五十鈴媛命は、わが国初代天皇である神武</a:t>
            </a:r>
            <a:r>
              <a:rPr lang="en-US" altLang="ja-JP" sz="1200" dirty="0"/>
              <a:t>(</a:t>
            </a:r>
            <a:r>
              <a:rPr lang="ja-JP" altLang="en-US" sz="1200" dirty="0" err="1"/>
              <a:t>じんむ</a:t>
            </a:r>
            <a:r>
              <a:rPr lang="en-US" altLang="ja-JP" sz="1200" dirty="0"/>
              <a:t>)</a:t>
            </a:r>
            <a:r>
              <a:rPr lang="ja-JP" altLang="en-US" sz="1200" dirty="0"/>
              <a:t>天皇の皇后になられた人と記されている。また、玉櫛媛命は五十鈴媛命の母であり、父は三島溝咋耳命</a:t>
            </a:r>
            <a:r>
              <a:rPr lang="en-US" altLang="ja-JP" sz="1200" dirty="0"/>
              <a:t>(</a:t>
            </a:r>
            <a:r>
              <a:rPr lang="ja-JP" altLang="en-US" sz="1200" dirty="0"/>
              <a:t>みしまみぞくい</a:t>
            </a:r>
            <a:r>
              <a:rPr lang="ja-JP" altLang="en-US" sz="1200" dirty="0" err="1"/>
              <a:t>み</a:t>
            </a:r>
            <a:r>
              <a:rPr lang="ja-JP" altLang="en-US" sz="1200" dirty="0"/>
              <a:t>みのみこと</a:t>
            </a:r>
            <a:r>
              <a:rPr lang="en-US" altLang="ja-JP" sz="1200" dirty="0"/>
              <a:t>)</a:t>
            </a:r>
            <a:r>
              <a:rPr lang="ja-JP" altLang="en-US" sz="1200" dirty="0"/>
              <a:t>で、広くこの地域を治めていた人である。皇統の嫡流とも考えられる息長氏が江北に遷る前、息長水依比売、息長帯日売（神功皇后）と応神天皇を出したころは淀川水系の摂津・三島を根拠地にしていたと思われる。さらに、息長氏の出自と思われる継体天皇の御陵は今城塚古墳（いましろづかこふん）（大阪府高槻市郡家新町（ぐんげしんまち）は摂津国三島郡に属していた）と考えられている。前方後円墳の今城塚古墳は</a:t>
            </a:r>
            <a:r>
              <a:rPr lang="en-US" altLang="ja-JP" sz="1200" dirty="0"/>
              <a:t>6</a:t>
            </a:r>
            <a:r>
              <a:rPr lang="ja-JP" altLang="en-US" sz="1200" dirty="0"/>
              <a:t>世紀前半では最大級の古墳である。（藤田）</a:t>
            </a:r>
            <a:endParaRPr kumimoji="1" lang="en-US" altLang="ja-JP"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3520480" y="552128"/>
            <a:ext cx="2674130" cy="477054"/>
          </a:xfrm>
          <a:prstGeom prst="rect">
            <a:avLst/>
          </a:prstGeom>
          <a:noFill/>
        </p:spPr>
        <p:txBody>
          <a:bodyPr wrap="none" rtlCol="0">
            <a:spAutoFit/>
          </a:bodyPr>
          <a:lstStyle/>
          <a:p>
            <a:r>
              <a:rPr kumimoji="1" lang="ja-JP" altLang="en-US" dirty="0"/>
              <a:t>息長氏</a:t>
            </a:r>
            <a:r>
              <a:rPr lang="ja-JP" altLang="en-US" dirty="0"/>
              <a:t>と大山祇神</a:t>
            </a:r>
            <a:endParaRPr kumimoji="1" lang="ja-JP" altLang="en-US" dirty="0"/>
          </a:p>
        </p:txBody>
      </p:sp>
    </p:spTree>
    <p:extLst>
      <p:ext uri="{BB962C8B-B14F-4D97-AF65-F5344CB8AC3E}">
        <p14:creationId xmlns:p14="http://schemas.microsoft.com/office/powerpoint/2010/main" val="317014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172641" y="635169"/>
            <a:ext cx="954107" cy="276999"/>
          </a:xfrm>
          <a:prstGeom prst="rect">
            <a:avLst/>
          </a:prstGeom>
          <a:noFill/>
          <a:ln>
            <a:solidFill>
              <a:schemeClr val="accent1"/>
            </a:solidFill>
          </a:ln>
        </p:spPr>
        <p:txBody>
          <a:bodyPr wrap="none" rtlCol="0">
            <a:spAutoFit/>
          </a:bodyPr>
          <a:lstStyle/>
          <a:p>
            <a:r>
              <a:rPr lang="ja-JP" altLang="en-US" sz="1200" dirty="0"/>
              <a:t>息長田別命</a:t>
            </a:r>
            <a:endParaRPr kumimoji="1" lang="ja-JP" altLang="en-US" sz="1200" dirty="0"/>
          </a:p>
        </p:txBody>
      </p:sp>
      <p:cxnSp>
        <p:nvCxnSpPr>
          <p:cNvPr id="7" name="直線コネクタ 6"/>
          <p:cNvCxnSpPr/>
          <p:nvPr/>
        </p:nvCxnSpPr>
        <p:spPr>
          <a:xfrm flipH="1">
            <a:off x="4617755" y="910192"/>
            <a:ext cx="1276" cy="145992"/>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211023" y="1058385"/>
            <a:ext cx="954107" cy="276999"/>
          </a:xfrm>
          <a:prstGeom prst="rect">
            <a:avLst/>
          </a:prstGeom>
          <a:noFill/>
          <a:ln>
            <a:solidFill>
              <a:schemeClr val="accent1"/>
            </a:solidFill>
          </a:ln>
        </p:spPr>
        <p:txBody>
          <a:bodyPr wrap="none" rtlCol="0">
            <a:spAutoFit/>
          </a:bodyPr>
          <a:lstStyle/>
          <a:p>
            <a:r>
              <a:rPr lang="ja-JP" altLang="en-US" sz="1200" dirty="0"/>
              <a:t>息長宿禰王</a:t>
            </a:r>
            <a:endParaRPr kumimoji="1" lang="ja-JP" altLang="en-US" sz="1200" dirty="0"/>
          </a:p>
        </p:txBody>
      </p:sp>
      <p:cxnSp>
        <p:nvCxnSpPr>
          <p:cNvPr id="9" name="直線コネクタ 8"/>
          <p:cNvCxnSpPr/>
          <p:nvPr/>
        </p:nvCxnSpPr>
        <p:spPr>
          <a:xfrm flipH="1">
            <a:off x="4644757" y="1335384"/>
            <a:ext cx="4938" cy="422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636645" y="1486256"/>
            <a:ext cx="2016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5652868" y="1484281"/>
            <a:ext cx="1" cy="29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3636645" y="1484281"/>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252759" y="1781652"/>
            <a:ext cx="800219" cy="461665"/>
          </a:xfrm>
          <a:prstGeom prst="rect">
            <a:avLst/>
          </a:prstGeom>
          <a:noFill/>
          <a:ln>
            <a:solidFill>
              <a:srgbClr val="FF0000"/>
            </a:solidFill>
          </a:ln>
        </p:spPr>
        <p:txBody>
          <a:bodyPr wrap="none" rtlCol="0">
            <a:spAutoFit/>
          </a:bodyPr>
          <a:lstStyle/>
          <a:p>
            <a:r>
              <a:rPr lang="ja-JP" altLang="en-US" sz="1200" dirty="0"/>
              <a:t>息長足姫</a:t>
            </a:r>
            <a:endParaRPr lang="en-US" altLang="ja-JP" sz="1200" dirty="0"/>
          </a:p>
          <a:p>
            <a:r>
              <a:rPr kumimoji="1" lang="ja-JP" altLang="en-US" sz="1200" dirty="0"/>
              <a:t>仲哀皇后</a:t>
            </a:r>
          </a:p>
        </p:txBody>
      </p:sp>
      <p:sp>
        <p:nvSpPr>
          <p:cNvPr id="14" name="テキスト ボックス 13"/>
          <p:cNvSpPr txBox="1"/>
          <p:nvPr/>
        </p:nvSpPr>
        <p:spPr>
          <a:xfrm>
            <a:off x="4276586" y="1757929"/>
            <a:ext cx="800219" cy="276999"/>
          </a:xfrm>
          <a:prstGeom prst="rect">
            <a:avLst/>
          </a:prstGeom>
          <a:noFill/>
          <a:ln w="28575">
            <a:solidFill>
              <a:schemeClr val="accent1"/>
            </a:solidFill>
          </a:ln>
        </p:spPr>
        <p:txBody>
          <a:bodyPr wrap="none" rtlCol="0">
            <a:spAutoFit/>
          </a:bodyPr>
          <a:lstStyle/>
          <a:p>
            <a:r>
              <a:rPr kumimoji="1" lang="ja-JP" altLang="en-US" sz="1200" dirty="0"/>
              <a:t>応神天皇</a:t>
            </a:r>
          </a:p>
        </p:txBody>
      </p:sp>
      <p:sp>
        <p:nvSpPr>
          <p:cNvPr id="15" name="テキスト ボックス 14"/>
          <p:cNvSpPr txBox="1"/>
          <p:nvPr/>
        </p:nvSpPr>
        <p:spPr>
          <a:xfrm>
            <a:off x="3204597" y="1757929"/>
            <a:ext cx="954107" cy="276999"/>
          </a:xfrm>
          <a:prstGeom prst="rect">
            <a:avLst/>
          </a:prstGeom>
          <a:noFill/>
          <a:ln>
            <a:solidFill>
              <a:schemeClr val="accent1"/>
            </a:solidFill>
          </a:ln>
        </p:spPr>
        <p:txBody>
          <a:bodyPr wrap="none" rtlCol="0">
            <a:spAutoFit/>
          </a:bodyPr>
          <a:lstStyle/>
          <a:p>
            <a:r>
              <a:rPr lang="ja-JP" altLang="en-US" sz="1200" dirty="0"/>
              <a:t>息長日子王</a:t>
            </a:r>
            <a:endParaRPr kumimoji="1" lang="ja-JP" altLang="en-US" sz="1200" dirty="0"/>
          </a:p>
        </p:txBody>
      </p:sp>
      <p:cxnSp>
        <p:nvCxnSpPr>
          <p:cNvPr id="16" name="直線コネクタ 15"/>
          <p:cNvCxnSpPr/>
          <p:nvPr/>
        </p:nvCxnSpPr>
        <p:spPr>
          <a:xfrm flipH="1">
            <a:off x="3636645" y="2071378"/>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132589" y="2363361"/>
            <a:ext cx="1107996" cy="276999"/>
          </a:xfrm>
          <a:prstGeom prst="rect">
            <a:avLst/>
          </a:prstGeom>
          <a:noFill/>
          <a:ln>
            <a:solidFill>
              <a:schemeClr val="accent1"/>
            </a:solidFill>
          </a:ln>
        </p:spPr>
        <p:txBody>
          <a:bodyPr wrap="none" rtlCol="0">
            <a:spAutoFit/>
          </a:bodyPr>
          <a:lstStyle/>
          <a:p>
            <a:r>
              <a:rPr lang="ja-JP" altLang="en-US" sz="1200" dirty="0"/>
              <a:t>息長真若彦王</a:t>
            </a:r>
            <a:endParaRPr kumimoji="1" lang="ja-JP" altLang="en-US" sz="1200" dirty="0"/>
          </a:p>
        </p:txBody>
      </p:sp>
      <p:cxnSp>
        <p:nvCxnSpPr>
          <p:cNvPr id="18" name="直線コネクタ 17"/>
          <p:cNvCxnSpPr/>
          <p:nvPr/>
        </p:nvCxnSpPr>
        <p:spPr>
          <a:xfrm flipH="1">
            <a:off x="3634388" y="2640360"/>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230146" y="2946919"/>
            <a:ext cx="800219" cy="276999"/>
          </a:xfrm>
          <a:prstGeom prst="rect">
            <a:avLst/>
          </a:prstGeom>
          <a:noFill/>
          <a:ln>
            <a:solidFill>
              <a:schemeClr val="accent1"/>
            </a:solidFill>
          </a:ln>
        </p:spPr>
        <p:txBody>
          <a:bodyPr wrap="none" rtlCol="0">
            <a:spAutoFit/>
          </a:bodyPr>
          <a:lstStyle/>
          <a:p>
            <a:r>
              <a:rPr lang="ja-JP" altLang="en-US" sz="1200" dirty="0"/>
              <a:t>太郎子王</a:t>
            </a:r>
            <a:endParaRPr kumimoji="1" lang="ja-JP" altLang="en-US" sz="1200" dirty="0"/>
          </a:p>
        </p:txBody>
      </p:sp>
      <p:cxnSp>
        <p:nvCxnSpPr>
          <p:cNvPr id="20" name="直線コネクタ 19"/>
          <p:cNvCxnSpPr/>
          <p:nvPr/>
        </p:nvCxnSpPr>
        <p:spPr>
          <a:xfrm flipH="1">
            <a:off x="2700541" y="2786351"/>
            <a:ext cx="929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700541" y="2786351"/>
            <a:ext cx="0" cy="145992"/>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052469" y="2960819"/>
            <a:ext cx="971741" cy="461665"/>
          </a:xfrm>
          <a:prstGeom prst="rect">
            <a:avLst/>
          </a:prstGeom>
          <a:noFill/>
          <a:ln>
            <a:solidFill>
              <a:srgbClr val="FF0000"/>
            </a:solidFill>
          </a:ln>
        </p:spPr>
        <p:txBody>
          <a:bodyPr wrap="none" rtlCol="0">
            <a:spAutoFit/>
          </a:bodyPr>
          <a:lstStyle/>
          <a:p>
            <a:r>
              <a:rPr kumimoji="1" lang="ja-JP" altLang="en-US" sz="1200" dirty="0"/>
              <a:t>忍坂大中姫</a:t>
            </a:r>
            <a:endParaRPr kumimoji="1" lang="en-US" altLang="ja-JP" sz="1200" dirty="0"/>
          </a:p>
          <a:p>
            <a:r>
              <a:rPr lang="ja-JP" altLang="en-US" sz="1200" dirty="0"/>
              <a:t>允恭皇后</a:t>
            </a:r>
            <a:endParaRPr kumimoji="1" lang="ja-JP" altLang="en-US" sz="1200" dirty="0"/>
          </a:p>
        </p:txBody>
      </p:sp>
      <p:cxnSp>
        <p:nvCxnSpPr>
          <p:cNvPr id="23" name="直線コネクタ 22"/>
          <p:cNvCxnSpPr/>
          <p:nvPr/>
        </p:nvCxnSpPr>
        <p:spPr>
          <a:xfrm flipH="1">
            <a:off x="3636646" y="3227612"/>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350354" y="3530873"/>
            <a:ext cx="646331" cy="276999"/>
          </a:xfrm>
          <a:prstGeom prst="rect">
            <a:avLst/>
          </a:prstGeom>
          <a:noFill/>
          <a:ln>
            <a:solidFill>
              <a:schemeClr val="accent1"/>
            </a:solidFill>
          </a:ln>
        </p:spPr>
        <p:txBody>
          <a:bodyPr wrap="none" rtlCol="0">
            <a:spAutoFit/>
          </a:bodyPr>
          <a:lstStyle/>
          <a:p>
            <a:r>
              <a:rPr lang="ja-JP" altLang="en-US" sz="1200" dirty="0"/>
              <a:t>私非王</a:t>
            </a:r>
            <a:endParaRPr kumimoji="1" lang="ja-JP" altLang="en-US" sz="1200" dirty="0"/>
          </a:p>
        </p:txBody>
      </p:sp>
      <p:cxnSp>
        <p:nvCxnSpPr>
          <p:cNvPr id="25" name="直線コネクタ 24"/>
          <p:cNvCxnSpPr/>
          <p:nvPr/>
        </p:nvCxnSpPr>
        <p:spPr>
          <a:xfrm flipH="1">
            <a:off x="3636647" y="3792488"/>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276605" y="4084471"/>
            <a:ext cx="800219" cy="276999"/>
          </a:xfrm>
          <a:prstGeom prst="rect">
            <a:avLst/>
          </a:prstGeom>
          <a:noFill/>
          <a:ln>
            <a:solidFill>
              <a:schemeClr val="accent1"/>
            </a:solidFill>
          </a:ln>
        </p:spPr>
        <p:txBody>
          <a:bodyPr wrap="none" rtlCol="0">
            <a:spAutoFit/>
          </a:bodyPr>
          <a:lstStyle/>
          <a:p>
            <a:r>
              <a:rPr lang="ja-JP" altLang="en-US" sz="1200" dirty="0"/>
              <a:t>彦主人王</a:t>
            </a:r>
            <a:endParaRPr kumimoji="1" lang="ja-JP" altLang="en-US" sz="1200" dirty="0"/>
          </a:p>
        </p:txBody>
      </p:sp>
      <p:cxnSp>
        <p:nvCxnSpPr>
          <p:cNvPr id="27" name="直線コネクタ 26"/>
          <p:cNvCxnSpPr/>
          <p:nvPr/>
        </p:nvCxnSpPr>
        <p:spPr>
          <a:xfrm flipH="1">
            <a:off x="4240559" y="4224536"/>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143550" y="4657645"/>
            <a:ext cx="954107" cy="276999"/>
          </a:xfrm>
          <a:prstGeom prst="rect">
            <a:avLst/>
          </a:prstGeom>
          <a:noFill/>
          <a:ln>
            <a:solidFill>
              <a:schemeClr val="tx2"/>
            </a:solidFill>
          </a:ln>
        </p:spPr>
        <p:txBody>
          <a:bodyPr wrap="none" rtlCol="0">
            <a:spAutoFit/>
          </a:bodyPr>
          <a:lstStyle/>
          <a:p>
            <a:r>
              <a:rPr lang="ja-JP" altLang="en-US" sz="1200" dirty="0"/>
              <a:t>意富富杼王</a:t>
            </a:r>
            <a:endParaRPr kumimoji="1" lang="ja-JP" altLang="en-US" sz="1200" dirty="0"/>
          </a:p>
        </p:txBody>
      </p:sp>
      <p:cxnSp>
        <p:nvCxnSpPr>
          <p:cNvPr id="29" name="直線コネクタ 28"/>
          <p:cNvCxnSpPr/>
          <p:nvPr/>
        </p:nvCxnSpPr>
        <p:spPr>
          <a:xfrm flipH="1">
            <a:off x="3620603" y="4507461"/>
            <a:ext cx="9984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4564103" y="4942640"/>
            <a:ext cx="8646" cy="293959"/>
          </a:xfrm>
          <a:prstGeom prst="line">
            <a:avLst/>
          </a:prstGeom>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211023" y="4656584"/>
            <a:ext cx="800219" cy="276999"/>
          </a:xfrm>
          <a:prstGeom prst="rect">
            <a:avLst/>
          </a:prstGeom>
          <a:noFill/>
          <a:ln w="28575">
            <a:solidFill>
              <a:schemeClr val="accent1"/>
            </a:solidFill>
          </a:ln>
        </p:spPr>
        <p:txBody>
          <a:bodyPr wrap="none" rtlCol="0">
            <a:spAutoFit/>
          </a:bodyPr>
          <a:lstStyle/>
          <a:p>
            <a:r>
              <a:rPr kumimoji="1" lang="ja-JP" altLang="en-US" sz="1200" dirty="0"/>
              <a:t>継体天皇</a:t>
            </a:r>
          </a:p>
        </p:txBody>
      </p:sp>
      <p:cxnSp>
        <p:nvCxnSpPr>
          <p:cNvPr id="32" name="直線コネクタ 31"/>
          <p:cNvCxnSpPr/>
          <p:nvPr/>
        </p:nvCxnSpPr>
        <p:spPr>
          <a:xfrm>
            <a:off x="4627677" y="4495727"/>
            <a:ext cx="0" cy="145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3643918" y="4944616"/>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268474" y="5236599"/>
            <a:ext cx="800219" cy="461665"/>
          </a:xfrm>
          <a:prstGeom prst="rect">
            <a:avLst/>
          </a:prstGeom>
          <a:noFill/>
          <a:ln>
            <a:solidFill>
              <a:schemeClr val="accent1"/>
            </a:solidFill>
          </a:ln>
        </p:spPr>
        <p:txBody>
          <a:bodyPr wrap="none" rtlCol="0">
            <a:spAutoFit/>
          </a:bodyPr>
          <a:lstStyle/>
          <a:p>
            <a:r>
              <a:rPr lang="ja-JP" altLang="en-US" sz="1200" dirty="0"/>
              <a:t>阿居乃王</a:t>
            </a:r>
            <a:endParaRPr lang="en-US" altLang="ja-JP" sz="1200" dirty="0"/>
          </a:p>
          <a:p>
            <a:r>
              <a:rPr kumimoji="1" lang="ja-JP" altLang="en-US" sz="1200" dirty="0"/>
              <a:t>息長君</a:t>
            </a:r>
          </a:p>
        </p:txBody>
      </p:sp>
      <p:cxnSp>
        <p:nvCxnSpPr>
          <p:cNvPr id="35" name="直線コネクタ 34"/>
          <p:cNvCxnSpPr/>
          <p:nvPr/>
        </p:nvCxnSpPr>
        <p:spPr>
          <a:xfrm flipH="1">
            <a:off x="3626369" y="5659589"/>
            <a:ext cx="1" cy="291983"/>
          </a:xfrm>
          <a:prstGeom prst="line">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988573" y="5952266"/>
            <a:ext cx="954107" cy="276999"/>
          </a:xfrm>
          <a:prstGeom prst="rect">
            <a:avLst/>
          </a:prstGeom>
          <a:noFill/>
          <a:ln>
            <a:solidFill>
              <a:schemeClr val="tx2"/>
            </a:solidFill>
          </a:ln>
        </p:spPr>
        <p:txBody>
          <a:bodyPr wrap="none" rtlCol="0">
            <a:spAutoFit/>
          </a:bodyPr>
          <a:lstStyle/>
          <a:p>
            <a:r>
              <a:rPr kumimoji="1" lang="ja-JP" altLang="en-US" sz="1200" dirty="0"/>
              <a:t>息長真手王</a:t>
            </a:r>
          </a:p>
        </p:txBody>
      </p:sp>
      <p:cxnSp>
        <p:nvCxnSpPr>
          <p:cNvPr id="37" name="直線コネクタ 36"/>
          <p:cNvCxnSpPr/>
          <p:nvPr/>
        </p:nvCxnSpPr>
        <p:spPr>
          <a:xfrm flipH="1" flipV="1">
            <a:off x="4572749" y="5089619"/>
            <a:ext cx="1944216" cy="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6507837" y="5102414"/>
            <a:ext cx="0" cy="146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544857" y="5102414"/>
            <a:ext cx="0" cy="146979"/>
          </a:xfrm>
          <a:prstGeom prst="line">
            <a:avLst/>
          </a:prstGeom>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228933" y="5255282"/>
            <a:ext cx="800219" cy="276999"/>
          </a:xfrm>
          <a:prstGeom prst="rect">
            <a:avLst/>
          </a:prstGeom>
          <a:noFill/>
          <a:ln w="28575">
            <a:solidFill>
              <a:schemeClr val="accent1"/>
            </a:solidFill>
          </a:ln>
        </p:spPr>
        <p:txBody>
          <a:bodyPr wrap="none" rtlCol="0">
            <a:spAutoFit/>
          </a:bodyPr>
          <a:lstStyle/>
          <a:p>
            <a:r>
              <a:rPr kumimoji="1" lang="ja-JP" altLang="en-US" sz="1200" dirty="0"/>
              <a:t>安閑天皇</a:t>
            </a:r>
          </a:p>
        </p:txBody>
      </p:sp>
      <p:sp>
        <p:nvSpPr>
          <p:cNvPr id="41" name="テキスト ボックス 40"/>
          <p:cNvSpPr txBox="1"/>
          <p:nvPr/>
        </p:nvSpPr>
        <p:spPr>
          <a:xfrm>
            <a:off x="5165130" y="5247649"/>
            <a:ext cx="800219" cy="276999"/>
          </a:xfrm>
          <a:prstGeom prst="rect">
            <a:avLst/>
          </a:prstGeom>
          <a:noFill/>
          <a:ln w="28575">
            <a:solidFill>
              <a:schemeClr val="accent1"/>
            </a:solidFill>
          </a:ln>
        </p:spPr>
        <p:txBody>
          <a:bodyPr wrap="none" rtlCol="0">
            <a:spAutoFit/>
          </a:bodyPr>
          <a:lstStyle/>
          <a:p>
            <a:r>
              <a:rPr kumimoji="1" lang="ja-JP" altLang="en-US" sz="1200" dirty="0"/>
              <a:t>宣化天皇</a:t>
            </a:r>
          </a:p>
        </p:txBody>
      </p:sp>
      <p:sp>
        <p:nvSpPr>
          <p:cNvPr id="42" name="テキスト ボックス 41"/>
          <p:cNvSpPr txBox="1"/>
          <p:nvPr/>
        </p:nvSpPr>
        <p:spPr>
          <a:xfrm>
            <a:off x="4277886" y="5261549"/>
            <a:ext cx="800219" cy="276999"/>
          </a:xfrm>
          <a:prstGeom prst="rect">
            <a:avLst/>
          </a:prstGeom>
          <a:noFill/>
          <a:ln w="28575">
            <a:solidFill>
              <a:schemeClr val="accent1"/>
            </a:solidFill>
          </a:ln>
        </p:spPr>
        <p:txBody>
          <a:bodyPr wrap="none" rtlCol="0">
            <a:spAutoFit/>
          </a:bodyPr>
          <a:lstStyle/>
          <a:p>
            <a:r>
              <a:rPr kumimoji="1" lang="ja-JP" altLang="en-US" sz="1200" dirty="0"/>
              <a:t>欽明天皇</a:t>
            </a:r>
          </a:p>
        </p:txBody>
      </p:sp>
      <p:sp>
        <p:nvSpPr>
          <p:cNvPr id="43" name="テキスト ボックス 42"/>
          <p:cNvSpPr txBox="1"/>
          <p:nvPr/>
        </p:nvSpPr>
        <p:spPr>
          <a:xfrm>
            <a:off x="4572749" y="6503287"/>
            <a:ext cx="800219" cy="276999"/>
          </a:xfrm>
          <a:prstGeom prst="rect">
            <a:avLst/>
          </a:prstGeom>
          <a:noFill/>
          <a:ln w="28575">
            <a:solidFill>
              <a:schemeClr val="accent1"/>
            </a:solidFill>
          </a:ln>
        </p:spPr>
        <p:txBody>
          <a:bodyPr wrap="none" rtlCol="0">
            <a:spAutoFit/>
          </a:bodyPr>
          <a:lstStyle/>
          <a:p>
            <a:r>
              <a:rPr kumimoji="1" lang="ja-JP" altLang="en-US" sz="1200" dirty="0"/>
              <a:t>敏達天皇</a:t>
            </a:r>
          </a:p>
        </p:txBody>
      </p:sp>
      <p:cxnSp>
        <p:nvCxnSpPr>
          <p:cNvPr id="44" name="直線コネクタ 43"/>
          <p:cNvCxnSpPr/>
          <p:nvPr/>
        </p:nvCxnSpPr>
        <p:spPr>
          <a:xfrm flipH="1">
            <a:off x="3194722" y="6228571"/>
            <a:ext cx="1" cy="29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4900256" y="5557683"/>
            <a:ext cx="2" cy="962871"/>
          </a:xfrm>
          <a:prstGeom prst="line">
            <a:avLst/>
          </a:prstGeom>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743440" y="6509391"/>
            <a:ext cx="954107" cy="461665"/>
          </a:xfrm>
          <a:prstGeom prst="rect">
            <a:avLst/>
          </a:prstGeom>
          <a:noFill/>
          <a:ln>
            <a:solidFill>
              <a:schemeClr val="tx2"/>
            </a:solidFill>
          </a:ln>
        </p:spPr>
        <p:txBody>
          <a:bodyPr wrap="none" rtlCol="0">
            <a:spAutoFit/>
          </a:bodyPr>
          <a:lstStyle/>
          <a:p>
            <a:r>
              <a:rPr kumimoji="1" lang="ja-JP" altLang="en-US" sz="1200" dirty="0"/>
              <a:t>伊多葉王</a:t>
            </a:r>
            <a:endParaRPr kumimoji="1" lang="en-US" altLang="ja-JP" sz="1200" dirty="0"/>
          </a:p>
          <a:p>
            <a:r>
              <a:rPr lang="ja-JP" altLang="en-US" sz="1200" dirty="0"/>
              <a:t>息長真人祖</a:t>
            </a:r>
            <a:endParaRPr kumimoji="1" lang="ja-JP" altLang="en-US" sz="1200" dirty="0"/>
          </a:p>
        </p:txBody>
      </p:sp>
      <p:cxnSp>
        <p:nvCxnSpPr>
          <p:cNvPr id="47" name="直線コネクタ 46"/>
          <p:cNvCxnSpPr/>
          <p:nvPr/>
        </p:nvCxnSpPr>
        <p:spPr>
          <a:xfrm flipH="1">
            <a:off x="3224460" y="6356636"/>
            <a:ext cx="7182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3924677" y="6382054"/>
            <a:ext cx="0" cy="145992"/>
          </a:xfrm>
          <a:prstGeom prst="line">
            <a:avLst/>
          </a:prstGeom>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3784143" y="6528046"/>
            <a:ext cx="492443" cy="276999"/>
          </a:xfrm>
          <a:prstGeom prst="rect">
            <a:avLst/>
          </a:prstGeom>
          <a:noFill/>
          <a:ln>
            <a:solidFill>
              <a:srgbClr val="FF0000"/>
            </a:solidFill>
          </a:ln>
        </p:spPr>
        <p:txBody>
          <a:bodyPr wrap="none" rtlCol="0">
            <a:spAutoFit/>
          </a:bodyPr>
          <a:lstStyle/>
          <a:p>
            <a:r>
              <a:rPr kumimoji="1" lang="ja-JP" altLang="en-US" sz="1200" dirty="0"/>
              <a:t>広媛</a:t>
            </a:r>
          </a:p>
        </p:txBody>
      </p:sp>
      <p:cxnSp>
        <p:nvCxnSpPr>
          <p:cNvPr id="50" name="直線コネクタ 49"/>
          <p:cNvCxnSpPr/>
          <p:nvPr/>
        </p:nvCxnSpPr>
        <p:spPr>
          <a:xfrm flipH="1">
            <a:off x="4233034" y="6600800"/>
            <a:ext cx="305475" cy="12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43" idx="1"/>
            <a:endCxn id="49" idx="3"/>
          </p:cNvCxnSpPr>
          <p:nvPr/>
        </p:nvCxnSpPr>
        <p:spPr>
          <a:xfrm flipH="1">
            <a:off x="4276586" y="6641787"/>
            <a:ext cx="296163" cy="24759"/>
          </a:xfrm>
          <a:prstGeom prst="line">
            <a:avLst/>
          </a:prstGeom>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6228933" y="6868919"/>
            <a:ext cx="4104456" cy="1015663"/>
          </a:xfrm>
          <a:prstGeom prst="rect">
            <a:avLst/>
          </a:prstGeom>
          <a:noFill/>
          <a:ln>
            <a:solidFill>
              <a:schemeClr val="tx2"/>
            </a:solidFill>
          </a:ln>
        </p:spPr>
        <p:txBody>
          <a:bodyPr wrap="square" rtlCol="0">
            <a:spAutoFit/>
          </a:bodyPr>
          <a:lstStyle/>
          <a:p>
            <a:r>
              <a:rPr kumimoji="1" lang="ja-JP" altLang="en-US" sz="1200" dirty="0"/>
              <a:t>舒明天皇の和号諡号は、息長足日広額天皇（ｵｷﾅｶﾞﾀﾗｼﾋﾋﾛﾇｶﾉｽﾒﾗﾐｺﾄ）である。その意味は、息長氏が養育した額の広い（聡明な）天皇とある。息長山田公が舒明天皇の</a:t>
            </a:r>
            <a:r>
              <a:rPr lang="ja-JP" altLang="en-US" sz="1200" dirty="0"/>
              <a:t>殯において弔辞を担当したので、</a:t>
            </a:r>
            <a:r>
              <a:rPr kumimoji="1" lang="ja-JP" altLang="en-US" sz="1200" dirty="0"/>
              <a:t>舒明天皇の「壬生」（養育係）であった可能性が高い。</a:t>
            </a:r>
          </a:p>
        </p:txBody>
      </p:sp>
      <p:sp>
        <p:nvSpPr>
          <p:cNvPr id="53" name="テキスト ボックス 52"/>
          <p:cNvSpPr txBox="1"/>
          <p:nvPr/>
        </p:nvSpPr>
        <p:spPr>
          <a:xfrm>
            <a:off x="3712646" y="7979985"/>
            <a:ext cx="860103" cy="276999"/>
          </a:xfrm>
          <a:prstGeom prst="rect">
            <a:avLst/>
          </a:prstGeom>
          <a:noFill/>
          <a:ln w="28575">
            <a:solidFill>
              <a:schemeClr val="accent1"/>
            </a:solidFill>
          </a:ln>
        </p:spPr>
        <p:txBody>
          <a:bodyPr wrap="square" rtlCol="0">
            <a:spAutoFit/>
          </a:bodyPr>
          <a:lstStyle/>
          <a:p>
            <a:r>
              <a:rPr kumimoji="1" lang="ja-JP" altLang="en-US" sz="1200" dirty="0"/>
              <a:t>天武天皇</a:t>
            </a:r>
          </a:p>
        </p:txBody>
      </p:sp>
      <p:sp>
        <p:nvSpPr>
          <p:cNvPr id="54" name="テキスト ボックス 53"/>
          <p:cNvSpPr txBox="1"/>
          <p:nvPr/>
        </p:nvSpPr>
        <p:spPr>
          <a:xfrm>
            <a:off x="5227460" y="7979984"/>
            <a:ext cx="899584" cy="276999"/>
          </a:xfrm>
          <a:prstGeom prst="rect">
            <a:avLst/>
          </a:prstGeom>
          <a:noFill/>
          <a:ln w="28575">
            <a:solidFill>
              <a:schemeClr val="accent1"/>
            </a:solidFill>
          </a:ln>
        </p:spPr>
        <p:txBody>
          <a:bodyPr wrap="square" rtlCol="0">
            <a:spAutoFit/>
          </a:bodyPr>
          <a:lstStyle/>
          <a:p>
            <a:r>
              <a:rPr lang="ja-JP" altLang="en-US" sz="1200" dirty="0"/>
              <a:t>天智</a:t>
            </a:r>
            <a:r>
              <a:rPr kumimoji="1" lang="ja-JP" altLang="en-US" sz="1200" dirty="0"/>
              <a:t>天皇</a:t>
            </a:r>
          </a:p>
        </p:txBody>
      </p:sp>
      <p:cxnSp>
        <p:nvCxnSpPr>
          <p:cNvPr id="55" name="直線コネクタ 54"/>
          <p:cNvCxnSpPr/>
          <p:nvPr/>
        </p:nvCxnSpPr>
        <p:spPr>
          <a:xfrm flipH="1">
            <a:off x="4893449" y="6780286"/>
            <a:ext cx="3493" cy="180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4258505" y="7836733"/>
            <a:ext cx="1394364" cy="0"/>
          </a:xfrm>
          <a:prstGeom prst="line">
            <a:avLst/>
          </a:prstGeom>
          <a:ln cmpd="dbl"/>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652868" y="7836733"/>
            <a:ext cx="1"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1000200" y="8401000"/>
            <a:ext cx="4104500" cy="1015663"/>
          </a:xfrm>
          <a:prstGeom prst="rect">
            <a:avLst/>
          </a:prstGeom>
          <a:noFill/>
          <a:ln>
            <a:solidFill>
              <a:srgbClr val="FF0000"/>
            </a:solidFill>
          </a:ln>
        </p:spPr>
        <p:txBody>
          <a:bodyPr wrap="square" rtlCol="0">
            <a:spAutoFit/>
          </a:bodyPr>
          <a:lstStyle/>
          <a:p>
            <a:r>
              <a:rPr lang="ja-JP" altLang="en-US" sz="1200" dirty="0"/>
              <a:t>息長氏は敏達天皇から天武天皇の時代政治の前面に現れたことはないが、天皇の身内（養育係等）で、隠然たる実力を有していたと思われる。したがって、天武天皇の御世に完成した</a:t>
            </a:r>
            <a:r>
              <a:rPr lang="en-US" altLang="ja-JP" sz="1200" dirty="0"/>
              <a:t>『</a:t>
            </a:r>
            <a:r>
              <a:rPr lang="ja-JP" altLang="en-US" sz="1200" dirty="0"/>
              <a:t>記紀</a:t>
            </a:r>
            <a:r>
              <a:rPr lang="en-US" altLang="ja-JP" sz="1200" dirty="0"/>
              <a:t>』</a:t>
            </a:r>
            <a:r>
              <a:rPr lang="ja-JP" altLang="en-US" sz="1200" dirty="0"/>
              <a:t>に息長氏の皇統とし頻繁に登場する一つの理由であるとも思われる。（藤田）</a:t>
            </a:r>
          </a:p>
        </p:txBody>
      </p:sp>
      <p:sp>
        <p:nvSpPr>
          <p:cNvPr id="60" name="テキスト ボックス 59"/>
          <p:cNvSpPr txBox="1"/>
          <p:nvPr/>
        </p:nvSpPr>
        <p:spPr>
          <a:xfrm>
            <a:off x="4261480" y="6960981"/>
            <a:ext cx="1415772" cy="276999"/>
          </a:xfrm>
          <a:prstGeom prst="rect">
            <a:avLst/>
          </a:prstGeom>
          <a:noFill/>
          <a:ln>
            <a:solidFill>
              <a:schemeClr val="tx2"/>
            </a:solidFill>
          </a:ln>
        </p:spPr>
        <p:txBody>
          <a:bodyPr wrap="none" rtlCol="0">
            <a:spAutoFit/>
          </a:bodyPr>
          <a:lstStyle/>
          <a:p>
            <a:r>
              <a:rPr lang="ja-JP" altLang="en-US" sz="1200" dirty="0"/>
              <a:t>忍</a:t>
            </a:r>
            <a:r>
              <a:rPr lang="zh-CN" altLang="en-US" sz="1200" dirty="0"/>
              <a:t>坂彦人大兄皇子</a:t>
            </a:r>
          </a:p>
        </p:txBody>
      </p:sp>
      <p:cxnSp>
        <p:nvCxnSpPr>
          <p:cNvPr id="61" name="直線コネクタ 60"/>
          <p:cNvCxnSpPr/>
          <p:nvPr/>
        </p:nvCxnSpPr>
        <p:spPr>
          <a:xfrm flipH="1">
            <a:off x="4902974" y="7656038"/>
            <a:ext cx="3493" cy="180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4284716" y="7836733"/>
            <a:ext cx="1"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4889356" y="7212193"/>
            <a:ext cx="3493" cy="180695"/>
          </a:xfrm>
          <a:prstGeom prst="line">
            <a:avLst/>
          </a:prstGeom>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542771" y="7376751"/>
            <a:ext cx="800219" cy="276999"/>
          </a:xfrm>
          <a:prstGeom prst="rect">
            <a:avLst/>
          </a:prstGeom>
          <a:noFill/>
          <a:ln w="28575">
            <a:solidFill>
              <a:schemeClr val="accent1"/>
            </a:solidFill>
          </a:ln>
        </p:spPr>
        <p:txBody>
          <a:bodyPr wrap="none" rtlCol="0">
            <a:spAutoFit/>
          </a:bodyPr>
          <a:lstStyle/>
          <a:p>
            <a:r>
              <a:rPr kumimoji="1" lang="ja-JP" altLang="en-US" sz="1200" dirty="0"/>
              <a:t>舒明天皇</a:t>
            </a:r>
          </a:p>
        </p:txBody>
      </p:sp>
      <p:cxnSp>
        <p:nvCxnSpPr>
          <p:cNvPr id="65" name="直線矢印コネクタ 64"/>
          <p:cNvCxnSpPr/>
          <p:nvPr/>
        </p:nvCxnSpPr>
        <p:spPr>
          <a:xfrm>
            <a:off x="4284717" y="3085418"/>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5469110" y="3000400"/>
            <a:ext cx="1560042" cy="276999"/>
          </a:xfrm>
          <a:prstGeom prst="rect">
            <a:avLst/>
          </a:prstGeom>
          <a:noFill/>
        </p:spPr>
        <p:txBody>
          <a:bodyPr wrap="none" rtlCol="0">
            <a:spAutoFit/>
          </a:bodyPr>
          <a:lstStyle/>
          <a:p>
            <a:r>
              <a:rPr lang="ja-JP" altLang="en-US" sz="1200" dirty="0">
                <a:solidFill>
                  <a:srgbClr val="0070C0"/>
                </a:solidFill>
              </a:rPr>
              <a:t>近江国坂田郡に移遷</a:t>
            </a:r>
            <a:endParaRPr kumimoji="1" lang="ja-JP" altLang="en-US" sz="1200" dirty="0">
              <a:solidFill>
                <a:srgbClr val="0070C0"/>
              </a:solidFill>
            </a:endParaRPr>
          </a:p>
        </p:txBody>
      </p:sp>
      <p:cxnSp>
        <p:nvCxnSpPr>
          <p:cNvPr id="67" name="直線矢印コネクタ 66"/>
          <p:cNvCxnSpPr/>
          <p:nvPr/>
        </p:nvCxnSpPr>
        <p:spPr>
          <a:xfrm>
            <a:off x="4366816" y="2501860"/>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5551209" y="2416842"/>
            <a:ext cx="1560042" cy="276999"/>
          </a:xfrm>
          <a:prstGeom prst="rect">
            <a:avLst/>
          </a:prstGeom>
          <a:noFill/>
        </p:spPr>
        <p:txBody>
          <a:bodyPr wrap="none" rtlCol="0">
            <a:spAutoFit/>
          </a:bodyPr>
          <a:lstStyle/>
          <a:p>
            <a:r>
              <a:rPr kumimoji="1" lang="ja-JP" altLang="en-US" sz="1200" dirty="0">
                <a:solidFill>
                  <a:srgbClr val="0070C0"/>
                </a:solidFill>
              </a:rPr>
              <a:t>摂津国住吉郡に居住</a:t>
            </a:r>
          </a:p>
        </p:txBody>
      </p:sp>
      <p:sp>
        <p:nvSpPr>
          <p:cNvPr id="69" name="テキスト ボックス 68"/>
          <p:cNvSpPr txBox="1"/>
          <p:nvPr/>
        </p:nvSpPr>
        <p:spPr>
          <a:xfrm>
            <a:off x="4240585" y="148331"/>
            <a:ext cx="800219" cy="276999"/>
          </a:xfrm>
          <a:prstGeom prst="rect">
            <a:avLst/>
          </a:prstGeom>
          <a:noFill/>
          <a:ln>
            <a:solidFill>
              <a:schemeClr val="accent1"/>
            </a:solidFill>
          </a:ln>
        </p:spPr>
        <p:txBody>
          <a:bodyPr wrap="none" rtlCol="0">
            <a:spAutoFit/>
          </a:bodyPr>
          <a:lstStyle/>
          <a:p>
            <a:r>
              <a:rPr kumimoji="1" lang="ja-JP" altLang="en-US" sz="1200" dirty="0"/>
              <a:t>建緒組命</a:t>
            </a:r>
          </a:p>
        </p:txBody>
      </p:sp>
      <p:cxnSp>
        <p:nvCxnSpPr>
          <p:cNvPr id="70" name="直線コネクタ 69"/>
          <p:cNvCxnSpPr>
            <a:stCxn id="69" idx="2"/>
            <a:endCxn id="6" idx="0"/>
          </p:cNvCxnSpPr>
          <p:nvPr/>
        </p:nvCxnSpPr>
        <p:spPr>
          <a:xfrm>
            <a:off x="4640695" y="425330"/>
            <a:ext cx="9000" cy="209839"/>
          </a:xfrm>
          <a:prstGeom prst="line">
            <a:avLst/>
          </a:prstGeom>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1225030" y="286830"/>
            <a:ext cx="2372765" cy="954107"/>
          </a:xfrm>
          <a:prstGeom prst="rect">
            <a:avLst/>
          </a:prstGeom>
          <a:noFill/>
        </p:spPr>
        <p:txBody>
          <a:bodyPr wrap="none" rtlCol="0">
            <a:spAutoFit/>
          </a:bodyPr>
          <a:lstStyle/>
          <a:p>
            <a:r>
              <a:rPr kumimoji="1" lang="ja-JP" altLang="en-US" sz="2000" b="1" dirty="0"/>
              <a:t>息長氏系図</a:t>
            </a:r>
            <a:endParaRPr kumimoji="1" lang="en-US" altLang="ja-JP" sz="2000" b="1" dirty="0"/>
          </a:p>
          <a:p>
            <a:r>
              <a:rPr kumimoji="1" lang="ja-JP" altLang="en-US" sz="1200" dirty="0"/>
              <a:t>古代氏族の研究⑥</a:t>
            </a:r>
            <a:endParaRPr kumimoji="1" lang="en-US" altLang="ja-JP" sz="1200" dirty="0"/>
          </a:p>
          <a:p>
            <a:r>
              <a:rPr lang="ja-JP" altLang="en-US" sz="1200" dirty="0"/>
              <a:t>息長氏　大王を輩出した鍛冶氏族</a:t>
            </a:r>
            <a:endParaRPr lang="en-US" altLang="ja-JP" sz="1200" dirty="0"/>
          </a:p>
          <a:p>
            <a:r>
              <a:rPr kumimoji="1" lang="ja-JP" altLang="en-US" sz="1200" dirty="0"/>
              <a:t>宝賀寿男</a:t>
            </a:r>
          </a:p>
        </p:txBody>
      </p:sp>
      <p:cxnSp>
        <p:nvCxnSpPr>
          <p:cNvPr id="72" name="直線コネクタ 71"/>
          <p:cNvCxnSpPr>
            <a:stCxn id="69" idx="3"/>
          </p:cNvCxnSpPr>
          <p:nvPr/>
        </p:nvCxnSpPr>
        <p:spPr>
          <a:xfrm flipV="1">
            <a:off x="5040804" y="286829"/>
            <a:ext cx="524435" cy="2"/>
          </a:xfrm>
          <a:prstGeom prst="line">
            <a:avLst/>
          </a:prstGeom>
          <a:ln>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5536704" y="148330"/>
            <a:ext cx="1107996" cy="276999"/>
          </a:xfrm>
          <a:prstGeom prst="rect">
            <a:avLst/>
          </a:prstGeom>
          <a:noFill/>
          <a:ln>
            <a:solidFill>
              <a:schemeClr val="accent1"/>
            </a:solidFill>
          </a:ln>
        </p:spPr>
        <p:txBody>
          <a:bodyPr wrap="none" rtlCol="0">
            <a:spAutoFit/>
          </a:bodyPr>
          <a:lstStyle/>
          <a:p>
            <a:r>
              <a:rPr kumimoji="1" lang="ja-JP" altLang="en-US" sz="1200" dirty="0"/>
              <a:t>三島溝咋耳命</a:t>
            </a:r>
          </a:p>
        </p:txBody>
      </p:sp>
      <p:cxnSp>
        <p:nvCxnSpPr>
          <p:cNvPr id="74" name="直線コネクタ 73"/>
          <p:cNvCxnSpPr/>
          <p:nvPr/>
        </p:nvCxnSpPr>
        <p:spPr>
          <a:xfrm flipH="1">
            <a:off x="6646394" y="286831"/>
            <a:ext cx="464857"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7071095" y="158934"/>
            <a:ext cx="954107" cy="276999"/>
          </a:xfrm>
          <a:prstGeom prst="rect">
            <a:avLst/>
          </a:prstGeom>
          <a:noFill/>
          <a:ln>
            <a:solidFill>
              <a:schemeClr val="accent1"/>
            </a:solidFill>
          </a:ln>
        </p:spPr>
        <p:txBody>
          <a:bodyPr wrap="none" rtlCol="0">
            <a:spAutoFit/>
          </a:bodyPr>
          <a:lstStyle/>
          <a:p>
            <a:r>
              <a:rPr kumimoji="1" lang="ja-JP" altLang="en-US" sz="1200" dirty="0"/>
              <a:t>天津彦根命</a:t>
            </a:r>
          </a:p>
        </p:txBody>
      </p:sp>
      <p:cxnSp>
        <p:nvCxnSpPr>
          <p:cNvPr id="76" name="直線コネクタ 75"/>
          <p:cNvCxnSpPr/>
          <p:nvPr/>
        </p:nvCxnSpPr>
        <p:spPr>
          <a:xfrm flipH="1">
            <a:off x="4098404" y="4227946"/>
            <a:ext cx="359110"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4480415" y="4084470"/>
            <a:ext cx="492443" cy="276999"/>
          </a:xfrm>
          <a:prstGeom prst="rect">
            <a:avLst/>
          </a:prstGeom>
          <a:noFill/>
          <a:ln>
            <a:solidFill>
              <a:srgbClr val="FF0000"/>
            </a:solidFill>
          </a:ln>
        </p:spPr>
        <p:txBody>
          <a:bodyPr wrap="none" rtlCol="0">
            <a:spAutoFit/>
          </a:bodyPr>
          <a:lstStyle/>
          <a:p>
            <a:r>
              <a:rPr lang="ja-JP" altLang="en-US" sz="1200" dirty="0"/>
              <a:t>振</a:t>
            </a:r>
            <a:r>
              <a:rPr kumimoji="1" lang="ja-JP" altLang="en-US" sz="1200" dirty="0"/>
              <a:t>媛</a:t>
            </a:r>
          </a:p>
        </p:txBody>
      </p:sp>
      <p:sp>
        <p:nvSpPr>
          <p:cNvPr id="78" name="テキスト ボックス 7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79" name="直線コネクタ 78"/>
          <p:cNvCxnSpPr/>
          <p:nvPr/>
        </p:nvCxnSpPr>
        <p:spPr>
          <a:xfrm>
            <a:off x="7471920" y="454412"/>
            <a:ext cx="0" cy="209839"/>
          </a:xfrm>
          <a:prstGeom prst="line">
            <a:avLst/>
          </a:prstGeom>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6928006" y="635169"/>
            <a:ext cx="1107996" cy="461665"/>
          </a:xfrm>
          <a:prstGeom prst="rect">
            <a:avLst/>
          </a:prstGeom>
          <a:noFill/>
          <a:ln>
            <a:solidFill>
              <a:schemeClr val="accent1"/>
            </a:solidFill>
          </a:ln>
        </p:spPr>
        <p:txBody>
          <a:bodyPr wrap="none" rtlCol="0">
            <a:spAutoFit/>
          </a:bodyPr>
          <a:lstStyle/>
          <a:p>
            <a:pPr algn="ctr"/>
            <a:r>
              <a:rPr kumimoji="1" lang="ja-JP" altLang="en-US" sz="1200" dirty="0"/>
              <a:t>天御影命</a:t>
            </a:r>
            <a:endParaRPr kumimoji="1" lang="en-US" altLang="ja-JP" sz="1200" dirty="0"/>
          </a:p>
          <a:p>
            <a:pPr algn="ctr"/>
            <a:r>
              <a:rPr lang="ja-JP" altLang="en-US" sz="1200" dirty="0"/>
              <a:t>（天目一箇命）</a:t>
            </a:r>
            <a:endParaRPr kumimoji="1" lang="ja-JP" altLang="en-US" sz="1200" dirty="0"/>
          </a:p>
        </p:txBody>
      </p:sp>
      <p:cxnSp>
        <p:nvCxnSpPr>
          <p:cNvPr id="4" name="直線矢印コネクタ 3"/>
          <p:cNvCxnSpPr>
            <a:endCxn id="75" idx="3"/>
          </p:cNvCxnSpPr>
          <p:nvPr/>
        </p:nvCxnSpPr>
        <p:spPr>
          <a:xfrm flipH="1">
            <a:off x="8025202" y="297433"/>
            <a:ext cx="2662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281161" y="172834"/>
            <a:ext cx="646331" cy="276999"/>
          </a:xfrm>
          <a:prstGeom prst="rect">
            <a:avLst/>
          </a:prstGeom>
          <a:noFill/>
          <a:ln>
            <a:solidFill>
              <a:schemeClr val="accent1"/>
            </a:solidFill>
          </a:ln>
        </p:spPr>
        <p:txBody>
          <a:bodyPr wrap="none" rtlCol="0">
            <a:spAutoFit/>
          </a:bodyPr>
          <a:lstStyle/>
          <a:p>
            <a:r>
              <a:rPr kumimoji="1" lang="ja-JP" altLang="en-US" sz="1200" dirty="0"/>
              <a:t>素戔嗚</a:t>
            </a:r>
          </a:p>
        </p:txBody>
      </p:sp>
      <p:cxnSp>
        <p:nvCxnSpPr>
          <p:cNvPr id="81" name="直線コネクタ 80"/>
          <p:cNvCxnSpPr/>
          <p:nvPr/>
        </p:nvCxnSpPr>
        <p:spPr>
          <a:xfrm>
            <a:off x="7480920" y="1134377"/>
            <a:ext cx="0" cy="20983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6874086" y="1344216"/>
            <a:ext cx="1415772" cy="276999"/>
          </a:xfrm>
          <a:prstGeom prst="rect">
            <a:avLst/>
          </a:prstGeom>
          <a:noFill/>
          <a:ln>
            <a:solidFill>
              <a:srgbClr val="FF0000"/>
            </a:solidFill>
          </a:ln>
        </p:spPr>
        <p:txBody>
          <a:bodyPr wrap="none" rtlCol="0">
            <a:spAutoFit/>
          </a:bodyPr>
          <a:lstStyle/>
          <a:p>
            <a:pPr algn="ctr"/>
            <a:r>
              <a:rPr kumimoji="1" lang="ja-JP" altLang="en-US" sz="1200" dirty="0"/>
              <a:t>息長水依姫（台与）</a:t>
            </a:r>
          </a:p>
        </p:txBody>
      </p:sp>
      <p:sp>
        <p:nvSpPr>
          <p:cNvPr id="5" name="テキスト ボックス 4"/>
          <p:cNvSpPr txBox="1"/>
          <p:nvPr/>
        </p:nvSpPr>
        <p:spPr>
          <a:xfrm>
            <a:off x="8345016" y="1196884"/>
            <a:ext cx="3998260" cy="646331"/>
          </a:xfrm>
          <a:prstGeom prst="rect">
            <a:avLst/>
          </a:prstGeom>
          <a:noFill/>
          <a:ln>
            <a:solidFill>
              <a:srgbClr val="FF0000"/>
            </a:solidFill>
          </a:ln>
        </p:spPr>
        <p:txBody>
          <a:bodyPr wrap="square" rtlCol="0">
            <a:spAutoFit/>
          </a:bodyPr>
          <a:lstStyle/>
          <a:p>
            <a:r>
              <a:rPr kumimoji="1" lang="en-US" altLang="ja-JP" sz="1200" dirty="0"/>
              <a:t>『</a:t>
            </a:r>
            <a:r>
              <a:rPr kumimoji="1" lang="ja-JP" altLang="en-US" sz="1200" dirty="0"/>
              <a:t>記紀</a:t>
            </a:r>
            <a:r>
              <a:rPr kumimoji="1" lang="en-US" altLang="ja-JP" sz="1200" dirty="0"/>
              <a:t>』</a:t>
            </a:r>
            <a:r>
              <a:rPr kumimoji="1" lang="ja-JP" altLang="en-US" sz="1200" dirty="0"/>
              <a:t>での「息長」の初出は、日子坐王の妻となった息長水依姫である。息長氏の先遺隊は崇神東征に同行し、近江に至ったのではないか。（藤田）</a:t>
            </a:r>
          </a:p>
        </p:txBody>
      </p:sp>
      <p:cxnSp>
        <p:nvCxnSpPr>
          <p:cNvPr id="84" name="直線コネクタ 83"/>
          <p:cNvCxnSpPr>
            <a:endCxn id="28" idx="0"/>
          </p:cNvCxnSpPr>
          <p:nvPr/>
        </p:nvCxnSpPr>
        <p:spPr>
          <a:xfrm>
            <a:off x="3620603" y="4516519"/>
            <a:ext cx="1" cy="1411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98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473303" y="2868866"/>
            <a:ext cx="5748885" cy="3231654"/>
          </a:xfrm>
          <a:prstGeom prst="rect">
            <a:avLst/>
          </a:prstGeom>
          <a:noFill/>
          <a:ln>
            <a:solidFill>
              <a:schemeClr val="accent1"/>
            </a:solidFill>
          </a:ln>
        </p:spPr>
        <p:txBody>
          <a:bodyPr wrap="square" rtlCol="0">
            <a:spAutoFit/>
          </a:bodyPr>
          <a:lstStyle/>
          <a:p>
            <a:r>
              <a:rPr lang="ja-JP" altLang="en-US" sz="1200" dirty="0"/>
              <a:t>　狭穂毘売は垂仁天皇の皇后となっていた。ところがある日、兄の狭穂毘古に「お前は夫と私どちらが愛おしいか」と尋ねられて「兄のほうが愛おしい」と答えたところ、短刀を渡され天皇を暗殺するように言われる。妻を心から愛している天皇は何の疑問も抱かず姫の膝枕で眠りにつき、姫は三度短刀を振りかざすが夫不憫さに耐えられず涙をこぼしてしまう。目が覚めた天皇から、夢の中で「錦色の小蛇が私の首に巻きつき、佐保の方角から雨雲が起こり私の頬に雨がかかった。」これはどういう意味だろうと言われ、狭穂毘売は暗殺未遂の顛末を述べた後兄の元へ逃れてしまった。</a:t>
            </a:r>
          </a:p>
          <a:p>
            <a:r>
              <a:rPr lang="ja-JP" altLang="en-US" sz="1200" dirty="0"/>
              <a:t>　反逆者は討伐せねばならないが、天皇は姫を深く愛しており、姫の腹には天皇の子がすくすくと育っていた。姫も息子を道連れにするのが忍びなく天皇に息子を引き取るように頼んだ。天皇は敏捷な兵士を差し向けて息子を渡しに来た姫を奪還させようとするが、姫の決意は固かった。髪は剃りあげて鬘にし腕輪の糸は切り目を入れてあり衣装も酒で腐らせて兵士が触れるそばから破けてしまったため姫の奪還は叶わない。天皇が「この子の名はどうしたらよいか」と尋ねると、姫は「火の中で産んだのですから、名は本牟智和気御子とつけたらよいでしょう」と申し上げた。また天皇が「お前が結んだ下紐は、誰が解いてくれるのか」と尋ねると、姫は「旦波比古多多須美知能宇斯王に兄比売と弟比売という姉妹がいます。彼女らは忠誠な民です。故に二人をお召しになるのがよいでしょう」と申し上げた。そうして炎に包まれた稲城の中で、狭穂毘売は兄に殉じてしまった。</a:t>
            </a:r>
          </a:p>
        </p:txBody>
      </p:sp>
      <p:sp>
        <p:nvSpPr>
          <p:cNvPr id="7" name="テキスト ボックス 6"/>
          <p:cNvSpPr txBox="1"/>
          <p:nvPr/>
        </p:nvSpPr>
        <p:spPr>
          <a:xfrm>
            <a:off x="1506818" y="2562255"/>
            <a:ext cx="1441420" cy="307777"/>
          </a:xfrm>
          <a:prstGeom prst="rect">
            <a:avLst/>
          </a:prstGeom>
          <a:noFill/>
        </p:spPr>
        <p:txBody>
          <a:bodyPr wrap="none" rtlCol="0">
            <a:spAutoFit/>
          </a:bodyPr>
          <a:lstStyle/>
          <a:p>
            <a:r>
              <a:rPr lang="ja-JP" altLang="en-US" sz="1400" b="1" dirty="0"/>
              <a:t>狭穂彦王の叛乱</a:t>
            </a:r>
            <a:endParaRPr kumimoji="1" lang="ja-JP" altLang="en-US" sz="1400" b="1" dirty="0"/>
          </a:p>
        </p:txBody>
      </p:sp>
      <p:sp>
        <p:nvSpPr>
          <p:cNvPr id="8" name="テキスト ボックス 7"/>
          <p:cNvSpPr txBox="1"/>
          <p:nvPr/>
        </p:nvSpPr>
        <p:spPr>
          <a:xfrm>
            <a:off x="1506818" y="6713166"/>
            <a:ext cx="5715370" cy="2677656"/>
          </a:xfrm>
          <a:prstGeom prst="rect">
            <a:avLst/>
          </a:prstGeom>
          <a:noFill/>
          <a:ln>
            <a:solidFill>
              <a:schemeClr val="accent1"/>
            </a:solidFill>
          </a:ln>
        </p:spPr>
        <p:txBody>
          <a:bodyPr wrap="square" rtlCol="0">
            <a:spAutoFit/>
          </a:bodyPr>
          <a:lstStyle/>
          <a:p>
            <a:r>
              <a:rPr lang="en-US" altLang="ja-JP" sz="1200" dirty="0"/>
              <a:t>『</a:t>
            </a:r>
            <a:r>
              <a:rPr lang="ja-JP" altLang="en-US" sz="1200" dirty="0"/>
              <a:t>古事記</a:t>
            </a:r>
            <a:r>
              <a:rPr lang="en-US" altLang="ja-JP" sz="1200" dirty="0"/>
              <a:t>』</a:t>
            </a:r>
            <a:r>
              <a:rPr lang="ja-JP" altLang="en-US" sz="1200" dirty="0"/>
              <a:t>では、垂仁天皇の誉津別皇子についてより詳しい伝承が述べられている。天皇は尾張の国の二股に分かれた杉で二股船を作り、それを運んできて、市師池、軽池に浮かべて、皇子とともに戯れた。あるとき皇子は天を往く鵠を見て何かを言おうとしたので、天皇はそれを見て鵠を捕らえるように命じた。鵠は紀伊、播磨、因幡、丹波、但馬、近江、美濃、尾張、信濃、越を飛んだ末に捕らえられた。しかし皇子は鵠を得てもまだ物言わなかった。ある晩、天皇の夢に何者かが現れて「我が宮を天皇の宮のごとく造り直したなら、皇子はしゃべれるようになるだろう」と述べた。そこで天皇は太占で夢に現れたのが何者であるか占わせると、言語（物言わぬ）は出雲大神の祟りとわかった。天皇は皇子を曙立王、菟上王とともに出雲</a:t>
            </a:r>
            <a:r>
              <a:rPr lang="en-US" altLang="ja-JP" sz="1200" dirty="0"/>
              <a:t>(</a:t>
            </a:r>
            <a:r>
              <a:rPr lang="ja-JP" altLang="en-US" sz="1200" dirty="0"/>
              <a:t>現：島根県東部</a:t>
            </a:r>
            <a:r>
              <a:rPr lang="en-US" altLang="ja-JP" sz="1200" dirty="0"/>
              <a:t>)</a:t>
            </a:r>
            <a:r>
              <a:rPr lang="ja-JP" altLang="en-US" sz="1200" dirty="0"/>
              <a:t>に遣わし、大神を拝させると皇子はしゃべれるようになったという。その帰り、皇子は肥長比売と婚姻したが、垣間見ると肥長比売が蛇体であったため、畏れて逃げた。すると肥長比売は海原を照らしながら追いかけてきたので、皇子はますます畏れて、船を山に引き上げて大和に逃げ帰った。天皇は皇子が話せるようになったことを知って喜び、菟上王を出雲に返して大神の宮を造らせた。</a:t>
            </a:r>
            <a:endParaRPr kumimoji="1" lang="ja-JP" altLang="en-US" sz="1200" dirty="0"/>
          </a:p>
        </p:txBody>
      </p:sp>
      <p:sp>
        <p:nvSpPr>
          <p:cNvPr id="9" name="テキスト ボックス 8"/>
          <p:cNvSpPr txBox="1"/>
          <p:nvPr/>
        </p:nvSpPr>
        <p:spPr>
          <a:xfrm>
            <a:off x="1506818" y="6306494"/>
            <a:ext cx="5202065" cy="307777"/>
          </a:xfrm>
          <a:prstGeom prst="rect">
            <a:avLst/>
          </a:prstGeom>
          <a:noFill/>
        </p:spPr>
        <p:txBody>
          <a:bodyPr wrap="none" rtlCol="0">
            <a:spAutoFit/>
          </a:bodyPr>
          <a:lstStyle/>
          <a:p>
            <a:r>
              <a:rPr lang="ja-JP" altLang="en-US" sz="1400" b="1" dirty="0"/>
              <a:t>誉津別命（本牟智和気（ほむつわけ）のみこと）－言葉を発するまで</a:t>
            </a:r>
            <a:endParaRPr kumimoji="1" lang="ja-JP" altLang="en-US" sz="1400" b="1" dirty="0"/>
          </a:p>
        </p:txBody>
      </p:sp>
      <p:sp>
        <p:nvSpPr>
          <p:cNvPr id="12" name="正方形/長方形 11"/>
          <p:cNvSpPr/>
          <p:nvPr/>
        </p:nvSpPr>
        <p:spPr>
          <a:xfrm>
            <a:off x="7641164" y="4672765"/>
            <a:ext cx="4736300" cy="2308324"/>
          </a:xfrm>
          <a:prstGeom prst="rect">
            <a:avLst/>
          </a:prstGeom>
          <a:ln>
            <a:solidFill>
              <a:schemeClr val="accent1"/>
            </a:solidFill>
          </a:ln>
        </p:spPr>
        <p:txBody>
          <a:bodyPr wrap="square">
            <a:spAutoFit/>
          </a:bodyPr>
          <a:lstStyle/>
          <a:p>
            <a:r>
              <a:rPr lang="ja-JP" altLang="en-US" sz="1200" dirty="0"/>
              <a:t>　倭姫命（やまとひめのみこと。生薨年不明）は、</a:t>
            </a:r>
            <a:r>
              <a:rPr lang="en-US" altLang="ja-JP" sz="1200" dirty="0"/>
              <a:t>『</a:t>
            </a:r>
            <a:r>
              <a:rPr lang="ja-JP" altLang="en-US" sz="1200" dirty="0"/>
              <a:t>記紀</a:t>
            </a:r>
            <a:r>
              <a:rPr lang="en-US" altLang="ja-JP" sz="1200" dirty="0"/>
              <a:t>』</a:t>
            </a:r>
            <a:r>
              <a:rPr lang="ja-JP" altLang="en-US" sz="1200" dirty="0"/>
              <a:t>に伝える古墳時代以前の皇族。第</a:t>
            </a:r>
            <a:r>
              <a:rPr lang="en-US" altLang="ja-JP" sz="1200" dirty="0"/>
              <a:t>11</a:t>
            </a:r>
            <a:r>
              <a:rPr lang="ja-JP" altLang="en-US" sz="1200" dirty="0"/>
              <a:t>代垂仁天皇の第</a:t>
            </a:r>
            <a:r>
              <a:rPr lang="en-US" altLang="ja-JP" sz="1200" dirty="0"/>
              <a:t>4</a:t>
            </a:r>
            <a:r>
              <a:rPr lang="ja-JP" altLang="en-US" sz="1200" dirty="0"/>
              <a:t>皇女。母は皇后日葉酢媛命。</a:t>
            </a:r>
            <a:endParaRPr lang="en-US" altLang="ja-JP" sz="1200" dirty="0"/>
          </a:p>
          <a:p>
            <a:r>
              <a:rPr lang="ja-JP" altLang="en-US" sz="1200" dirty="0"/>
              <a:t>　第</a:t>
            </a:r>
            <a:r>
              <a:rPr lang="en-US" altLang="ja-JP" sz="1200" dirty="0"/>
              <a:t>10</a:t>
            </a:r>
            <a:r>
              <a:rPr lang="ja-JP" altLang="en-US" sz="1200" dirty="0"/>
              <a:t>代崇神天皇の皇女豊鍬入姫命の跡を継ぎ、天照大神の御杖代として大和国から伊賀・近江・美濃・尾張の諸国を経て伊勢の国に入り、神託により皇大神宮（伊勢神宮内宮）を創建したとされる（御杖代は依代として神に仕える者の意味であるが、ここでは文字通り「杖の代わり」として遷幸を助ける意味も含まれる。ちなみに、倭姫命が伊勢神宮を創建するまでに天照大神の神体である八咫鏡を順次奉斎した場所は「元伊勢」と呼ばれる）。後に、東夷の討伐に向かう日本武尊（尊は倭姫命の甥王にあたる）に草薙剣を与えている。伊勢では、伊勢の地に薨じ、尾上御陵（おべごりょう）に埋葬されたと伝える。伊勢の地で天照大神を祀る最初の皇女で、これが制度化されて後の斎宮となった。</a:t>
            </a:r>
          </a:p>
        </p:txBody>
      </p:sp>
      <p:sp>
        <p:nvSpPr>
          <p:cNvPr id="13" name="テキスト ボックス 12"/>
          <p:cNvSpPr txBox="1"/>
          <p:nvPr/>
        </p:nvSpPr>
        <p:spPr>
          <a:xfrm>
            <a:off x="7714065" y="4228312"/>
            <a:ext cx="723275" cy="307777"/>
          </a:xfrm>
          <a:prstGeom prst="rect">
            <a:avLst/>
          </a:prstGeom>
          <a:noFill/>
        </p:spPr>
        <p:txBody>
          <a:bodyPr wrap="none" rtlCol="0">
            <a:spAutoFit/>
          </a:bodyPr>
          <a:lstStyle/>
          <a:p>
            <a:r>
              <a:rPr lang="ja-JP" altLang="en-US" sz="1400" b="1" dirty="0"/>
              <a:t>倭姫命</a:t>
            </a:r>
            <a:endParaRPr kumimoji="1" lang="ja-JP" altLang="en-US" sz="1400" b="1" dirty="0"/>
          </a:p>
        </p:txBody>
      </p:sp>
      <p:sp>
        <p:nvSpPr>
          <p:cNvPr id="17" name="テキスト ボックス 16"/>
          <p:cNvSpPr txBox="1"/>
          <p:nvPr/>
        </p:nvSpPr>
        <p:spPr>
          <a:xfrm>
            <a:off x="1473303" y="984176"/>
            <a:ext cx="3117860" cy="1384995"/>
          </a:xfrm>
          <a:prstGeom prst="rect">
            <a:avLst/>
          </a:prstGeom>
          <a:noFill/>
          <a:ln w="38100">
            <a:solidFill>
              <a:srgbClr val="C00000"/>
            </a:solidFill>
          </a:ln>
        </p:spPr>
        <p:txBody>
          <a:bodyPr wrap="square" rtlCol="0">
            <a:spAutoFit/>
          </a:bodyPr>
          <a:lstStyle/>
          <a:p>
            <a:r>
              <a:rPr kumimoji="1" lang="ja-JP" altLang="en-US" sz="2800" dirty="0">
                <a:solidFill>
                  <a:schemeClr val="accent2"/>
                </a:solidFill>
              </a:rPr>
              <a:t>五大夫（垂仁朝）</a:t>
            </a:r>
            <a:endParaRPr kumimoji="1" lang="en-US" altLang="ja-JP" sz="2800" dirty="0">
              <a:solidFill>
                <a:schemeClr val="accent2"/>
              </a:solidFill>
            </a:endParaRPr>
          </a:p>
          <a:p>
            <a:r>
              <a:rPr lang="ja-JP" altLang="en-US" sz="1400" b="1" dirty="0">
                <a:solidFill>
                  <a:schemeClr val="accent2"/>
                </a:solidFill>
              </a:rPr>
              <a:t>彦国葺命（和邇氏の祖、和邇氏系図参照）、武渟川別</a:t>
            </a:r>
            <a:r>
              <a:rPr lang="en-US" altLang="ja-JP" sz="1400" b="1" dirty="0">
                <a:solidFill>
                  <a:schemeClr val="accent2"/>
                </a:solidFill>
              </a:rPr>
              <a:t>(</a:t>
            </a:r>
            <a:r>
              <a:rPr lang="ja-JP" altLang="en-US" sz="1400" b="1" dirty="0">
                <a:solidFill>
                  <a:schemeClr val="accent2"/>
                </a:solidFill>
              </a:rPr>
              <a:t>阿倍氏の祖</a:t>
            </a:r>
            <a:r>
              <a:rPr lang="en-US" altLang="ja-JP" sz="1400" b="1" dirty="0">
                <a:solidFill>
                  <a:schemeClr val="accent2"/>
                </a:solidFill>
              </a:rPr>
              <a:t>)</a:t>
            </a:r>
            <a:r>
              <a:rPr lang="ja-JP" altLang="en-US" sz="1400" b="1" dirty="0" err="1">
                <a:solidFill>
                  <a:schemeClr val="accent2"/>
                </a:solidFill>
              </a:rPr>
              <a:t>、</a:t>
            </a:r>
            <a:r>
              <a:rPr lang="ja-JP" altLang="en-US" sz="1400" b="1" dirty="0">
                <a:solidFill>
                  <a:schemeClr val="accent2"/>
                </a:solidFill>
              </a:rPr>
              <a:t>大鹿嶋</a:t>
            </a:r>
            <a:r>
              <a:rPr lang="en-US" altLang="ja-JP" sz="1400" b="1" dirty="0">
                <a:solidFill>
                  <a:schemeClr val="accent2"/>
                </a:solidFill>
              </a:rPr>
              <a:t>(</a:t>
            </a:r>
            <a:r>
              <a:rPr lang="ja-JP" altLang="en-US" sz="1400" b="1" dirty="0">
                <a:solidFill>
                  <a:schemeClr val="accent2"/>
                </a:solidFill>
              </a:rPr>
              <a:t>中臣氏の祖</a:t>
            </a:r>
            <a:r>
              <a:rPr lang="en-US" altLang="ja-JP" sz="1400" b="1" dirty="0">
                <a:solidFill>
                  <a:schemeClr val="accent2"/>
                </a:solidFill>
              </a:rPr>
              <a:t>)</a:t>
            </a:r>
            <a:r>
              <a:rPr lang="ja-JP" altLang="en-US" sz="1400" b="1" dirty="0" err="1">
                <a:solidFill>
                  <a:schemeClr val="accent2"/>
                </a:solidFill>
              </a:rPr>
              <a:t>、</a:t>
            </a:r>
            <a:r>
              <a:rPr lang="ja-JP" altLang="en-US" sz="1400" b="1" dirty="0">
                <a:solidFill>
                  <a:schemeClr val="accent2"/>
                </a:solidFill>
              </a:rPr>
              <a:t>十千根</a:t>
            </a:r>
            <a:r>
              <a:rPr lang="en-US" altLang="ja-JP" sz="1400" b="1" dirty="0">
                <a:solidFill>
                  <a:schemeClr val="accent2"/>
                </a:solidFill>
              </a:rPr>
              <a:t>(</a:t>
            </a:r>
            <a:r>
              <a:rPr lang="ja-JP" altLang="en-US" sz="1400" b="1" dirty="0">
                <a:solidFill>
                  <a:schemeClr val="accent2"/>
                </a:solidFill>
              </a:rPr>
              <a:t>物部氏の祖</a:t>
            </a:r>
            <a:r>
              <a:rPr lang="en-US" altLang="ja-JP" sz="1400" b="1" dirty="0">
                <a:solidFill>
                  <a:schemeClr val="accent2"/>
                </a:solidFill>
              </a:rPr>
              <a:t>)</a:t>
            </a:r>
            <a:r>
              <a:rPr lang="ja-JP" altLang="en-US" sz="1400" b="1" dirty="0" err="1">
                <a:solidFill>
                  <a:schemeClr val="accent2"/>
                </a:solidFill>
              </a:rPr>
              <a:t>、</a:t>
            </a:r>
            <a:r>
              <a:rPr lang="ja-JP" altLang="en-US" sz="1400" b="1" dirty="0">
                <a:solidFill>
                  <a:schemeClr val="accent2"/>
                </a:solidFill>
              </a:rPr>
              <a:t>武日</a:t>
            </a:r>
            <a:r>
              <a:rPr lang="en-US" altLang="ja-JP" sz="1400" b="1" dirty="0">
                <a:solidFill>
                  <a:schemeClr val="accent2"/>
                </a:solidFill>
              </a:rPr>
              <a:t>(</a:t>
            </a:r>
            <a:r>
              <a:rPr lang="ja-JP" altLang="en-US" sz="1400" b="1" dirty="0">
                <a:solidFill>
                  <a:schemeClr val="accent2"/>
                </a:solidFill>
              </a:rPr>
              <a:t>大伴氏の祖</a:t>
            </a:r>
            <a:r>
              <a:rPr lang="en-US" altLang="ja-JP" sz="1400" b="1" dirty="0">
                <a:solidFill>
                  <a:schemeClr val="accent2"/>
                </a:solidFill>
              </a:rPr>
              <a:t>)</a:t>
            </a:r>
            <a:endParaRPr kumimoji="1" lang="ja-JP" altLang="en-US" sz="1400" b="1" dirty="0">
              <a:solidFill>
                <a:schemeClr val="accent2"/>
              </a:solidFill>
            </a:endParaRPr>
          </a:p>
        </p:txBody>
      </p:sp>
      <p:sp>
        <p:nvSpPr>
          <p:cNvPr id="18" name="テキスト ボックス 17"/>
          <p:cNvSpPr txBox="1"/>
          <p:nvPr/>
        </p:nvSpPr>
        <p:spPr>
          <a:xfrm>
            <a:off x="8105982" y="1692828"/>
            <a:ext cx="3960441" cy="2123658"/>
          </a:xfrm>
          <a:prstGeom prst="rect">
            <a:avLst/>
          </a:prstGeom>
          <a:noFill/>
          <a:ln>
            <a:solidFill>
              <a:schemeClr val="accent1"/>
            </a:solidFill>
          </a:ln>
        </p:spPr>
        <p:txBody>
          <a:bodyPr wrap="square" rtlCol="0">
            <a:spAutoFit/>
          </a:bodyPr>
          <a:lstStyle/>
          <a:p>
            <a:r>
              <a:rPr kumimoji="1" lang="ja-JP" altLang="en-US" sz="1200" dirty="0"/>
              <a:t>大伴氏の始祖とされる武日（たけひ）命は、仁朝の五大夫の一人である。</a:t>
            </a:r>
            <a:r>
              <a:rPr lang="ja-JP" altLang="en-US" sz="1200" dirty="0"/>
              <a:t>武日命は次の景行朝ではその４〇年（現在の年数に換算すると景行即位後１０年）に倭建命の東征に従軍し、その帰路に甲斐国酒折宮で「靭（大伴）部（ゆげいのとも）」を賜ったと</a:t>
            </a:r>
            <a:r>
              <a:rPr lang="en-US" altLang="ja-JP" sz="1200" dirty="0"/>
              <a:t>『</a:t>
            </a:r>
            <a:r>
              <a:rPr lang="ja-JP" altLang="en-US" sz="1200" dirty="0"/>
              <a:t>日本書記</a:t>
            </a:r>
            <a:r>
              <a:rPr lang="en-US" altLang="ja-JP" sz="1200" dirty="0"/>
              <a:t>』</a:t>
            </a:r>
            <a:r>
              <a:rPr lang="ja-JP" altLang="en-US" sz="1200" dirty="0"/>
              <a:t>にある。倭建命は伊勢で薨じたが、武日命は無事に大和に帰還したと思われる。</a:t>
            </a:r>
            <a:endParaRPr lang="en-US" altLang="ja-JP" sz="1200" dirty="0"/>
          </a:p>
          <a:p>
            <a:r>
              <a:rPr lang="ja-JP" altLang="en-US" sz="1200" dirty="0"/>
              <a:t>武日命の弟に乎多底命も倭建命の東征に従いて、遠征先の陸奥国に留まって蝦夷に引き続きあたり、靭大伴部などの祖とされる。武日命の子孫に陸奥方面に大伴氏の一族と称するものが多い。</a:t>
            </a:r>
            <a:endParaRPr lang="en-US" altLang="ja-JP" sz="1200" dirty="0"/>
          </a:p>
          <a:p>
            <a:r>
              <a:rPr kumimoji="1" lang="ja-JP" altLang="en-US" sz="1200" dirty="0"/>
              <a:t>（古代氏族の研究④　大伴氏　宝賀寿男）</a:t>
            </a:r>
          </a:p>
        </p:txBody>
      </p:sp>
      <p:sp>
        <p:nvSpPr>
          <p:cNvPr id="19" name="テキスト ボックス 18"/>
          <p:cNvSpPr txBox="1"/>
          <p:nvPr/>
        </p:nvSpPr>
        <p:spPr>
          <a:xfrm>
            <a:off x="5748841" y="1076508"/>
            <a:ext cx="2160240" cy="1200329"/>
          </a:xfrm>
          <a:prstGeom prst="rect">
            <a:avLst/>
          </a:prstGeom>
          <a:noFill/>
          <a:ln>
            <a:solidFill>
              <a:schemeClr val="accent1"/>
            </a:solidFill>
          </a:ln>
        </p:spPr>
        <p:txBody>
          <a:bodyPr wrap="square" rtlCol="0">
            <a:spAutoFit/>
          </a:bodyPr>
          <a:lstStyle/>
          <a:p>
            <a:r>
              <a:rPr lang="ja-JP" altLang="en-US" sz="1200" b="1" dirty="0"/>
              <a:t>出雲神宝事件（その２）</a:t>
            </a:r>
          </a:p>
          <a:p>
            <a:r>
              <a:rPr lang="ja-JP" altLang="en-US" sz="1200" dirty="0"/>
              <a:t>　出雲の神宝については、垂仁二十六年条にも、物部十千根（もののべのとうちね、垂仁朝の</a:t>
            </a:r>
            <a:r>
              <a:rPr lang="en-US" altLang="ja-JP" sz="1200" dirty="0"/>
              <a:t>5</a:t>
            </a:r>
            <a:r>
              <a:rPr lang="ja-JP" altLang="en-US" sz="1200" dirty="0"/>
              <a:t>大夫の一人）に、神宝を調査させる話が出てくる。</a:t>
            </a:r>
          </a:p>
        </p:txBody>
      </p:sp>
      <p:cxnSp>
        <p:nvCxnSpPr>
          <p:cNvPr id="20" name="直線矢印コネクタ 19"/>
          <p:cNvCxnSpPr/>
          <p:nvPr/>
        </p:nvCxnSpPr>
        <p:spPr>
          <a:xfrm flipV="1">
            <a:off x="3592489" y="1692828"/>
            <a:ext cx="2232247" cy="303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18" idx="1"/>
          </p:cNvCxnSpPr>
          <p:nvPr/>
        </p:nvCxnSpPr>
        <p:spPr>
          <a:xfrm>
            <a:off x="1864296" y="2284096"/>
            <a:ext cx="6241686" cy="470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1864296" y="5428512"/>
            <a:ext cx="1083942" cy="976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99505" y="3072408"/>
            <a:ext cx="430887" cy="2112117"/>
          </a:xfrm>
          <a:prstGeom prst="rect">
            <a:avLst/>
          </a:prstGeom>
          <a:noFill/>
        </p:spPr>
        <p:txBody>
          <a:bodyPr vert="eaVert" wrap="none" rtlCol="0">
            <a:spAutoFit/>
          </a:bodyPr>
          <a:lstStyle/>
          <a:p>
            <a:r>
              <a:rPr lang="ja-JP" altLang="en-US" sz="1600" b="1" dirty="0"/>
              <a:t>　古　墳　時　代　前　期</a:t>
            </a:r>
            <a:endParaRPr kumimoji="1" lang="ja-JP" altLang="en-US" sz="1600" b="1" dirty="0"/>
          </a:p>
        </p:txBody>
      </p:sp>
      <p:sp>
        <p:nvSpPr>
          <p:cNvPr id="22" name="テキスト ボックス 2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648272" y="192088"/>
            <a:ext cx="1213794" cy="707886"/>
          </a:xfrm>
          <a:prstGeom prst="rect">
            <a:avLst/>
          </a:prstGeom>
          <a:noFill/>
        </p:spPr>
        <p:txBody>
          <a:bodyPr wrap="none" rtlCol="0">
            <a:spAutoFit/>
          </a:bodyPr>
          <a:lstStyle/>
          <a:p>
            <a:r>
              <a:rPr kumimoji="1" lang="ja-JP" altLang="en-US" sz="4000" b="1" dirty="0">
                <a:solidFill>
                  <a:srgbClr val="FF0000"/>
                </a:solidFill>
              </a:rPr>
              <a:t>垂仁</a:t>
            </a:r>
          </a:p>
        </p:txBody>
      </p:sp>
    </p:spTree>
    <p:extLst>
      <p:ext uri="{BB962C8B-B14F-4D97-AF65-F5344CB8AC3E}">
        <p14:creationId xmlns:p14="http://schemas.microsoft.com/office/powerpoint/2010/main" val="43441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pic>
        <p:nvPicPr>
          <p:cNvPr id="7" name="図 6"/>
          <p:cNvPicPr>
            <a:picLocks noChangeAspect="1"/>
          </p:cNvPicPr>
          <p:nvPr/>
        </p:nvPicPr>
        <p:blipFill>
          <a:blip r:embed="rId2"/>
          <a:stretch>
            <a:fillRect/>
          </a:stretch>
        </p:blipFill>
        <p:spPr>
          <a:xfrm>
            <a:off x="7594995" y="757237"/>
            <a:ext cx="4901804" cy="3251275"/>
          </a:xfrm>
          <a:prstGeom prst="rect">
            <a:avLst/>
          </a:prstGeom>
        </p:spPr>
      </p:pic>
      <p:sp>
        <p:nvSpPr>
          <p:cNvPr id="8" name="テキスト ボックス 7"/>
          <p:cNvSpPr txBox="1"/>
          <p:nvPr/>
        </p:nvSpPr>
        <p:spPr>
          <a:xfrm>
            <a:off x="1432247" y="1120990"/>
            <a:ext cx="5586683" cy="2523768"/>
          </a:xfrm>
          <a:prstGeom prst="rect">
            <a:avLst/>
          </a:prstGeom>
          <a:noFill/>
          <a:ln>
            <a:solidFill>
              <a:schemeClr val="accent1"/>
            </a:solidFill>
          </a:ln>
        </p:spPr>
        <p:txBody>
          <a:bodyPr wrap="square" rtlCol="0">
            <a:spAutoFit/>
          </a:bodyPr>
          <a:lstStyle/>
          <a:p>
            <a:r>
              <a:rPr lang="ja-JP" altLang="en-US" sz="1400" b="1" dirty="0"/>
              <a:t>出雲大神宮</a:t>
            </a:r>
            <a:endParaRPr lang="en-US" altLang="ja-JP" sz="1400" b="1" dirty="0"/>
          </a:p>
          <a:p>
            <a:r>
              <a:rPr lang="ja-JP" altLang="en-US" sz="1200" dirty="0"/>
              <a:t>　主祭神大国主命（おおくにぬしのみこと） 出雲大神宮では、別名を「三穂津彦大神」や「御蔭大神」とする。三穂津姫命（みほつひめのみこと）は 高産霊尊の子で、大国主の国譲りの際に大国主の后となったと伝える。</a:t>
            </a:r>
          </a:p>
          <a:p>
            <a:r>
              <a:rPr lang="ja-JP" altLang="en-US" sz="1200" dirty="0"/>
              <a:t>　亀岡盆地東部に立つ御蔭山（みか</a:t>
            </a:r>
            <a:r>
              <a:rPr lang="ja-JP" altLang="en-US" sz="1200" dirty="0" err="1"/>
              <a:t>げやま</a:t>
            </a:r>
            <a:r>
              <a:rPr lang="ja-JP" altLang="en-US" sz="1200" dirty="0"/>
              <a:t>。御陰山、御影山、千年山とも）の山麓に鎮座。 古くは御蔭山を神体山として祀る信仰があったとされ、社殿は和銅</a:t>
            </a:r>
            <a:r>
              <a:rPr lang="en-US" altLang="ja-JP" sz="1200" dirty="0"/>
              <a:t>2</a:t>
            </a:r>
            <a:r>
              <a:rPr lang="ja-JP" altLang="en-US" sz="1200" dirty="0"/>
              <a:t>年（</a:t>
            </a:r>
            <a:r>
              <a:rPr lang="en-US" altLang="ja-JP" sz="1200" dirty="0"/>
              <a:t>709</a:t>
            </a:r>
            <a:r>
              <a:rPr lang="ja-JP" altLang="en-US" sz="1200" dirty="0"/>
              <a:t>年）に創建されたと伝える。御蔭山から湧き出た水は幸運を呼ぶ御神水（真名井の水）とされている。</a:t>
            </a:r>
            <a:endParaRPr lang="en-US" altLang="ja-JP" sz="1200" dirty="0"/>
          </a:p>
          <a:p>
            <a:r>
              <a:rPr lang="ja-JP" altLang="en-US" sz="1200" dirty="0"/>
              <a:t>　「元出雲」の別称は、出雲大社が出雲大神宮からの分霊とする社伝（後述）に由来する。いわゆる出雲大社は明治時代に至るまで「杵築大社」を称していたため、江戸時代末までは「出雲の神」と言えば出雲大神宮を指していたとされる。</a:t>
            </a:r>
            <a:endParaRPr lang="en-US" altLang="ja-JP" sz="1200" dirty="0"/>
          </a:p>
          <a:p>
            <a:r>
              <a:rPr lang="ja-JP" altLang="en-US" sz="1200" dirty="0"/>
              <a:t>（</a:t>
            </a:r>
            <a:r>
              <a:rPr lang="en-US" altLang="ja-JP" sz="1200" dirty="0"/>
              <a:t>Wikipedia</a:t>
            </a:r>
            <a:r>
              <a:rPr lang="ja-JP" altLang="en-US" sz="1200" dirty="0"/>
              <a:t>抜粋）</a:t>
            </a:r>
          </a:p>
          <a:p>
            <a:endParaRPr kumimoji="1" lang="ja-JP" altLang="en-US" sz="1200" dirty="0"/>
          </a:p>
        </p:txBody>
      </p:sp>
      <p:pic>
        <p:nvPicPr>
          <p:cNvPr id="10" name="図 9"/>
          <p:cNvPicPr>
            <a:picLocks noChangeAspect="1"/>
          </p:cNvPicPr>
          <p:nvPr/>
        </p:nvPicPr>
        <p:blipFill>
          <a:blip r:embed="rId3"/>
          <a:stretch>
            <a:fillRect/>
          </a:stretch>
        </p:blipFill>
        <p:spPr>
          <a:xfrm>
            <a:off x="7555644" y="4872608"/>
            <a:ext cx="5009087" cy="3318520"/>
          </a:xfrm>
          <a:prstGeom prst="rect">
            <a:avLst/>
          </a:prstGeom>
        </p:spPr>
      </p:pic>
      <p:sp>
        <p:nvSpPr>
          <p:cNvPr id="11" name="テキスト ボックス 10"/>
          <p:cNvSpPr txBox="1"/>
          <p:nvPr/>
        </p:nvSpPr>
        <p:spPr>
          <a:xfrm>
            <a:off x="9209112" y="4152528"/>
            <a:ext cx="1657826" cy="307777"/>
          </a:xfrm>
          <a:prstGeom prst="rect">
            <a:avLst/>
          </a:prstGeom>
          <a:noFill/>
        </p:spPr>
        <p:txBody>
          <a:bodyPr wrap="none" rtlCol="0">
            <a:spAutoFit/>
          </a:bodyPr>
          <a:lstStyle/>
          <a:p>
            <a:r>
              <a:rPr kumimoji="1" lang="ja-JP" altLang="en-US" sz="1400" dirty="0"/>
              <a:t>拝　殿　（</a:t>
            </a:r>
            <a:r>
              <a:rPr kumimoji="1" lang="en-US" altLang="ja-JP" sz="1400" dirty="0"/>
              <a:t>Wikipedia)</a:t>
            </a:r>
            <a:endParaRPr kumimoji="1" lang="ja-JP" altLang="en-US" sz="1400" dirty="0"/>
          </a:p>
        </p:txBody>
      </p:sp>
      <p:sp>
        <p:nvSpPr>
          <p:cNvPr id="12" name="テキスト ボックス 11"/>
          <p:cNvSpPr txBox="1"/>
          <p:nvPr/>
        </p:nvSpPr>
        <p:spPr>
          <a:xfrm>
            <a:off x="9209112" y="8364904"/>
            <a:ext cx="1635384" cy="307777"/>
          </a:xfrm>
          <a:prstGeom prst="rect">
            <a:avLst/>
          </a:prstGeom>
          <a:noFill/>
        </p:spPr>
        <p:txBody>
          <a:bodyPr wrap="none" rtlCol="0">
            <a:spAutoFit/>
          </a:bodyPr>
          <a:lstStyle/>
          <a:p>
            <a:r>
              <a:rPr lang="ja-JP" altLang="en-US" sz="1400" dirty="0"/>
              <a:t>御陰山（</a:t>
            </a:r>
            <a:r>
              <a:rPr lang="en-US" altLang="ja-JP" sz="1400" dirty="0"/>
              <a:t>Wikipedia</a:t>
            </a:r>
            <a:r>
              <a:rPr lang="ja-JP" altLang="en-US" sz="1400" dirty="0"/>
              <a:t>）</a:t>
            </a:r>
            <a:endParaRPr kumimoji="1" lang="ja-JP" altLang="en-US" sz="1400" dirty="0"/>
          </a:p>
        </p:txBody>
      </p:sp>
      <p:sp>
        <p:nvSpPr>
          <p:cNvPr id="13" name="テキスト ボックス 12"/>
          <p:cNvSpPr txBox="1"/>
          <p:nvPr/>
        </p:nvSpPr>
        <p:spPr>
          <a:xfrm>
            <a:off x="1648272" y="408112"/>
            <a:ext cx="1146468" cy="477054"/>
          </a:xfrm>
          <a:prstGeom prst="rect">
            <a:avLst/>
          </a:prstGeom>
          <a:noFill/>
        </p:spPr>
        <p:txBody>
          <a:bodyPr wrap="none" rtlCol="0">
            <a:spAutoFit/>
          </a:bodyPr>
          <a:lstStyle/>
          <a:p>
            <a:r>
              <a:rPr kumimoji="1" lang="ja-JP" altLang="en-US" b="1" dirty="0"/>
              <a:t>元出雲</a:t>
            </a:r>
          </a:p>
        </p:txBody>
      </p:sp>
      <p:sp>
        <p:nvSpPr>
          <p:cNvPr id="2" name="テキスト ボックス 1"/>
          <p:cNvSpPr txBox="1"/>
          <p:nvPr/>
        </p:nvSpPr>
        <p:spPr>
          <a:xfrm>
            <a:off x="1648273" y="4306416"/>
            <a:ext cx="5616624" cy="2492990"/>
          </a:xfrm>
          <a:prstGeom prst="rect">
            <a:avLst/>
          </a:prstGeom>
          <a:noFill/>
          <a:ln>
            <a:solidFill>
              <a:srgbClr val="FF0000"/>
            </a:solidFill>
          </a:ln>
        </p:spPr>
        <p:txBody>
          <a:bodyPr wrap="square" rtlCol="0">
            <a:spAutoFit/>
          </a:bodyPr>
          <a:lstStyle/>
          <a:p>
            <a:r>
              <a:rPr kumimoji="1" lang="ja-JP" altLang="en-US" sz="1200" b="1" dirty="0"/>
              <a:t>丹波の出雲人</a:t>
            </a:r>
            <a:endParaRPr kumimoji="1" lang="en-US" altLang="ja-JP" sz="1200" b="1" dirty="0"/>
          </a:p>
          <a:p>
            <a:r>
              <a:rPr lang="ja-JP" altLang="en-US" sz="1200" dirty="0"/>
              <a:t>　丹波地域の式内社の中にも出雲系の神々をまつる社の多いことが注目される。出雲大神宮は丹波の一宮として崇敬を集めている。出雲大神宮の社殿によれば、三輪との関係が深いことがわかるが、丹波に四道将軍派遣された日子座王や丹波道主自体が系譜上においては大和の三輪の北側に勢力をもった</a:t>
            </a:r>
            <a:r>
              <a:rPr lang="ja-JP" altLang="en-US" sz="1200" dirty="0">
                <a:latin typeface="+mn-ea"/>
              </a:rPr>
              <a:t>和邇</a:t>
            </a:r>
            <a:r>
              <a:rPr lang="ja-JP" altLang="en-US" sz="1200" dirty="0"/>
              <a:t>氏の娘が開化天皇との間にもうけた子であり孫であったと位置づけられている。</a:t>
            </a:r>
            <a:endParaRPr lang="en-US" altLang="ja-JP" sz="1200" dirty="0"/>
          </a:p>
          <a:p>
            <a:r>
              <a:rPr lang="ja-JP" altLang="en-US" sz="1200" dirty="0"/>
              <a:t>（私の日本古代史（上）上田正昭）</a:t>
            </a:r>
            <a:endParaRPr lang="en-US" altLang="ja-JP" sz="1200" dirty="0"/>
          </a:p>
          <a:p>
            <a:r>
              <a:rPr kumimoji="1" lang="ja-JP" altLang="en-US" sz="1200" dirty="0"/>
              <a:t>　出雲はスサノオの侵攻にあい、大国主（あるいはアジスキタカヒコネ）は東に逃れ、丹波および近江に遷り住んだ。その一部は伊賀や葛城にはいった。崇神東征により、大和と葛城の出雲勢力が敗退し北に向かうが、山城に至ったのが出雲族と考えられる賀茂氏で、その氏神が賀茂神社でありアジスキタカヒコネを祭神とする。賀茂氏は後背地に出雲勢力の強い丹波をひかえていたため山城に踏みとどまったと考える。</a:t>
            </a:r>
            <a:endParaRPr kumimoji="1" lang="en-US" altLang="ja-JP" sz="1200" dirty="0"/>
          </a:p>
          <a:p>
            <a:r>
              <a:rPr lang="ja-JP" altLang="en-US" sz="1200" dirty="0"/>
              <a:t>（藤田）</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9943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7" name="Picture 3" descr="C:\Users\Yasutaro\Desktop\im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8798591" y="1704256"/>
            <a:ext cx="3652837" cy="545941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263998" y="192088"/>
            <a:ext cx="3696642" cy="9356408"/>
          </a:xfrm>
          <a:prstGeom prst="rect">
            <a:avLst/>
          </a:prstGeom>
          <a:noFill/>
          <a:ln>
            <a:solidFill>
              <a:schemeClr val="accent1"/>
            </a:solidFill>
          </a:ln>
        </p:spPr>
        <p:txBody>
          <a:bodyPr wrap="square" rtlCol="0">
            <a:spAutoFit/>
          </a:bodyPr>
          <a:lstStyle/>
          <a:p>
            <a:r>
              <a:rPr lang="ja-JP" altLang="en-US" sz="1800" b="1" dirty="0"/>
              <a:t>出雲大社</a:t>
            </a:r>
            <a:endParaRPr lang="en-US" altLang="ja-JP" sz="1800" b="1" dirty="0"/>
          </a:p>
          <a:p>
            <a:r>
              <a:rPr lang="ja-JP" altLang="en-US" sz="1200" dirty="0"/>
              <a:t>　正式名称は「いづもおおやしろ」であるが、一般には主に「いづもたいしゃ」と読まれる。祭神は大国主大神である。二拝四拍手一拝の作法で拝礼する。明治維新に伴う近代社格制度下において唯一「大社」を名乗る神社であった。創建以来、天照大神の子の天穂日命を祖とする出雲国造家が祭祀を担ってきた。</a:t>
            </a:r>
            <a:endParaRPr lang="en-US" altLang="ja-JP" sz="1200" dirty="0"/>
          </a:p>
          <a:p>
            <a:r>
              <a:rPr lang="ja-JP" altLang="en-US" sz="1200" dirty="0"/>
              <a:t>　出雲大社の創建については、日本神話などにその伝承が語られている。以下はその主なものである。</a:t>
            </a:r>
          </a:p>
          <a:p>
            <a:r>
              <a:rPr lang="ja-JP" altLang="en-US" sz="1200" dirty="0"/>
              <a:t>大国主神は国譲りに応じる条件として「我が住処を、皇孫の住処の様に太く深い柱で、千木が空高くまで届く立派な宮を造っていただければ、そこに隠れておりましょう」と述べ、これに従って出雲の「多芸志（たぎし）の浜」に「天之御舎（あめのみあらか）」を造った。（</a:t>
            </a:r>
            <a:r>
              <a:rPr lang="en-US" altLang="ja-JP" sz="1200" dirty="0"/>
              <a:t>『</a:t>
            </a:r>
            <a:r>
              <a:rPr lang="ja-JP" altLang="en-US" sz="1200" dirty="0"/>
              <a:t>古事記</a:t>
            </a:r>
            <a:r>
              <a:rPr lang="en-US" altLang="ja-JP" sz="1200" dirty="0"/>
              <a:t>』</a:t>
            </a:r>
            <a:r>
              <a:rPr lang="ja-JP" altLang="en-US" sz="1200" dirty="0"/>
              <a:t>）</a:t>
            </a:r>
          </a:p>
          <a:p>
            <a:r>
              <a:rPr lang="ja-JP" altLang="en-US" sz="1200" dirty="0"/>
              <a:t>高皇産霊尊は国譲りに応じた大己貴神に、「汝の住処となる「天日隅宮（あめのひすみのみや）」を、千尋もある縄を使い、柱を高く太く、板を厚く広くして造り、天穂日命に祀らせよう」と述べた。（</a:t>
            </a:r>
            <a:r>
              <a:rPr lang="en-US" altLang="ja-JP" sz="1200" dirty="0"/>
              <a:t>『</a:t>
            </a:r>
            <a:r>
              <a:rPr lang="ja-JP" altLang="en-US" sz="1200" dirty="0"/>
              <a:t>日本書紀</a:t>
            </a:r>
            <a:r>
              <a:rPr lang="en-US" altLang="ja-JP" sz="1200" dirty="0"/>
              <a:t>』</a:t>
            </a:r>
            <a:r>
              <a:rPr lang="ja-JP" altLang="en-US" sz="1200" dirty="0"/>
              <a:t>）</a:t>
            </a:r>
          </a:p>
          <a:p>
            <a:r>
              <a:rPr lang="ja-JP" altLang="en-US" sz="1200" dirty="0"/>
              <a:t>　所造天下大神（＝大国主神）の宮を奉る為、皇神らが集って宮を築いた。（</a:t>
            </a:r>
            <a:r>
              <a:rPr lang="en-US" altLang="ja-JP" sz="1200" dirty="0"/>
              <a:t>『</a:t>
            </a:r>
            <a:r>
              <a:rPr lang="ja-JP" altLang="en-US" sz="1200" dirty="0"/>
              <a:t>出雲国風土記</a:t>
            </a:r>
            <a:r>
              <a:rPr lang="en-US" altLang="ja-JP" sz="1200" dirty="0"/>
              <a:t>』</a:t>
            </a:r>
            <a:r>
              <a:rPr lang="ja-JP" altLang="en-US" sz="1200" dirty="0"/>
              <a:t>出雲郡杵築郷）</a:t>
            </a:r>
          </a:p>
          <a:p>
            <a:r>
              <a:rPr lang="ja-JP" altLang="en-US" sz="1200" dirty="0"/>
              <a:t>神魂命が「天日栖宮（あめのひすみのみや）」を高天原の宮の尺度をもって、所造天下大神の宮として造れ」と述べた。（</a:t>
            </a:r>
            <a:r>
              <a:rPr lang="en-US" altLang="ja-JP" sz="1200" dirty="0"/>
              <a:t>『</a:t>
            </a:r>
            <a:r>
              <a:rPr lang="ja-JP" altLang="en-US" sz="1200" dirty="0"/>
              <a:t>出雲国風土記</a:t>
            </a:r>
            <a:r>
              <a:rPr lang="en-US" altLang="ja-JP" sz="1200" dirty="0"/>
              <a:t>』</a:t>
            </a:r>
            <a:r>
              <a:rPr lang="ja-JP" altLang="en-US" sz="1200" dirty="0"/>
              <a:t>楯縫郡）</a:t>
            </a:r>
          </a:p>
          <a:p>
            <a:r>
              <a:rPr lang="ja-JP" altLang="en-US" sz="1200" dirty="0"/>
              <a:t>　崇神天皇</a:t>
            </a:r>
            <a:r>
              <a:rPr lang="en-US" altLang="ja-JP" sz="1200" dirty="0"/>
              <a:t>60</a:t>
            </a:r>
            <a:r>
              <a:rPr lang="ja-JP" altLang="en-US" sz="1200" dirty="0"/>
              <a:t>年</a:t>
            </a:r>
            <a:r>
              <a:rPr lang="en-US" altLang="ja-JP" sz="1200" dirty="0"/>
              <a:t>7</a:t>
            </a:r>
            <a:r>
              <a:rPr lang="ja-JP" altLang="en-US" sz="1200" dirty="0"/>
              <a:t>月、天皇が「武日照命（日本書紀）（建比良鳥命</a:t>
            </a:r>
            <a:r>
              <a:rPr lang="en-US" altLang="ja-JP" sz="1200" dirty="0"/>
              <a:t>『</a:t>
            </a:r>
            <a:r>
              <a:rPr lang="ja-JP" altLang="en-US" sz="1200" dirty="0"/>
              <a:t>古事記</a:t>
            </a:r>
            <a:r>
              <a:rPr lang="en-US" altLang="ja-JP" sz="1200" dirty="0"/>
              <a:t>』</a:t>
            </a:r>
            <a:r>
              <a:rPr lang="ja-JP" altLang="en-US" sz="1200" dirty="0"/>
              <a:t>））（天穂日命の子）が天から持って来た神宝が出雲大社に納められているから、それを見たい」と言って献上を命じ、武諸隅（タケモロスミ）を遣わしたところ、飯入根（いいいりね）が、当時の当主で兄の出雲振根に無断で出雲の神宝を献上。出雲振根は飯入根を謀殺するが、朝廷に誅殺されている。（</a:t>
            </a:r>
            <a:r>
              <a:rPr lang="en-US" altLang="ja-JP" sz="1200" dirty="0"/>
              <a:t>『</a:t>
            </a:r>
            <a:r>
              <a:rPr lang="ja-JP" altLang="en-US" sz="1200" dirty="0"/>
              <a:t>日本書紀</a:t>
            </a:r>
            <a:r>
              <a:rPr lang="en-US" altLang="ja-JP" sz="1200" dirty="0"/>
              <a:t>』</a:t>
            </a:r>
            <a:r>
              <a:rPr lang="ja-JP" altLang="en-US" sz="1200" dirty="0"/>
              <a:t>）</a:t>
            </a:r>
          </a:p>
          <a:p>
            <a:r>
              <a:rPr lang="ja-JP" altLang="en-US" sz="1200" dirty="0"/>
              <a:t>　垂仁天皇の皇子本牟智和気（ほむちわけ）は生まれながらに唖であったが、占いによってそれは出雲の大神の祟りであることが分かり、曙立王と菟上王を連れて出雲に遣わして大神を拝ませると、本牟智和気はしゃべれるようになった。奏上をうけた天皇は大変喜び、菟上王を再び出雲に遣わして、「神宮」を造らせた。</a:t>
            </a:r>
            <a:endParaRPr lang="en-US" altLang="ja-JP" sz="1200" dirty="0"/>
          </a:p>
          <a:p>
            <a:r>
              <a:rPr lang="ja-JP" altLang="en-US" sz="1200" dirty="0"/>
              <a:t>（</a:t>
            </a:r>
            <a:r>
              <a:rPr lang="en-US" altLang="ja-JP" sz="1200" dirty="0"/>
              <a:t>『</a:t>
            </a:r>
            <a:r>
              <a:rPr lang="ja-JP" altLang="en-US" sz="1200" dirty="0"/>
              <a:t>古事記</a:t>
            </a:r>
            <a:r>
              <a:rPr lang="en-US" altLang="ja-JP" sz="1200" dirty="0"/>
              <a:t>』</a:t>
            </a:r>
            <a:r>
              <a:rPr lang="ja-JP" altLang="en-US" sz="1200" dirty="0"/>
              <a:t>）</a:t>
            </a:r>
          </a:p>
          <a:p>
            <a:r>
              <a:rPr lang="ja-JP" altLang="en-US" sz="1200" dirty="0"/>
              <a:t>　</a:t>
            </a:r>
            <a:r>
              <a:rPr lang="en-US" altLang="ja-JP" sz="1200" dirty="0"/>
              <a:t>659</a:t>
            </a:r>
            <a:r>
              <a:rPr lang="ja-JP" altLang="en-US" sz="1200" dirty="0"/>
              <a:t>年（斉明天皇</a:t>
            </a:r>
            <a:r>
              <a:rPr lang="en-US" altLang="ja-JP" sz="1200" dirty="0"/>
              <a:t>5</a:t>
            </a:r>
            <a:r>
              <a:rPr lang="ja-JP" altLang="en-US" sz="1200" dirty="0"/>
              <a:t>年）、出雲国造に命じて「神之宮」を修造させた。（</a:t>
            </a:r>
            <a:r>
              <a:rPr lang="en-US" altLang="ja-JP" sz="1200" dirty="0"/>
              <a:t>『</a:t>
            </a:r>
            <a:r>
              <a:rPr lang="ja-JP" altLang="en-US" sz="1200" dirty="0"/>
              <a:t>日本書紀</a:t>
            </a:r>
            <a:r>
              <a:rPr lang="en-US" altLang="ja-JP" sz="1200" dirty="0"/>
              <a:t>』</a:t>
            </a:r>
            <a:r>
              <a:rPr lang="ja-JP" altLang="en-US" sz="1200" dirty="0"/>
              <a:t>）</a:t>
            </a:r>
            <a:endParaRPr lang="en-US" altLang="ja-JP" sz="1200" dirty="0"/>
          </a:p>
          <a:p>
            <a:r>
              <a:rPr lang="ja-JP" altLang="en-US" sz="1200" dirty="0"/>
              <a:t>　伝承の内容や大社の呼び名は様々であるが、共通して言えることは、天津神（または天皇）の命によって、国津神である大国主神の宮が建てられたということであり、その創建が単なる在地の信仰によるものではなく、古代における国家的な事業として行われたものであることがうかがえる。</a:t>
            </a:r>
          </a:p>
          <a:p>
            <a:r>
              <a:rPr lang="ja-JP" altLang="en-US" sz="1200" dirty="0"/>
              <a:t>　尚」、出雲大社の社伝においては、垂仁天皇の時が第</a:t>
            </a:r>
            <a:r>
              <a:rPr lang="en-US" altLang="ja-JP" sz="1200" dirty="0"/>
              <a:t>1</a:t>
            </a:r>
            <a:r>
              <a:rPr lang="ja-JP" altLang="en-US" sz="1200" dirty="0"/>
              <a:t>回、斉明天皇の時が第</a:t>
            </a:r>
            <a:r>
              <a:rPr lang="en-US" altLang="ja-JP" sz="1200" dirty="0"/>
              <a:t>2</a:t>
            </a:r>
            <a:r>
              <a:rPr lang="ja-JP" altLang="en-US" sz="1200" dirty="0"/>
              <a:t>回の造営とされている。</a:t>
            </a:r>
            <a:endParaRPr lang="en-US" altLang="ja-JP" sz="1200" dirty="0"/>
          </a:p>
          <a:p>
            <a:r>
              <a:rPr lang="ja-JP" altLang="en-US" sz="1200" dirty="0"/>
              <a:t>（出雲大社－</a:t>
            </a:r>
            <a:r>
              <a:rPr lang="en-US" altLang="ja-JP" sz="1200" dirty="0"/>
              <a:t>Wikipedia</a:t>
            </a:r>
            <a:r>
              <a:rPr lang="ja-JP" altLang="en-US" sz="1200" dirty="0"/>
              <a:t>抜粋</a:t>
            </a:r>
            <a:r>
              <a:rPr lang="en-US" altLang="ja-JP" sz="1200" dirty="0"/>
              <a:t>)</a:t>
            </a:r>
            <a:endParaRPr lang="ja-JP" altLang="en-US" sz="1200" dirty="0"/>
          </a:p>
        </p:txBody>
      </p:sp>
      <p:pic>
        <p:nvPicPr>
          <p:cNvPr id="1028" name="Picture 4" descr="http://upload.wikimedia.org/wikipedia/commons/thumb/8/8e/Izumo-taisha_scale_model_121281969_6127ff6b17_o.jpg/800px-Izumo-taisha_scale_model_121281969_6127ff6b17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3760" y="4796697"/>
            <a:ext cx="3578416" cy="279980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36704" y="7745263"/>
            <a:ext cx="2316660" cy="276999"/>
          </a:xfrm>
          <a:prstGeom prst="rect">
            <a:avLst/>
          </a:prstGeom>
        </p:spPr>
        <p:txBody>
          <a:bodyPr wrap="none">
            <a:spAutoFit/>
          </a:bodyPr>
          <a:lstStyle/>
          <a:p>
            <a:r>
              <a:rPr lang="ja-JP" altLang="en-US" sz="1200" dirty="0"/>
              <a:t>古代の御本殿の模型（</a:t>
            </a:r>
            <a:r>
              <a:rPr lang="en-US" altLang="ja-JP" sz="1200" dirty="0"/>
              <a:t>Wikipedia)</a:t>
            </a:r>
            <a:endParaRPr lang="ja-JP" altLang="en-US" sz="1200" dirty="0"/>
          </a:p>
        </p:txBody>
      </p:sp>
      <p:sp>
        <p:nvSpPr>
          <p:cNvPr id="8" name="正方形/長方形 7"/>
          <p:cNvSpPr/>
          <p:nvPr/>
        </p:nvSpPr>
        <p:spPr>
          <a:xfrm>
            <a:off x="5420169" y="3360440"/>
            <a:ext cx="3047629" cy="276999"/>
          </a:xfrm>
          <a:prstGeom prst="rect">
            <a:avLst/>
          </a:prstGeom>
        </p:spPr>
        <p:txBody>
          <a:bodyPr wrap="none">
            <a:spAutoFit/>
          </a:bodyPr>
          <a:lstStyle/>
          <a:p>
            <a:r>
              <a:rPr lang="ja-JP" altLang="ja-JP" sz="1200" dirty="0"/>
              <a:t>境内（千木のある建物が本殿）</a:t>
            </a:r>
            <a:r>
              <a:rPr lang="ja-JP" altLang="en-US" sz="1200" dirty="0"/>
              <a:t>（光一郎撮影</a:t>
            </a:r>
            <a:r>
              <a:rPr lang="en-US" altLang="ja-JP" sz="1200" dirty="0"/>
              <a:t>)</a:t>
            </a:r>
            <a:endParaRPr lang="ja-JP" altLang="en-US" sz="1200" dirty="0"/>
          </a:p>
        </p:txBody>
      </p:sp>
      <p:sp>
        <p:nvSpPr>
          <p:cNvPr id="9" name="テキスト ボックス 8"/>
          <p:cNvSpPr txBox="1"/>
          <p:nvPr/>
        </p:nvSpPr>
        <p:spPr>
          <a:xfrm>
            <a:off x="8993088" y="7183486"/>
            <a:ext cx="2281394" cy="276999"/>
          </a:xfrm>
          <a:prstGeom prst="rect">
            <a:avLst/>
          </a:prstGeom>
          <a:noFill/>
        </p:spPr>
        <p:txBody>
          <a:bodyPr wrap="none" rtlCol="0">
            <a:spAutoFit/>
          </a:bodyPr>
          <a:lstStyle/>
          <a:p>
            <a:r>
              <a:rPr kumimoji="1" lang="ja-JP" altLang="en-US" sz="1200" dirty="0"/>
              <a:t>葬られた王朝（新潮社、梅原 </a:t>
            </a:r>
            <a:r>
              <a:rPr lang="ja-JP" altLang="en-US" sz="1200" dirty="0"/>
              <a:t>猛）</a:t>
            </a:r>
            <a:endParaRPr kumimoji="1" lang="ja-JP" altLang="en-US" sz="1200" dirty="0"/>
          </a:p>
        </p:txBody>
      </p:sp>
      <p:sp>
        <p:nvSpPr>
          <p:cNvPr id="13" name="テキスト ボックス 12"/>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2050" name="Picture 2" descr="C:\Users\NEC-PCuser\Desktop\出雲大社.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792" y="624137"/>
            <a:ext cx="345638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08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568126" y="552128"/>
            <a:ext cx="5468164" cy="461665"/>
          </a:xfrm>
          <a:prstGeom prst="rect">
            <a:avLst/>
          </a:prstGeom>
        </p:spPr>
        <p:txBody>
          <a:bodyPr wrap="none">
            <a:spAutoFit/>
          </a:bodyPr>
          <a:lstStyle/>
          <a:p>
            <a:r>
              <a:rPr lang="ja-JP" altLang="en-US" sz="2400" b="1" dirty="0"/>
              <a:t>天照大御神（あまてらすおおみかみ）とは</a:t>
            </a:r>
          </a:p>
        </p:txBody>
      </p:sp>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1504256" y="1228645"/>
            <a:ext cx="5760640" cy="6370975"/>
          </a:xfrm>
          <a:prstGeom prst="rect">
            <a:avLst/>
          </a:prstGeom>
          <a:noFill/>
          <a:ln>
            <a:solidFill>
              <a:srgbClr val="FF0000"/>
            </a:solidFill>
          </a:ln>
        </p:spPr>
        <p:txBody>
          <a:bodyPr wrap="square" rtlCol="0">
            <a:spAutoFit/>
          </a:bodyPr>
          <a:lstStyle/>
          <a:p>
            <a:r>
              <a:rPr kumimoji="1" lang="ja-JP" altLang="en-US" sz="1200" dirty="0"/>
              <a:t>　京都府</a:t>
            </a:r>
            <a:r>
              <a:rPr lang="ja-JP" altLang="en-US" sz="1200" dirty="0"/>
              <a:t>宮津市の籠神社の祭神であり、</a:t>
            </a:r>
            <a:r>
              <a:rPr kumimoji="1" lang="ja-JP" altLang="en-US" sz="1200" dirty="0"/>
              <a:t>海部氏の祖神彦火明命のまたの名は、天照國照彦火明命、天照御魂命神という</a:t>
            </a:r>
            <a:r>
              <a:rPr lang="ja-JP" altLang="en-US" sz="1200" dirty="0"/>
              <a:t>から、アマテルというのはもともと男性神格といえる。豊受大御神は籠神社奥宮天真奈井神社で主祭神とされている。この神社にある磐座の主座は豊受大神で、またの名を天御中主神、国常立尊であり、宇宙根源の大元霊神で、五穀農耕の祖神であり、また、水の徳が顕著で生命を守るとある。また、同じく磐座西座には、天照大神、伊邪那岐大神、伊邪那美大神とある。その後、天照大神は豊受大神に因んだ女性神格をもった皇祖神として崇められ、天照大神は伊勢神宮の内宮に、豊受大神は外宮に祭られた。このことと伊勢神宮の外宮先祭という外宮を内宮より重んじるという慣習と関連していると思われる。ちなみに伊邪那岐と伊邪那美（新羅伊西国の男と女を意味するという説がある）は天の橋立を伝って降臨し、のち近江（多賀）に遷ったとされる。多賀大社の祭神は伊邪那岐と伊邪那美である。</a:t>
            </a:r>
            <a:endParaRPr lang="en-US" altLang="ja-JP" sz="1200" dirty="0"/>
          </a:p>
          <a:p>
            <a:r>
              <a:rPr kumimoji="1" lang="ja-JP" altLang="en-US" sz="1200" dirty="0"/>
              <a:t>　卑弥呼とその姪である台与</a:t>
            </a:r>
            <a:r>
              <a:rPr lang="ja-JP" altLang="en-US" sz="1200" dirty="0"/>
              <a:t>は、彦火明命あるいは豊受大神の血筋および大国主の血筋を引いていると考える。というのは、卑弥呼と台与を習合させているアマテラスを伊勢に祭ったのは丹波道主の孫にあたる丹後に縁の深い倭姫命である。そして、籠神社は元伊勢と呼ばれる。また、卑弥呼が大和の纏向に行く前は、近江の伊勢遺跡にいたと考えられ、台与は近江の豊郷（トヨサト）近傍の稲部遺跡にいたと思われる節がある。</a:t>
            </a:r>
            <a:endParaRPr lang="en-US" altLang="ja-JP" sz="1200" dirty="0"/>
          </a:p>
          <a:p>
            <a:r>
              <a:rPr kumimoji="1" lang="ja-JP" altLang="en-US" sz="1200" dirty="0"/>
              <a:t>　天照大神の弟神はスサノオであり、その妻は櫛稲田姫である。スサノオは新羅から北九州（ないし出雲）への侵攻に際し、ヤマタノオロチ（大国主か）を退治したことになっている。櫛稲田姫は櫛田宮（</a:t>
            </a:r>
            <a:r>
              <a:rPr lang="zh-TW" altLang="en-US" sz="1200" dirty="0"/>
              <a:t>佐賀県神埼町</a:t>
            </a:r>
            <a:r>
              <a:rPr lang="ja-JP" altLang="en-US" sz="1200" dirty="0"/>
              <a:t>の</a:t>
            </a:r>
            <a:r>
              <a:rPr kumimoji="1" lang="ja-JP" altLang="en-US" sz="1200" dirty="0"/>
              <a:t>吉野ヶ里付近）の女神で、後に伊都国の櫛田神宮に遷ったと考えられ、櫛稲田姫がマナテラスではないかという説もある。またアマテラスの妹姫とされる稚日女命は</a:t>
            </a:r>
            <a:r>
              <a:rPr lang="ja-JP" altLang="en-US" sz="1200" dirty="0"/>
              <a:t>和歌山県葛城町の丹生都比売神社の祭神の丹生都比売大神であるとの説もある。</a:t>
            </a:r>
            <a:endParaRPr lang="en-US" altLang="ja-JP" sz="1200" dirty="0"/>
          </a:p>
          <a:p>
            <a:r>
              <a:rPr kumimoji="1" lang="ja-JP" altLang="en-US" sz="1200" dirty="0"/>
              <a:t>　ところで、</a:t>
            </a:r>
            <a:r>
              <a:rPr lang="ja-JP" altLang="en-US" sz="1200" dirty="0"/>
              <a:t>伊勢から紀ノ川河口の間の中央構造線沿いには水銀鉱床群があり水銀朱を産する。大和と伊勢の水銀朱の大産地はそれぞれ伊勢神宮と日前国縣神宮（丹生都比売神社近辺）が中央構造線の東西の端に鎮座している。また、舞鶴市に丹生神社があり、往古よりこの地は水銀の産地として名高い。したがって、アマテラスに関連する豊受大神と稚日女命は水銀朱の産地と関係付けられる。</a:t>
            </a:r>
            <a:endParaRPr lang="en-US" altLang="ja-JP" sz="1200" dirty="0"/>
          </a:p>
          <a:p>
            <a:r>
              <a:rPr lang="ja-JP" altLang="en-US" sz="1200" dirty="0"/>
              <a:t>　さらに、</a:t>
            </a:r>
            <a:r>
              <a:rPr lang="en-US" altLang="ja-JP" sz="1200" dirty="0"/>
              <a:t>『</a:t>
            </a:r>
            <a:r>
              <a:rPr lang="ja-JP" altLang="en-US" sz="1200" dirty="0"/>
              <a:t>古事記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a:t>の編纂が、天武天皇の命により行われ、さらに天武天皇の崩御後、即位した持統天皇は、天武天皇の政策を引き継ぎ、完成させたもので、当然、 </a:t>
            </a:r>
            <a:r>
              <a:rPr lang="en-US" altLang="ja-JP" sz="1200" dirty="0"/>
              <a:t>『</a:t>
            </a:r>
            <a:r>
              <a:rPr lang="ja-JP" altLang="en-US" sz="1200" dirty="0"/>
              <a:t>記紀</a:t>
            </a:r>
            <a:r>
              <a:rPr lang="en-US" altLang="ja-JP" sz="1200" dirty="0"/>
              <a:t>』</a:t>
            </a:r>
            <a:r>
              <a:rPr lang="ja-JP" altLang="en-US" sz="1200" dirty="0"/>
              <a:t>の編纂にも持統天皇の意向が影響していると思われる。最高神、天照大神は、女帝の持統天皇の反映ともとることができる。</a:t>
            </a:r>
            <a:endParaRPr lang="en-US" altLang="ja-JP" sz="1200" dirty="0"/>
          </a:p>
          <a:p>
            <a:r>
              <a:rPr lang="ja-JP" altLang="en-US" sz="1200" dirty="0"/>
              <a:t>　以上を鑑みると天照大神とは、櫛稲田姫、豊受大神、卑弥呼を台与を集合し、さらに持統天皇を反映させ、皇統の最高神として祀り上げられたものと解する。</a:t>
            </a:r>
            <a:endParaRPr lang="en-US" altLang="ja-JP" sz="1200" dirty="0"/>
          </a:p>
          <a:p>
            <a:r>
              <a:rPr kumimoji="1" lang="ja-JP" altLang="en-US" sz="1200" dirty="0"/>
              <a:t>（藤田）</a:t>
            </a:r>
          </a:p>
        </p:txBody>
      </p:sp>
      <p:sp>
        <p:nvSpPr>
          <p:cNvPr id="9" name="テキスト ボックス 8"/>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7984976" y="1257633"/>
            <a:ext cx="3857121" cy="5693866"/>
          </a:xfrm>
          <a:prstGeom prst="rect">
            <a:avLst/>
          </a:prstGeom>
          <a:noFill/>
          <a:ln w="38100">
            <a:solidFill>
              <a:srgbClr val="FF0000"/>
            </a:solidFill>
          </a:ln>
        </p:spPr>
        <p:txBody>
          <a:bodyPr wrap="square" rtlCol="0">
            <a:spAutoFit/>
          </a:bodyPr>
          <a:lstStyle/>
          <a:p>
            <a:r>
              <a:rPr kumimoji="1" lang="ja-JP" altLang="en-US" sz="1600" b="1" dirty="0"/>
              <a:t>伊勢にまつわる話</a:t>
            </a:r>
            <a:endParaRPr kumimoji="1" lang="en-US" altLang="ja-JP" sz="1600" b="1" dirty="0"/>
          </a:p>
          <a:p>
            <a:r>
              <a:rPr lang="ja-JP" altLang="en-US" sz="1200" dirty="0"/>
              <a:t>１．伊勢神宮の伊勢は、イザナギ・イザナミの故国、南韓の伊西国の伊西に因むものであるとの説がある。</a:t>
            </a:r>
            <a:r>
              <a:rPr kumimoji="1" lang="ja-JP" altLang="en-US" sz="1200" dirty="0"/>
              <a:t>イザナギ・イザナミは、まず丹後に渡来したのち近江に入り多賀に落ち着いた。それ故、</a:t>
            </a:r>
            <a:r>
              <a:rPr lang="ja-JP" altLang="en-US" sz="1200" dirty="0"/>
              <a:t>丹後の籠神社 は元伊勢と呼ばれ、</a:t>
            </a:r>
            <a:r>
              <a:rPr kumimoji="1" lang="ja-JP" altLang="en-US" sz="1200" dirty="0"/>
              <a:t>多賀の南の古代遺跡が伊勢遺跡と呼ばれる。</a:t>
            </a:r>
            <a:endParaRPr kumimoji="1" lang="en-US" altLang="ja-JP" sz="1200" dirty="0"/>
          </a:p>
          <a:p>
            <a:r>
              <a:rPr lang="ja-JP" altLang="en-US" sz="1200" dirty="0"/>
              <a:t>２．海抻族の</a:t>
            </a:r>
            <a:r>
              <a:rPr lang="ja-JP" altLang="en-US" sz="1200" dirty="0">
                <a:latin typeface="+mn-ea"/>
              </a:rPr>
              <a:t>和邇</a:t>
            </a:r>
            <a:r>
              <a:rPr lang="ja-JP" altLang="en-US" sz="1200" dirty="0"/>
              <a:t>氏は奴国の嫡流で、奴国が伊都国に圧倒された折、丹後に遷ったと考えられる。猿田彦もまた海抻族であった。</a:t>
            </a:r>
            <a:r>
              <a:rPr lang="ja-JP" altLang="en-US" sz="1200" dirty="0">
                <a:latin typeface="+mn-ea"/>
              </a:rPr>
              <a:t>和邇</a:t>
            </a:r>
            <a:r>
              <a:rPr lang="ja-JP" altLang="en-US" sz="1200" dirty="0"/>
              <a:t>氏は丹後より近江の湖西に遷り、そこを根拠地とした。猿田彦は湖西の白鬚神社の祭神であり、また伊勢神宮内宮の近くには猿田彦神社（さるたひこじんじゃ）がある。このことから、猿田彦もまた</a:t>
            </a:r>
            <a:r>
              <a:rPr lang="ja-JP" altLang="en-US" sz="1200" dirty="0">
                <a:latin typeface="+mn-ea"/>
              </a:rPr>
              <a:t>和邇</a:t>
            </a:r>
            <a:r>
              <a:rPr lang="ja-JP" altLang="en-US" sz="1200" dirty="0"/>
              <a:t>氏および伊勢と関係が考えられる。</a:t>
            </a:r>
            <a:endParaRPr lang="en-US" altLang="ja-JP" sz="1200" dirty="0"/>
          </a:p>
          <a:p>
            <a:r>
              <a:rPr kumimoji="1" lang="ja-JP" altLang="en-US" sz="1200" dirty="0"/>
              <a:t>３．</a:t>
            </a:r>
            <a:r>
              <a:rPr lang="ja-JP" altLang="en-US" sz="1200" dirty="0"/>
              <a:t>製鉄集団の</a:t>
            </a:r>
            <a:r>
              <a:rPr lang="ja-JP" altLang="en-US" sz="1200" dirty="0">
                <a:latin typeface="+mn-ea"/>
              </a:rPr>
              <a:t>和邇</a:t>
            </a:r>
            <a:r>
              <a:rPr lang="ja-JP" altLang="en-US" sz="1200" dirty="0"/>
              <a:t>氏の勢力が及んだ近江の湖西は、伊勢国の南半から志摩国にかけての伊勢神宮周辺や、元伊勢の所在する丹波地域とともに弥生時代の祭祀遺物とされる銅鐸の非出土地域となっている。</a:t>
            </a:r>
            <a:endParaRPr lang="en-US" altLang="ja-JP" sz="1200" dirty="0"/>
          </a:p>
          <a:p>
            <a:r>
              <a:rPr kumimoji="1" lang="ja-JP" altLang="en-US" sz="1200" dirty="0"/>
              <a:t>４．大国主を血筋で、</a:t>
            </a:r>
            <a:r>
              <a:rPr lang="ja-JP" altLang="en-US" sz="1200" dirty="0">
                <a:latin typeface="+mn-ea"/>
              </a:rPr>
              <a:t>和邇</a:t>
            </a:r>
            <a:r>
              <a:rPr kumimoji="1" lang="ja-JP" altLang="en-US" sz="1200" dirty="0"/>
              <a:t>氏の巫女と考えられる卑弥呼は近江の伊勢遺跡</a:t>
            </a:r>
            <a:r>
              <a:rPr lang="ja-JP" altLang="en-US" sz="1200" dirty="0"/>
              <a:t>から大和の纏向遺跡に遷し、</a:t>
            </a:r>
            <a:r>
              <a:rPr lang="ja-JP" altLang="en-US" sz="1200" dirty="0">
                <a:latin typeface="+mn-ea"/>
              </a:rPr>
              <a:t>和邇</a:t>
            </a:r>
            <a:r>
              <a:rPr lang="ja-JP" altLang="en-US" sz="1200" dirty="0"/>
              <a:t>氏とニギハヤヒと共に邪馬台国を立てたと思われる。</a:t>
            </a:r>
            <a:endParaRPr lang="en-US" altLang="ja-JP" sz="1200" dirty="0"/>
          </a:p>
          <a:p>
            <a:r>
              <a:rPr lang="ja-JP" altLang="en-US" sz="1200" dirty="0"/>
              <a:t>５．伊勢神宮の内宮は卑弥呼と見なされるアマテラスオオミカミを祀り、また外宮には丹後の比治の真奈井（ひじのまない）にいる御饌の神、豊受大神、等由気太神（とゆけおおかみ）を祀っている。</a:t>
            </a:r>
            <a:endParaRPr lang="en-US" altLang="ja-JP" sz="1200" dirty="0"/>
          </a:p>
          <a:p>
            <a:r>
              <a:rPr lang="ja-JP" altLang="en-US" sz="1200" dirty="0"/>
              <a:t>６．伊勢神宮外宮の主祭神の豊受大神は、元伊勢籠神社から遷ったと見なされている。豊受大伸の別名と考えられるウカノミタマを祀る小津神社が滋賀県守山市にあり、同市に弥生時代後期の伊勢遺跡があることとの関連性が注目される。</a:t>
            </a:r>
          </a:p>
          <a:p>
            <a:r>
              <a:rPr lang="ja-JP" altLang="en-US" sz="1200" dirty="0"/>
              <a:t>（藤田）</a:t>
            </a:r>
          </a:p>
        </p:txBody>
      </p:sp>
    </p:spTree>
    <p:extLst>
      <p:ext uri="{BB962C8B-B14F-4D97-AF65-F5344CB8AC3E}">
        <p14:creationId xmlns:p14="http://schemas.microsoft.com/office/powerpoint/2010/main" val="1893876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8/8d/Naiku_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4895" y="414011"/>
            <a:ext cx="5228911" cy="348594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432246" y="782726"/>
            <a:ext cx="5040561" cy="1938992"/>
          </a:xfrm>
          <a:prstGeom prst="rect">
            <a:avLst/>
          </a:prstGeom>
          <a:noFill/>
          <a:ln>
            <a:solidFill>
              <a:schemeClr val="tx2">
                <a:lumMod val="50000"/>
              </a:schemeClr>
            </a:solidFill>
          </a:ln>
        </p:spPr>
        <p:txBody>
          <a:bodyPr wrap="square" rtlCol="0">
            <a:spAutoFit/>
          </a:bodyPr>
          <a:lstStyle/>
          <a:p>
            <a:r>
              <a:rPr lang="ja-JP" altLang="en-US" sz="1200" dirty="0"/>
              <a:t>　伊勢神宮には、太陽を神格化した天照坐皇大御神（天照大御神）を祀る皇大神宮と、衣食住の守り神である豊受大御神を祀る豊受大神宮の二つの正宮があり、一般に皇大神宮は内宮（ないくう）、豊受大神宮は外宮（げくう）と呼ばれる。内宮と外宮は離れているため、観光で内宮のみ参拝の人が多いが、まず外宮を参拝してから内宮に参拝するのが正しいとされている。</a:t>
            </a:r>
          </a:p>
          <a:p>
            <a:r>
              <a:rPr lang="ja-JP" altLang="en-US" sz="1200" dirty="0"/>
              <a:t>　広義には、別宮（べつぐう）、摂社（せっしゃ）、末社（まっしゃ）、所管社（しょかんしゃ）を含めた、合計</a:t>
            </a:r>
            <a:r>
              <a:rPr lang="en-US" altLang="ja-JP" sz="1200" dirty="0"/>
              <a:t>125</a:t>
            </a:r>
            <a:r>
              <a:rPr lang="ja-JP" altLang="en-US" sz="1200" dirty="0"/>
              <a:t>の社宮を「神宮」と総称する。この場合、所在地は三重県内の</a:t>
            </a:r>
            <a:r>
              <a:rPr lang="en-US" altLang="ja-JP" sz="1200" dirty="0"/>
              <a:t>4</a:t>
            </a:r>
            <a:r>
              <a:rPr lang="ja-JP" altLang="en-US" sz="1200" dirty="0"/>
              <a:t>市</a:t>
            </a:r>
            <a:r>
              <a:rPr lang="en-US" altLang="ja-JP" sz="1200" dirty="0"/>
              <a:t>2</a:t>
            </a:r>
            <a:r>
              <a:rPr lang="ja-JP" altLang="en-US" sz="1200" dirty="0"/>
              <a:t>郡に分布する。</a:t>
            </a:r>
          </a:p>
          <a:p>
            <a:r>
              <a:rPr lang="ja-JP" altLang="en-US" sz="1200" dirty="0"/>
              <a:t>　伊勢神宮は皇室の氏神である天照坐皇大御神を祀るため、皇室・朝廷の権威との結びつきが強い。</a:t>
            </a:r>
          </a:p>
        </p:txBody>
      </p:sp>
      <p:sp>
        <p:nvSpPr>
          <p:cNvPr id="5" name="テキスト ボックス 4"/>
          <p:cNvSpPr txBox="1"/>
          <p:nvPr/>
        </p:nvSpPr>
        <p:spPr>
          <a:xfrm>
            <a:off x="1446896" y="48072"/>
            <a:ext cx="3081696" cy="584775"/>
          </a:xfrm>
          <a:prstGeom prst="rect">
            <a:avLst/>
          </a:prstGeom>
          <a:noFill/>
        </p:spPr>
        <p:txBody>
          <a:bodyPr wrap="square" rtlCol="0">
            <a:spAutoFit/>
          </a:bodyPr>
          <a:lstStyle/>
          <a:p>
            <a:r>
              <a:rPr kumimoji="1" lang="ja-JP" altLang="en-US" sz="3200" b="1" dirty="0"/>
              <a:t>伊勢神宮</a:t>
            </a:r>
            <a:r>
              <a:rPr kumimoji="1" lang="en-US" altLang="ja-JP" sz="1400" dirty="0"/>
              <a:t>―Wikipedia</a:t>
            </a:r>
            <a:r>
              <a:rPr kumimoji="1" lang="ja-JP" altLang="en-US" sz="1400" dirty="0"/>
              <a:t>抜粋</a:t>
            </a:r>
          </a:p>
        </p:txBody>
      </p:sp>
      <p:sp>
        <p:nvSpPr>
          <p:cNvPr id="6" name="テキスト ボックス 5"/>
          <p:cNvSpPr txBox="1"/>
          <p:nvPr/>
        </p:nvSpPr>
        <p:spPr>
          <a:xfrm>
            <a:off x="1432245" y="2951167"/>
            <a:ext cx="5040561" cy="830997"/>
          </a:xfrm>
          <a:prstGeom prst="rect">
            <a:avLst/>
          </a:prstGeom>
          <a:noFill/>
          <a:ln>
            <a:solidFill>
              <a:schemeClr val="tx2">
                <a:lumMod val="50000"/>
              </a:schemeClr>
            </a:solidFill>
          </a:ln>
        </p:spPr>
        <p:txBody>
          <a:bodyPr wrap="square" rtlCol="0">
            <a:spAutoFit/>
          </a:bodyPr>
          <a:lstStyle/>
          <a:p>
            <a:r>
              <a:rPr lang="ja-JP" altLang="en-US" sz="1200" b="1" dirty="0"/>
              <a:t>主祭神は以下の</a:t>
            </a:r>
            <a:r>
              <a:rPr lang="en-US" altLang="ja-JP" sz="1200" b="1" dirty="0"/>
              <a:t>2</a:t>
            </a:r>
            <a:r>
              <a:rPr lang="ja-JP" altLang="en-US" sz="1200" b="1" dirty="0"/>
              <a:t>柱</a:t>
            </a:r>
          </a:p>
          <a:p>
            <a:r>
              <a:rPr lang="ja-JP" altLang="en-US" sz="1200" dirty="0"/>
              <a:t>・皇大神宮：内宮（ないくう） 天照坐皇大御神 （あまてらしますすめおおみかみ） </a:t>
            </a:r>
            <a:r>
              <a:rPr lang="en-US" altLang="ja-JP" sz="1200" dirty="0"/>
              <a:t>- </a:t>
            </a:r>
            <a:r>
              <a:rPr lang="ja-JP" altLang="en-US" sz="1200" dirty="0"/>
              <a:t>一般には天照大御神として知られる</a:t>
            </a:r>
          </a:p>
          <a:p>
            <a:r>
              <a:rPr lang="ja-JP" altLang="en-US" sz="1200" dirty="0"/>
              <a:t>・豊受大神宮：外宮（げくう） 豊受大御神 （とようけのおおみかみ）</a:t>
            </a:r>
          </a:p>
        </p:txBody>
      </p:sp>
      <p:sp>
        <p:nvSpPr>
          <p:cNvPr id="7" name="テキスト ボックス 6"/>
          <p:cNvSpPr txBox="1"/>
          <p:nvPr/>
        </p:nvSpPr>
        <p:spPr>
          <a:xfrm>
            <a:off x="1432247" y="4031287"/>
            <a:ext cx="6192690" cy="5109091"/>
          </a:xfrm>
          <a:prstGeom prst="rect">
            <a:avLst/>
          </a:prstGeom>
          <a:noFill/>
          <a:ln>
            <a:solidFill>
              <a:schemeClr val="tx2">
                <a:lumMod val="50000"/>
              </a:schemeClr>
            </a:solidFill>
          </a:ln>
        </p:spPr>
        <p:txBody>
          <a:bodyPr wrap="square" rtlCol="0">
            <a:spAutoFit/>
          </a:bodyPr>
          <a:lstStyle/>
          <a:p>
            <a:r>
              <a:rPr lang="ja-JP" altLang="en-US" sz="1400" b="1" dirty="0"/>
              <a:t>創祀神話</a:t>
            </a:r>
            <a:endParaRPr lang="en-US" altLang="ja-JP" sz="1200" b="1" dirty="0"/>
          </a:p>
          <a:p>
            <a:r>
              <a:rPr lang="ja-JP" altLang="en-US" sz="1200" dirty="0"/>
              <a:t>・天孫・邇邇芸命が降臨した際、天照大御神は三種の神器を授け、その一つ八咫鏡に「吾が児、此の宝鏡を視まさむこと、当に吾を視るがごとくすべし。（</a:t>
            </a:r>
            <a:r>
              <a:rPr lang="en-US" altLang="ja-JP" sz="1200" dirty="0"/>
              <a:t>『</a:t>
            </a:r>
            <a:r>
              <a:rPr lang="ja-JP" altLang="en-US" sz="1200" dirty="0"/>
              <a:t>日本書紀</a:t>
            </a:r>
            <a:r>
              <a:rPr lang="en-US" altLang="ja-JP" sz="1200" dirty="0"/>
              <a:t>』</a:t>
            </a:r>
            <a:r>
              <a:rPr lang="ja-JP" altLang="en-US" sz="1200" dirty="0"/>
              <a:t>）」として天照大御神自身の神霊を込めたとされる。この鏡は神武天皇に伝えられ、以後、代々の天皇の側に置かれ、天皇自らが観察していた。八咫鏡は第</a:t>
            </a:r>
            <a:r>
              <a:rPr lang="en-US" altLang="ja-JP" sz="1200" dirty="0"/>
              <a:t>10</a:t>
            </a:r>
            <a:r>
              <a:rPr lang="ja-JP" altLang="en-US" sz="1200" dirty="0"/>
              <a:t>代崇神天皇の治世に大和笠縫邑に移され、皇女豊鍬入姫がこれを祀ることとされた。</a:t>
            </a:r>
          </a:p>
          <a:p>
            <a:r>
              <a:rPr lang="ja-JP" altLang="en-US" sz="1200" dirty="0"/>
              <a:t>・崇神天皇</a:t>
            </a:r>
            <a:r>
              <a:rPr lang="en-US" altLang="ja-JP" sz="1200" dirty="0"/>
              <a:t>5</a:t>
            </a:r>
            <a:r>
              <a:rPr lang="ja-JP" altLang="en-US" sz="1200" dirty="0"/>
              <a:t>年、疫病が流行り、多くの人民が死に絶えた。</a:t>
            </a:r>
          </a:p>
          <a:p>
            <a:r>
              <a:rPr lang="ja-JP" altLang="en-US" sz="1200" dirty="0"/>
              <a:t>・崇神天皇</a:t>
            </a:r>
            <a:r>
              <a:rPr lang="en-US" altLang="ja-JP" sz="1200" dirty="0"/>
              <a:t>6</a:t>
            </a:r>
            <a:r>
              <a:rPr lang="ja-JP" altLang="en-US" sz="1200" dirty="0"/>
              <a:t>年、疫病を鎮めるべく、従来宮中に祀られていた天照大神と倭大国魂神（大和大国魂神、 大国主との説あり ）を皇居の外に移した。</a:t>
            </a:r>
          </a:p>
          <a:p>
            <a:r>
              <a:rPr lang="ja-JP" altLang="en-US" sz="1200" dirty="0"/>
              <a:t>・崇神天皇</a:t>
            </a:r>
            <a:r>
              <a:rPr lang="en-US" altLang="ja-JP" sz="1200" dirty="0"/>
              <a:t>7</a:t>
            </a:r>
            <a:r>
              <a:rPr lang="ja-JP" altLang="en-US" sz="1200" dirty="0"/>
              <a:t>年</a:t>
            </a:r>
            <a:r>
              <a:rPr lang="en-US" altLang="ja-JP" sz="1200" dirty="0"/>
              <a:t>2</a:t>
            </a:r>
            <a:r>
              <a:rPr lang="ja-JP" altLang="en-US" sz="1200" dirty="0"/>
              <a:t>月、大物主神、倭迹迹日百襲姫命に乗り移り託宣する。</a:t>
            </a:r>
            <a:r>
              <a:rPr lang="en-US" altLang="ja-JP" sz="1200" dirty="0"/>
              <a:t>11</a:t>
            </a:r>
            <a:r>
              <a:rPr lang="ja-JP" altLang="en-US" sz="1200" dirty="0"/>
              <a:t>月、大田田根子（大物主神の子とも子孫ともいう）を大物主神を祭る神主とし（これは現在の大神神社に相当し、三輪山を御神体としている）、市磯長尾市（いちしのながおち）を倭大国魂神を祭る神主としたところ、疫病は終息し、五穀豊穣となる。</a:t>
            </a:r>
          </a:p>
          <a:p>
            <a:r>
              <a:rPr lang="ja-JP" altLang="en-US" sz="1200" dirty="0"/>
              <a:t>・天照大神を豊鍬入姫命に託し、笠縫邑（現在の檜原神社）に祀らせ、その後各地を移動した。</a:t>
            </a:r>
          </a:p>
          <a:p>
            <a:r>
              <a:rPr lang="ja-JP" altLang="en-US" sz="1200" dirty="0"/>
              <a:t>・垂仁天皇</a:t>
            </a:r>
            <a:r>
              <a:rPr lang="en-US" altLang="ja-JP" sz="1200" dirty="0"/>
              <a:t>25</a:t>
            </a:r>
            <a:r>
              <a:rPr lang="ja-JP" altLang="en-US" sz="1200" dirty="0"/>
              <a:t>年</a:t>
            </a:r>
            <a:r>
              <a:rPr lang="en-US" altLang="ja-JP" sz="1200" dirty="0"/>
              <a:t>3</a:t>
            </a:r>
            <a:r>
              <a:rPr lang="ja-JP" altLang="en-US" sz="1200" dirty="0"/>
              <a:t>月、天照大神の祭祀を皇女の倭姫命に託す（元伊勢伝承）。</a:t>
            </a:r>
          </a:p>
          <a:p>
            <a:r>
              <a:rPr lang="ja-JP" altLang="en-US" sz="1200" dirty="0"/>
              <a:t>・垂仁天皇</a:t>
            </a:r>
            <a:r>
              <a:rPr lang="en-US" altLang="ja-JP" sz="1200" dirty="0"/>
              <a:t>25</a:t>
            </a:r>
            <a:r>
              <a:rPr lang="ja-JP" altLang="en-US" sz="1200" dirty="0"/>
              <a:t>年に現在の伊勢神宮内宮に御鎮座した。（詳細記事：元伊勢）倭大国魂神を渟名城入媛命に託し、長岡岬に祀らせたが（現在の大和神社の初め）、媛は身体が痩せ細って祀ることが出来なかった。</a:t>
            </a:r>
          </a:p>
          <a:p>
            <a:r>
              <a:rPr lang="ja-JP" altLang="en-US" sz="1200" dirty="0"/>
              <a:t>・</a:t>
            </a:r>
            <a:r>
              <a:rPr lang="en-US" altLang="ja-JP" sz="1200" dirty="0"/>
              <a:t>『</a:t>
            </a:r>
            <a:r>
              <a:rPr lang="ja-JP" altLang="en-US" sz="1200" dirty="0"/>
              <a:t>日本書紀</a:t>
            </a:r>
            <a:r>
              <a:rPr lang="en-US" altLang="ja-JP" sz="1200" dirty="0"/>
              <a:t>』</a:t>
            </a:r>
            <a:r>
              <a:rPr lang="ja-JP" altLang="en-US" sz="1200" dirty="0"/>
              <a:t>垂仁天皇</a:t>
            </a:r>
            <a:r>
              <a:rPr lang="en-US" altLang="ja-JP" sz="1200" dirty="0"/>
              <a:t>25</a:t>
            </a:r>
            <a:r>
              <a:rPr lang="ja-JP" altLang="en-US" sz="1200" dirty="0"/>
              <a:t>年</a:t>
            </a:r>
            <a:r>
              <a:rPr lang="en-US" altLang="ja-JP" sz="1200" dirty="0"/>
              <a:t>3</a:t>
            </a:r>
            <a:r>
              <a:rPr lang="ja-JP" altLang="en-US" sz="1200" dirty="0"/>
              <a:t>月の条に、「倭姫命、菟田（うだ）の篠幡（ささはた）に祀り、更に還りて近江国に入りて、東の美濃を廻りて、伊勢国に至る。」とあり、皇女倭姫命が天照大御神の神魂（すなわち八咫鏡）を鎮座させる地を求め旅をしたと記されているのが、内宮起源説話である。この話は崇神天皇</a:t>
            </a:r>
            <a:r>
              <a:rPr lang="en-US" altLang="ja-JP" sz="1200" dirty="0"/>
              <a:t>6</a:t>
            </a:r>
            <a:r>
              <a:rPr lang="ja-JP" altLang="en-US" sz="1200" dirty="0"/>
              <a:t>年の条から続き、</a:t>
            </a:r>
            <a:r>
              <a:rPr lang="en-US" altLang="ja-JP" sz="1200" dirty="0"/>
              <a:t>『</a:t>
            </a:r>
            <a:r>
              <a:rPr lang="ja-JP" altLang="en-US" sz="1200" dirty="0"/>
              <a:t>古事記</a:t>
            </a:r>
            <a:r>
              <a:rPr lang="en-US" altLang="ja-JP" sz="1200" dirty="0"/>
              <a:t>』</a:t>
            </a:r>
            <a:r>
              <a:rPr lang="ja-JP" altLang="en-US" sz="1200" dirty="0"/>
              <a:t>には崇神天皇記と垂仁天皇記の分注に伊勢大神の宮を祀ったとのみ記されている。移動中に一時的に鎮座された場所は元伊勢と呼ばれている。</a:t>
            </a:r>
          </a:p>
          <a:p>
            <a:r>
              <a:rPr lang="ja-JP" altLang="en-US" sz="1200" dirty="0"/>
              <a:t>・なお、外宮は平安初期の</a:t>
            </a:r>
            <a:r>
              <a:rPr lang="en-US" altLang="ja-JP" sz="1200" dirty="0"/>
              <a:t>『</a:t>
            </a:r>
            <a:r>
              <a:rPr lang="ja-JP" altLang="en-US" sz="1200" dirty="0"/>
              <a:t>止由気神宮儀式帳</a:t>
            </a:r>
            <a:r>
              <a:rPr lang="en-US" altLang="ja-JP" sz="1200" dirty="0"/>
              <a:t>』</a:t>
            </a:r>
            <a:r>
              <a:rPr lang="ja-JP" altLang="en-US" sz="1200" dirty="0"/>
              <a:t>（とゆけじんぐうぎしきちょう）によれば、雄略天皇</a:t>
            </a:r>
            <a:r>
              <a:rPr lang="en-US" altLang="ja-JP" sz="1200" dirty="0"/>
              <a:t>22</a:t>
            </a:r>
            <a:r>
              <a:rPr lang="ja-JP" altLang="en-US" sz="1200" dirty="0"/>
              <a:t>年</a:t>
            </a:r>
            <a:r>
              <a:rPr lang="en-US" altLang="ja-JP" sz="1200" dirty="0"/>
              <a:t>7</a:t>
            </a:r>
            <a:r>
              <a:rPr lang="ja-JP" altLang="en-US" sz="1200" dirty="0"/>
              <a:t>月に丹波国（後に丹後国として分割）の比沼真奈井原（まないはら）から、伊勢山田原へ遷座したことが起源と伝える。</a:t>
            </a:r>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7755114" y="4095030"/>
            <a:ext cx="4738692" cy="5386090"/>
          </a:xfrm>
          <a:prstGeom prst="rect">
            <a:avLst/>
          </a:prstGeom>
          <a:noFill/>
          <a:ln>
            <a:solidFill>
              <a:schemeClr val="accent1"/>
            </a:solidFill>
          </a:ln>
        </p:spPr>
        <p:txBody>
          <a:bodyPr wrap="square" rtlCol="0">
            <a:spAutoFit/>
          </a:bodyPr>
          <a:lstStyle/>
          <a:p>
            <a:r>
              <a:rPr lang="en-US" altLang="ja-JP" sz="1200" b="1" dirty="0"/>
              <a:t>『</a:t>
            </a:r>
            <a:r>
              <a:rPr lang="ja-JP" altLang="en-US" sz="1200" b="1" dirty="0"/>
              <a:t>古事記</a:t>
            </a:r>
            <a:r>
              <a:rPr lang="en-US" altLang="ja-JP" sz="1200" b="1" dirty="0"/>
              <a:t>』</a:t>
            </a:r>
            <a:r>
              <a:rPr lang="ja-JP" altLang="en-US" sz="1200" b="1" dirty="0" err="1"/>
              <a:t>の豊宇気毘売</a:t>
            </a:r>
            <a:r>
              <a:rPr lang="ja-JP" altLang="en-US" sz="1200" b="1" dirty="0"/>
              <a:t>神（とようけひめのかみ）のこと。－豊受大御神</a:t>
            </a:r>
          </a:p>
          <a:p>
            <a:r>
              <a:rPr lang="ja-JP" altLang="en-US" sz="1200" b="1" dirty="0"/>
              <a:t> （</a:t>
            </a:r>
            <a:r>
              <a:rPr lang="en-US" altLang="ja-JP" sz="1200" b="1" dirty="0"/>
              <a:t>『</a:t>
            </a:r>
            <a:r>
              <a:rPr lang="ja-JP" altLang="en-US" sz="1200" b="1" dirty="0"/>
              <a:t>日本書紀</a:t>
            </a:r>
            <a:r>
              <a:rPr lang="en-US" altLang="ja-JP" sz="1200" b="1" dirty="0"/>
              <a:t>』</a:t>
            </a:r>
            <a:r>
              <a:rPr lang="ja-JP" altLang="en-US" sz="1200" b="1" dirty="0" err="1"/>
              <a:t>には</a:t>
            </a:r>
            <a:r>
              <a:rPr lang="ja-JP" altLang="en-US" sz="1200" b="1" dirty="0"/>
              <a:t>登場しない神様、羽衣伝説の天女）</a:t>
            </a:r>
            <a:endParaRPr lang="en-US" altLang="ja-JP" sz="1200" b="1" dirty="0"/>
          </a:p>
          <a:p>
            <a:endParaRPr lang="ja-JP" altLang="en-US" sz="1200" dirty="0"/>
          </a:p>
          <a:p>
            <a:r>
              <a:rPr lang="ja-JP" altLang="en-US" sz="1200" dirty="0"/>
              <a:t>  伊弉冉尊（いざなみ）の尿から生まれた稚産霊（わくむすび）の子とされている。 神名の「ウケ」は食物のことで、食物・穀物を司る神である。 ゆえに五穀豊穣の神とも言われる。</a:t>
            </a:r>
          </a:p>
          <a:p>
            <a:r>
              <a:rPr lang="ja-JP" altLang="en-US" sz="1200" dirty="0"/>
              <a:t>   伊勢神宮外宮の社伝によると、 雄略天皇の夢枕に天照大神（</a:t>
            </a:r>
            <a:r>
              <a:rPr lang="en-US" altLang="ja-JP" sz="1200" dirty="0"/>
              <a:t>=</a:t>
            </a:r>
            <a:r>
              <a:rPr lang="ja-JP" altLang="en-US" sz="1200" dirty="0"/>
              <a:t>伊勢内宮の神）が現れ、「自分一人では食事が安らかにできないので、丹波国の比沼真奈井（ひぬまのまない）にいる御饌の神、等由気大神（とようけのおおかみ）を近くに呼び寄せなさい」と言われたので、丹波国から伊勢国の度会に遷宮させたとされている。 即ち、元々は丹波国の神とされている。 実際に丹波地方には、豊受大神を祀る下記神社がある。これらは伊勢神宮内宮・外宮の神様が、現在地へ遷る以前に一時的に祀られたという伝承を持つ神社・場所ということで、総称して「元伊勢」とも言う。</a:t>
            </a:r>
          </a:p>
          <a:p>
            <a:r>
              <a:rPr lang="ja-JP" altLang="en-US" sz="1200" dirty="0"/>
              <a:t> </a:t>
            </a:r>
            <a:r>
              <a:rPr lang="en-US" altLang="ja-JP" sz="1200" dirty="0"/>
              <a:t>―</a:t>
            </a:r>
            <a:r>
              <a:rPr lang="ja-JP" altLang="en-US" sz="1200" dirty="0"/>
              <a:t>外宮の神・豊受大神だけのものを記載</a:t>
            </a:r>
            <a:r>
              <a:rPr lang="en-US" altLang="ja-JP" sz="1200" dirty="0"/>
              <a:t>―</a:t>
            </a:r>
          </a:p>
          <a:p>
            <a:r>
              <a:rPr lang="ja-JP" altLang="en-US" sz="1200" b="1" dirty="0"/>
              <a:t>比治真奈井の伝承の神社 </a:t>
            </a:r>
            <a:endParaRPr lang="en-US" altLang="ja-JP" sz="1200" b="1" dirty="0"/>
          </a:p>
          <a:p>
            <a:r>
              <a:rPr lang="ja-JP" altLang="en-US" sz="1200" dirty="0"/>
              <a:t> ・比沼麻奈為神社  京都府京丹後市 </a:t>
            </a:r>
            <a:endParaRPr lang="en-US" altLang="ja-JP" sz="1200" dirty="0"/>
          </a:p>
          <a:p>
            <a:r>
              <a:rPr lang="en-US" altLang="ja-JP" sz="1200" dirty="0"/>
              <a:t> </a:t>
            </a:r>
            <a:r>
              <a:rPr lang="ja-JP" altLang="en-US" sz="1200" dirty="0"/>
              <a:t>・奈具神社 京都府京丹後市</a:t>
            </a:r>
          </a:p>
          <a:p>
            <a:r>
              <a:rPr lang="ja-JP" altLang="en-US" sz="1200" dirty="0"/>
              <a:t> ・ 籠神社摂社 真名井神社</a:t>
            </a:r>
          </a:p>
          <a:p>
            <a:r>
              <a:rPr lang="en-US" altLang="ja-JP" sz="1000" dirty="0"/>
              <a:t>※</a:t>
            </a:r>
            <a:r>
              <a:rPr lang="ja-JP" altLang="en-US" sz="1000" dirty="0"/>
              <a:t>籠神社（京都府宮津市）は丹波ではなく、丹後の一宮であるが、ここも豊受大神を祀っている。 「元伊勢」の一つ。</a:t>
            </a:r>
          </a:p>
          <a:p>
            <a:r>
              <a:rPr lang="ja-JP" altLang="en-US" sz="1200" dirty="0"/>
              <a:t> ・豊受大神社　 京都府福知山市</a:t>
            </a:r>
            <a:endParaRPr lang="en-US" altLang="ja-JP" sz="1200" dirty="0"/>
          </a:p>
          <a:p>
            <a:r>
              <a:rPr lang="ja-JP" altLang="en-US" sz="1200" dirty="0">
                <a:solidFill>
                  <a:srgbClr val="FF0000"/>
                </a:solidFill>
              </a:rPr>
              <a:t>その他</a:t>
            </a:r>
            <a:endParaRPr lang="en-US" altLang="ja-JP" sz="1200" dirty="0">
              <a:solidFill>
                <a:srgbClr val="FF0000"/>
              </a:solidFill>
            </a:endParaRPr>
          </a:p>
          <a:p>
            <a:r>
              <a:rPr lang="ja-JP" altLang="en-US" sz="1200" dirty="0">
                <a:solidFill>
                  <a:srgbClr val="FF0000"/>
                </a:solidFill>
              </a:rPr>
              <a:t> ・小津神社（豊受大神</a:t>
            </a:r>
            <a:r>
              <a:rPr lang="en-US" altLang="ja-JP" sz="1200" dirty="0">
                <a:solidFill>
                  <a:srgbClr val="FF0000"/>
                </a:solidFill>
              </a:rPr>
              <a:t>(</a:t>
            </a:r>
            <a:r>
              <a:rPr lang="ja-JP" altLang="en-US" sz="1200" dirty="0">
                <a:solidFill>
                  <a:srgbClr val="FF0000"/>
                </a:solidFill>
              </a:rPr>
              <a:t>別名と考えられるウカノミタマを祀る）　滋賀県守山市（藤田）</a:t>
            </a:r>
            <a:endParaRPr lang="en-US" altLang="ja-JP" sz="1200" dirty="0">
              <a:solidFill>
                <a:srgbClr val="FF0000"/>
              </a:solidFill>
            </a:endParaRPr>
          </a:p>
          <a:p>
            <a:endParaRPr lang="en-US" altLang="ja-JP" sz="1200" dirty="0"/>
          </a:p>
          <a:p>
            <a:r>
              <a:rPr lang="ja-JP" altLang="en-US" sz="1200" dirty="0"/>
              <a:t>（伊勢神宮の外宮に祭られている豊受大神とは、どんな神様ですか？）</a:t>
            </a:r>
            <a:endParaRPr lang="en-US" altLang="ja-JP" sz="1200" dirty="0"/>
          </a:p>
          <a:p>
            <a:r>
              <a:rPr lang="en-US" altLang="ja-JP" sz="1200" dirty="0"/>
              <a:t>(YAHOO</a:t>
            </a:r>
            <a:r>
              <a:rPr lang="ja-JP" altLang="en-US" sz="1200" dirty="0"/>
              <a:t>知恵袋、</a:t>
            </a:r>
            <a:r>
              <a:rPr lang="en-US" altLang="ja-JP" sz="1200" dirty="0"/>
              <a:t>Net)</a:t>
            </a:r>
          </a:p>
        </p:txBody>
      </p:sp>
      <p:sp>
        <p:nvSpPr>
          <p:cNvPr id="12" name="テキスト ボックス 11"/>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sp>
        <p:nvSpPr>
          <p:cNvPr id="11" name="テキスト ボックス 10"/>
          <p:cNvSpPr txBox="1"/>
          <p:nvPr/>
        </p:nvSpPr>
        <p:spPr>
          <a:xfrm>
            <a:off x="12161440" y="48072"/>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6512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216224" y="1344216"/>
            <a:ext cx="6624736" cy="7848302"/>
          </a:xfrm>
          <a:prstGeom prst="rect">
            <a:avLst/>
          </a:prstGeom>
          <a:noFill/>
          <a:ln>
            <a:solidFill>
              <a:srgbClr val="FF0000"/>
            </a:solidFill>
          </a:ln>
        </p:spPr>
        <p:txBody>
          <a:bodyPr wrap="square" rtlCol="0">
            <a:spAutoFit/>
          </a:bodyPr>
          <a:lstStyle/>
          <a:p>
            <a:r>
              <a:rPr kumimoji="1" lang="ja-JP" altLang="en-US" sz="2400" b="1" dirty="0"/>
              <a:t>崇神東征から倭国平定</a:t>
            </a:r>
            <a:endParaRPr lang="en-US" altLang="ja-JP" sz="2400" b="1" dirty="0"/>
          </a:p>
          <a:p>
            <a:r>
              <a:rPr lang="ja-JP" altLang="en-US" sz="1200" dirty="0"/>
              <a:t>①  </a:t>
            </a:r>
            <a:r>
              <a:rPr lang="ja-JP" altLang="en-US" sz="1200" u="sng" dirty="0"/>
              <a:t>神武東征後の豪族・土豪の抵抗</a:t>
            </a:r>
            <a:r>
              <a:rPr lang="ja-JP" altLang="en-US" sz="1200" dirty="0"/>
              <a:t>　　</a:t>
            </a:r>
            <a:r>
              <a:rPr lang="en-US" altLang="ja-JP" sz="1200" dirty="0"/>
              <a:t>『</a:t>
            </a:r>
            <a:r>
              <a:rPr lang="ja-JP" altLang="en-US" sz="1200" dirty="0"/>
              <a:t>日本書記</a:t>
            </a:r>
            <a:r>
              <a:rPr lang="en-US" altLang="ja-JP" sz="1200" dirty="0"/>
              <a:t>』</a:t>
            </a:r>
            <a:r>
              <a:rPr lang="ja-JP" altLang="en-US" sz="1200" dirty="0"/>
              <a:t>では、長髄彦との戦いに続けて、大和盆地内の</a:t>
            </a:r>
            <a:r>
              <a:rPr lang="en-US" altLang="ja-JP" sz="1200" dirty="0"/>
              <a:t>4</a:t>
            </a:r>
            <a:r>
              <a:rPr lang="ja-JP" altLang="en-US" sz="1200" dirty="0"/>
              <a:t>か所の帰順しない賊を退治する。</a:t>
            </a:r>
            <a:endParaRPr lang="en-US" altLang="ja-JP" sz="1200" dirty="0"/>
          </a:p>
          <a:p>
            <a:r>
              <a:rPr lang="ja-JP" altLang="en-US" sz="1200" dirty="0"/>
              <a:t>②  </a:t>
            </a:r>
            <a:r>
              <a:rPr lang="ja-JP" altLang="en-US" sz="1200" u="sng" dirty="0"/>
              <a:t>崇神天皇御代、東征で破れた葛城勢の鎮圧</a:t>
            </a:r>
            <a:r>
              <a:rPr lang="ja-JP" altLang="en-US" sz="1200" dirty="0"/>
              <a:t>　　孝元天皇の皇子で武埴安彦（タケルハニヤスヒコ）王と妻の吾田媛（アタヒメ）が謀反を起こすが、吉備津彦が武埴安彦の妻の吾田媛の軍を河内で破り、一方、大彦命と</a:t>
            </a:r>
            <a:r>
              <a:rPr lang="ja-JP" altLang="en-US" sz="1200" dirty="0">
                <a:latin typeface="+mn-ea"/>
              </a:rPr>
              <a:t>和邇</a:t>
            </a:r>
            <a:r>
              <a:rPr lang="ja-JP" altLang="en-US" sz="1200" dirty="0"/>
              <a:t>の祖、彦国葺（ヒコクニブク）の軍は武埴安彦の軍を破った。崇神天皇の政権は安定した基盤を築くことになる。</a:t>
            </a:r>
            <a:endParaRPr lang="en-US" altLang="ja-JP" sz="1200" dirty="0"/>
          </a:p>
          <a:p>
            <a:r>
              <a:rPr lang="ja-JP" altLang="en-US" sz="1200" dirty="0"/>
              <a:t>③　</a:t>
            </a:r>
            <a:r>
              <a:rPr lang="ja-JP" altLang="en-US" sz="1200" u="sng" dirty="0"/>
              <a:t>出雲挟撃</a:t>
            </a:r>
            <a:r>
              <a:rPr lang="ja-JP" altLang="en-US" sz="1200" dirty="0"/>
              <a:t>　ウマシマジノミコトは、神武天皇のヤマト建国を助けた後、尾張氏の祖の天香山命と共に、尾張、美濃、越国を平定した。ウマシマジノミコトはさらに西に向かい、播磨、丹波を経て石見に入ると、この地に留まった。（</a:t>
            </a:r>
            <a:r>
              <a:rPr lang="en-US" altLang="ja-JP" sz="1200" dirty="0"/>
              <a:t>『</a:t>
            </a:r>
            <a:r>
              <a:rPr lang="ja-JP" altLang="en-US" sz="1200" dirty="0"/>
              <a:t>日本書紀</a:t>
            </a:r>
            <a:r>
              <a:rPr lang="en-US" altLang="ja-JP" sz="1200" dirty="0"/>
              <a:t>』</a:t>
            </a:r>
            <a:r>
              <a:rPr lang="ja-JP" altLang="en-US" sz="1200" dirty="0"/>
              <a:t>では葦原中国平定　「出雲の国譲り」の段は、この時のことか？）</a:t>
            </a:r>
            <a:endParaRPr lang="en-US" altLang="ja-JP" sz="1200" dirty="0"/>
          </a:p>
          <a:p>
            <a:r>
              <a:rPr lang="ja-JP" altLang="en-US" sz="1200" dirty="0"/>
              <a:t>④　</a:t>
            </a:r>
            <a:r>
              <a:rPr lang="ja-JP" altLang="en-US" sz="1200" u="sng" dirty="0"/>
              <a:t>四道将軍の派遣</a:t>
            </a:r>
            <a:r>
              <a:rPr lang="ja-JP" altLang="en-US" sz="1200" dirty="0"/>
              <a:t>　大彦命を北陸に、武渟川別を東海に、吉備津彦を西道に、丹波道主を丹波に派遣した</a:t>
            </a:r>
            <a:r>
              <a:rPr lang="en-US" altLang="ja-JP" sz="1200" dirty="0"/>
              <a:t>『</a:t>
            </a:r>
            <a:r>
              <a:rPr lang="ja-JP" altLang="en-US" sz="1200" dirty="0"/>
              <a:t>日本書紀</a:t>
            </a:r>
            <a:r>
              <a:rPr lang="en-US" altLang="ja-JP" sz="1200" dirty="0"/>
              <a:t>』</a:t>
            </a:r>
            <a:r>
              <a:rPr lang="ja-JP" altLang="en-US" sz="1200" dirty="0" err="1"/>
              <a:t>。</a:t>
            </a:r>
            <a:r>
              <a:rPr lang="ja-JP" altLang="en-US" sz="1200" dirty="0"/>
              <a:t>　</a:t>
            </a:r>
            <a:r>
              <a:rPr lang="en-US" altLang="ja-JP" sz="1200" dirty="0"/>
              <a:t>『</a:t>
            </a:r>
            <a:r>
              <a:rPr lang="ja-JP" altLang="en-US" sz="1200" dirty="0"/>
              <a:t>古事記</a:t>
            </a:r>
            <a:r>
              <a:rPr lang="en-US" altLang="ja-JP" sz="1200" dirty="0"/>
              <a:t>』</a:t>
            </a:r>
            <a:r>
              <a:rPr lang="ja-JP" altLang="en-US" sz="1200" dirty="0"/>
              <a:t>では孝霊朝のとき、吉備津彦を吉備に派遣したとある。</a:t>
            </a:r>
          </a:p>
          <a:p>
            <a:r>
              <a:rPr lang="ja-JP" altLang="en-US" sz="1200" dirty="0"/>
              <a:t>⑤　</a:t>
            </a:r>
            <a:r>
              <a:rPr lang="ja-JP" altLang="en-US" sz="1200" u="sng" dirty="0"/>
              <a:t>出雲神宝事件</a:t>
            </a:r>
            <a:r>
              <a:rPr lang="ja-JP" altLang="en-US" sz="1200" dirty="0"/>
              <a:t>　崇神天皇のとき</a:t>
            </a:r>
            <a:r>
              <a:rPr lang="en-US" altLang="ja-JP" sz="1200" dirty="0"/>
              <a:t>,</a:t>
            </a:r>
            <a:r>
              <a:rPr lang="ja-JP" altLang="en-US" sz="1200" dirty="0"/>
              <a:t>出雲の神宝を天皇に献上した弟の飯入根</a:t>
            </a:r>
            <a:r>
              <a:rPr lang="en-US" altLang="ja-JP" sz="1200" dirty="0"/>
              <a:t>(</a:t>
            </a:r>
            <a:r>
              <a:rPr lang="ja-JP" altLang="en-US" sz="1200" dirty="0"/>
              <a:t>いいいりね</a:t>
            </a:r>
            <a:r>
              <a:rPr lang="en-US" altLang="ja-JP" sz="1200" dirty="0"/>
              <a:t>)</a:t>
            </a:r>
            <a:r>
              <a:rPr lang="ja-JP" altLang="en-US" sz="1200" dirty="0"/>
              <a:t>を兄の振根がだまし討ちにする。振根は朝廷の派遣した吉備津彦命と武渟川別命に殺された。（倭建命は出雲に入り、出雲建の太刀を偽物と交換して太刀あわせを申し込み、殺してしまう。（</a:t>
            </a:r>
            <a:r>
              <a:rPr lang="en-US" altLang="ja-JP" sz="1200" dirty="0"/>
              <a:t>『</a:t>
            </a:r>
            <a:r>
              <a:rPr lang="ja-JP" altLang="en-US" sz="1200" dirty="0"/>
              <a:t>日本書記</a:t>
            </a:r>
            <a:r>
              <a:rPr lang="en-US" altLang="ja-JP" sz="1200" dirty="0"/>
              <a:t>』</a:t>
            </a:r>
            <a:r>
              <a:rPr lang="ja-JP" altLang="en-US" sz="1200" dirty="0"/>
              <a:t>の出雲神宝事件と重なるか？）</a:t>
            </a:r>
            <a:endParaRPr lang="en-US" altLang="ja-JP" sz="1200" dirty="0"/>
          </a:p>
          <a:p>
            <a:r>
              <a:rPr lang="ja-JP" altLang="en-US" sz="1200" dirty="0"/>
              <a:t>⑥　</a:t>
            </a:r>
            <a:r>
              <a:rPr lang="ja-JP" altLang="en-US" sz="1200" u="sng" dirty="0"/>
              <a:t>狭穂毘古の反乱</a:t>
            </a:r>
            <a:r>
              <a:rPr lang="ja-JP" altLang="en-US" sz="1200" dirty="0"/>
              <a:t>　垂仁朝、狭穂毘</a:t>
            </a:r>
            <a:r>
              <a:rPr lang="ja-JP" altLang="en-US" sz="1200" u="sng" dirty="0"/>
              <a:t>古</a:t>
            </a:r>
            <a:r>
              <a:rPr lang="ja-JP" altLang="en-US" sz="1200" dirty="0"/>
              <a:t>（彦座王の子）が反乱を起こし、妹の狭穂毘売は兄に殉じた。</a:t>
            </a:r>
            <a:endParaRPr lang="en-US" altLang="ja-JP" sz="1200" dirty="0"/>
          </a:p>
          <a:p>
            <a:r>
              <a:rPr lang="ja-JP" altLang="en-US" sz="1200" dirty="0"/>
              <a:t>⑦　</a:t>
            </a:r>
            <a:r>
              <a:rPr lang="ja-JP" altLang="en-US" sz="1200" u="sng" dirty="0"/>
              <a:t>倭建尊西征</a:t>
            </a:r>
            <a:r>
              <a:rPr lang="ja-JP" altLang="en-US" sz="1200" dirty="0"/>
              <a:t>　倭建尊（日本武尊）、九州の熊襲建兄弟の討伐を命じられる。九州に入った倭建尊は、熊襲建の宴に美少女に変装して忍び込み、宴たけなわの頃にまず兄建を斬り、続いて弟建に刃を突き立てた。熊襲討伐後は吉備や難波の邪神を退治した。</a:t>
            </a:r>
          </a:p>
          <a:p>
            <a:r>
              <a:rPr lang="ja-JP" altLang="en-US" sz="1200" dirty="0"/>
              <a:t>⑧　</a:t>
            </a:r>
            <a:r>
              <a:rPr lang="ja-JP" altLang="en-US" sz="1200" u="sng" dirty="0"/>
              <a:t>倭建尊東征</a:t>
            </a:r>
            <a:r>
              <a:rPr lang="ja-JP" altLang="en-US" sz="1200" dirty="0"/>
              <a:t>　 西方の蛮族の討伐から帰るとすぐに、景行天皇は東方の蛮族の討伐を命じ、吉備武彦とともに出発する。伊勢で倭姫命より草薙剣を賜る。駿河にて、草那芸剣で草を掃い、迎え火を点けて敵を焼き尽くす。海路、相模から上総、さらに北上し、北上川流域（宮城県）に至る。陸奥平定後は、甲斐酒折宮へ入り、武蔵、上野を巡って鳥居峠（群馬・長野県境）で、吉備武彦を越（北陸方面）に遣わし、自らは信濃に入る。その信濃の坂の神を殺し、越を周った吉備武彦と合流して、尾張に到る。尾張で美夜受媛と結婚する。そして、草那芸剣を美夜受媛に預けたまま、伊吹山に出立する。山の神の祟りで病身となり、尾津から能褒野へ到る。朝廷には吉備武彦を遣わして報告させ、自らは能褒野の地で亡くなった。また、大伴氏の始祖とされる武日（たけひ）命も倭建命の東征に従軍し、倭建命は伊勢で薨じたが、武日命は無事に大和に帰還した。</a:t>
            </a:r>
            <a:endParaRPr lang="en-US" altLang="ja-JP" sz="1200" dirty="0"/>
          </a:p>
          <a:p>
            <a:r>
              <a:rPr lang="ja-JP" altLang="en-US" sz="1200" dirty="0"/>
              <a:t>　</a:t>
            </a:r>
            <a:r>
              <a:rPr lang="ja-JP" altLang="en-US" sz="1200" dirty="0">
                <a:solidFill>
                  <a:srgbClr val="FF0000"/>
                </a:solidFill>
              </a:rPr>
              <a:t>（倭建尊は伊吹山を拠点とする大国主の流れを汲む、狗奴国勢力（八岐大蛇）との戦いで敗死か。）</a:t>
            </a:r>
            <a:endParaRPr lang="en-US" altLang="ja-JP" sz="1200" dirty="0">
              <a:solidFill>
                <a:srgbClr val="FF0000"/>
              </a:solidFill>
            </a:endParaRPr>
          </a:p>
          <a:p>
            <a:endParaRPr lang="en-US" altLang="ja-JP" sz="1200" dirty="0"/>
          </a:p>
          <a:p>
            <a:r>
              <a:rPr lang="ja-JP" altLang="en-US" sz="1200" dirty="0"/>
              <a:t>⑨　</a:t>
            </a:r>
            <a:r>
              <a:rPr lang="ja-JP" altLang="en-US" sz="1200" u="sng" dirty="0"/>
              <a:t>ヤマト王権の確立</a:t>
            </a:r>
            <a:r>
              <a:rPr lang="ja-JP" altLang="en-US" sz="1200" dirty="0"/>
              <a:t>　成務朝、「境を定め邦を開きて、近淡海に制したまいき」</a:t>
            </a:r>
            <a:r>
              <a:rPr lang="en-US" altLang="ja-JP" sz="1200" dirty="0"/>
              <a:t>『</a:t>
            </a:r>
            <a:r>
              <a:rPr lang="ja-JP" altLang="en-US" sz="1200" dirty="0"/>
              <a:t>古事記</a:t>
            </a:r>
            <a:r>
              <a:rPr lang="en-US" altLang="ja-JP" sz="1200" dirty="0"/>
              <a:t>』</a:t>
            </a:r>
            <a:r>
              <a:rPr lang="ja-JP" altLang="en-US" sz="1200" dirty="0"/>
              <a:t>とは、「伊吹山（狗奴国）を制し、近江をヤマト政権の支配下に置くことにより、ほぼ全国統一を果たし諸国の国グニの境を定めた」との意であろう。</a:t>
            </a:r>
            <a:endParaRPr lang="en-US" altLang="ja-JP" sz="1200" dirty="0"/>
          </a:p>
          <a:p>
            <a:endParaRPr lang="en-US" altLang="ja-JP" sz="1200" dirty="0"/>
          </a:p>
          <a:p>
            <a:r>
              <a:rPr lang="ja-JP" altLang="en-US" sz="1200" dirty="0"/>
              <a:t>－「近淡海（ちかつおうみ）国造の祖の意富多牟和気（おおたむわけ）の娘にヤマトタケルと結婚したフタジヒメがいる。成務朝、 二人の子の稲依別（イナヨリワケ）王の忠犬が大蛇（八岐大蛇か）を退治した。稲依別王は、犬上君、建部君等の祖である。</a:t>
            </a:r>
            <a:r>
              <a:rPr lang="ja-JP" altLang="en-US" sz="1200" dirty="0">
                <a:solidFill>
                  <a:srgbClr val="FF0000"/>
                </a:solidFill>
              </a:rPr>
              <a:t>狗奴国の滅亡か</a:t>
            </a:r>
            <a:endParaRPr lang="en-US" altLang="ja-JP" sz="1200" dirty="0"/>
          </a:p>
          <a:p>
            <a:endParaRPr lang="en-US" altLang="ja-JP" sz="1200" dirty="0"/>
          </a:p>
          <a:p>
            <a:r>
              <a:rPr lang="ja-JP" altLang="en-US" sz="1200" dirty="0"/>
              <a:t>（藤田）</a:t>
            </a:r>
          </a:p>
        </p:txBody>
      </p:sp>
      <p:pic>
        <p:nvPicPr>
          <p:cNvPr id="1026" name="Picture 2" descr="C:\Users\Yasutaro\Desktop\img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561040" y="912168"/>
            <a:ext cx="4067701" cy="158417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2305456" y="696144"/>
            <a:ext cx="323285"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1801400" y="2280320"/>
            <a:ext cx="66569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9527063" y="2496344"/>
            <a:ext cx="1893467" cy="276999"/>
          </a:xfrm>
          <a:prstGeom prst="rect">
            <a:avLst/>
          </a:prstGeom>
          <a:noFill/>
        </p:spPr>
        <p:txBody>
          <a:bodyPr wrap="none" rtlCol="0">
            <a:spAutoFit/>
          </a:bodyPr>
          <a:lstStyle/>
          <a:p>
            <a:r>
              <a:rPr kumimoji="1" lang="ja-JP" altLang="en-US" sz="1200" dirty="0"/>
              <a:t>倭建命の西征・東征ルート</a:t>
            </a:r>
          </a:p>
        </p:txBody>
      </p:sp>
      <p:sp>
        <p:nvSpPr>
          <p:cNvPr id="8" name="正方形/長方形 7"/>
          <p:cNvSpPr/>
          <p:nvPr/>
        </p:nvSpPr>
        <p:spPr>
          <a:xfrm>
            <a:off x="9415653" y="2832473"/>
            <a:ext cx="2116285" cy="276999"/>
          </a:xfrm>
          <a:prstGeom prst="rect">
            <a:avLst/>
          </a:prstGeom>
        </p:spPr>
        <p:txBody>
          <a:bodyPr wrap="none">
            <a:spAutoFit/>
          </a:bodyPr>
          <a:lstStyle/>
          <a:p>
            <a:r>
              <a:rPr lang="zh-TW" altLang="en-US" sz="1200" dirty="0"/>
              <a:t>産経新聞　平成</a:t>
            </a:r>
            <a:r>
              <a:rPr lang="en-US" altLang="zh-TW" sz="1200" dirty="0"/>
              <a:t>28</a:t>
            </a:r>
            <a:r>
              <a:rPr lang="zh-TW" altLang="en-US" sz="1200" dirty="0"/>
              <a:t>年</a:t>
            </a:r>
            <a:r>
              <a:rPr lang="en-US" altLang="zh-TW" sz="1200" dirty="0"/>
              <a:t>12</a:t>
            </a:r>
            <a:r>
              <a:rPr lang="zh-TW" altLang="en-US" sz="1200" dirty="0"/>
              <a:t>月</a:t>
            </a:r>
            <a:r>
              <a:rPr lang="en-US" altLang="zh-TW" sz="1200" dirty="0"/>
              <a:t>6</a:t>
            </a:r>
            <a:r>
              <a:rPr lang="zh-TW" altLang="en-US" sz="1200" dirty="0"/>
              <a:t>日</a:t>
            </a:r>
          </a:p>
        </p:txBody>
      </p:sp>
      <p:sp>
        <p:nvSpPr>
          <p:cNvPr id="10" name="テキスト ボックス 9"/>
          <p:cNvSpPr txBox="1"/>
          <p:nvPr/>
        </p:nvSpPr>
        <p:spPr>
          <a:xfrm>
            <a:off x="8873259" y="3740813"/>
            <a:ext cx="3504205" cy="3231654"/>
          </a:xfrm>
          <a:prstGeom prst="rect">
            <a:avLst/>
          </a:prstGeom>
          <a:noFill/>
          <a:ln>
            <a:solidFill>
              <a:schemeClr val="accent1">
                <a:shade val="95000"/>
                <a:satMod val="105000"/>
              </a:schemeClr>
            </a:solidFill>
          </a:ln>
        </p:spPr>
        <p:txBody>
          <a:bodyPr wrap="square" rtlCol="0">
            <a:spAutoFit/>
          </a:bodyPr>
          <a:lstStyle/>
          <a:p>
            <a:r>
              <a:rPr lang="ja-JP" altLang="en-US" sz="1200" b="1" dirty="0"/>
              <a:t>日本武尊（倭建命）</a:t>
            </a:r>
            <a:endParaRPr lang="en-US" altLang="ja-JP" sz="1200" b="1" dirty="0"/>
          </a:p>
          <a:p>
            <a:r>
              <a:rPr lang="ja-JP" altLang="en-US" sz="1200" b="1" dirty="0"/>
              <a:t>西征</a:t>
            </a:r>
            <a:endParaRPr lang="en-US" altLang="ja-JP" sz="1200" b="1" dirty="0"/>
          </a:p>
          <a:p>
            <a:r>
              <a:rPr lang="ja-JP" altLang="ja-JP" sz="1200" dirty="0"/>
              <a:t>熊襲討伐後は吉備や難波の邪神を退治</a:t>
            </a:r>
            <a:endParaRPr lang="en-US" altLang="ja-JP" sz="1200" dirty="0"/>
          </a:p>
          <a:p>
            <a:r>
              <a:rPr lang="ja-JP" altLang="en-US" sz="1200" b="1" dirty="0"/>
              <a:t>東征</a:t>
            </a:r>
            <a:endParaRPr lang="en-US" altLang="ja-JP" sz="1200" b="1" dirty="0"/>
          </a:p>
          <a:p>
            <a:r>
              <a:rPr lang="ja-JP" altLang="en-US" sz="1200" dirty="0"/>
              <a:t>吉備武彦とともに出発する。伊勢で倭姫命より草薙剣を賜る。駿河にて、草那芸剣で草を掃い、迎え火を点けて敵を焼き尽くす。海路、相模から上総、さらに北上し、北上川流域（宮城県）に至る。陸奥平定後は、甲斐酒折宮へ入り、武蔵、上野を巡って鳥居峠（群馬・長野県境）で、吉備武彦を越（北陸方面）に遣わし、自らは信濃に入る。その信濃の坂の神を殺し、越を周った吉備武彦と合流して、尾張に到る。尾張で美夜受媛と結婚する。そして、草那芸剣を美夜受媛に預けたまま、伊吹山に出立する。山の神の祟りで病身となり、尾津から能褒野へ到る。朝廷には吉備武彦を遣わして報告させ、自らは能褒野の地で亡くなった。</a:t>
            </a:r>
          </a:p>
        </p:txBody>
      </p:sp>
      <p:sp>
        <p:nvSpPr>
          <p:cNvPr id="11" name="テキスト ボックス 10"/>
          <p:cNvSpPr txBox="1"/>
          <p:nvPr/>
        </p:nvSpPr>
        <p:spPr>
          <a:xfrm>
            <a:off x="8894219" y="7485229"/>
            <a:ext cx="2376015" cy="1200329"/>
          </a:xfrm>
          <a:prstGeom prst="rect">
            <a:avLst/>
          </a:prstGeom>
          <a:noFill/>
        </p:spPr>
        <p:txBody>
          <a:bodyPr wrap="square" rtlCol="0">
            <a:spAutoFit/>
          </a:bodyPr>
          <a:lstStyle/>
          <a:p>
            <a:r>
              <a:rPr lang="ja-JP" altLang="en-US" sz="1200" dirty="0"/>
              <a:t>吉備武彦</a:t>
            </a:r>
            <a:endParaRPr lang="en-US" altLang="ja-JP" sz="1200" dirty="0"/>
          </a:p>
          <a:p>
            <a:r>
              <a:rPr lang="ja-JP" altLang="en-US" sz="1200" dirty="0"/>
              <a:t>・娘は、ヤマトタケルの妃</a:t>
            </a:r>
            <a:endParaRPr lang="en-US" altLang="ja-JP" sz="1200" dirty="0"/>
          </a:p>
          <a:p>
            <a:r>
              <a:rPr lang="ja-JP" altLang="en-US" sz="1200" dirty="0"/>
              <a:t>・子の鴨別（かもわけ）は、仲哀天皇の熊襲征討に功績</a:t>
            </a:r>
            <a:endParaRPr lang="en-US" altLang="ja-JP" sz="1200" dirty="0"/>
          </a:p>
          <a:p>
            <a:r>
              <a:rPr lang="ja-JP" altLang="en-US" sz="1200" dirty="0"/>
              <a:t>・兄媛は応神天皇の妃、黒媛は仁徳天皇の妃</a:t>
            </a:r>
            <a:endParaRPr kumimoji="1" lang="ja-JP" altLang="en-US" sz="1200" dirty="0"/>
          </a:p>
        </p:txBody>
      </p:sp>
      <p:sp>
        <p:nvSpPr>
          <p:cNvPr id="12" name="角丸四角形 11"/>
          <p:cNvSpPr/>
          <p:nvPr/>
        </p:nvSpPr>
        <p:spPr>
          <a:xfrm>
            <a:off x="8873259" y="7485229"/>
            <a:ext cx="2554318" cy="12758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a:stCxn id="11" idx="0"/>
          </p:cNvCxnSpPr>
          <p:nvPr/>
        </p:nvCxnSpPr>
        <p:spPr>
          <a:xfrm flipV="1">
            <a:off x="10082227" y="5541013"/>
            <a:ext cx="543134"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99505" y="3004318"/>
            <a:ext cx="430887" cy="2650726"/>
          </a:xfrm>
          <a:prstGeom prst="rect">
            <a:avLst/>
          </a:prstGeom>
          <a:noFill/>
        </p:spPr>
        <p:txBody>
          <a:bodyPr vert="eaVert" wrap="none" rtlCol="0">
            <a:spAutoFit/>
          </a:bodyPr>
          <a:lstStyle/>
          <a:p>
            <a:r>
              <a:rPr kumimoji="1" lang="ja-JP" altLang="en-US" sz="1600" b="1" dirty="0"/>
              <a:t>古　　墳　　時　　代　　前　　期</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4" name="テキスト ボックス 3"/>
          <p:cNvSpPr txBox="1"/>
          <p:nvPr/>
        </p:nvSpPr>
        <p:spPr>
          <a:xfrm>
            <a:off x="1216224" y="372978"/>
            <a:ext cx="2262158" cy="646331"/>
          </a:xfrm>
          <a:prstGeom prst="rect">
            <a:avLst/>
          </a:prstGeom>
          <a:noFill/>
        </p:spPr>
        <p:txBody>
          <a:bodyPr wrap="none" rtlCol="0">
            <a:spAutoFit/>
          </a:bodyPr>
          <a:lstStyle/>
          <a:p>
            <a:r>
              <a:rPr lang="ja-JP" altLang="en-US" sz="3600" dirty="0">
                <a:solidFill>
                  <a:srgbClr val="FF0000"/>
                </a:solidFill>
              </a:rPr>
              <a:t>景行・成務</a:t>
            </a:r>
            <a:endParaRPr kumimoji="1" lang="ja-JP" altLang="en-US" sz="3600" dirty="0">
              <a:solidFill>
                <a:srgbClr val="FF0000"/>
              </a:solidFill>
            </a:endParaRPr>
          </a:p>
        </p:txBody>
      </p:sp>
    </p:spTree>
    <p:extLst>
      <p:ext uri="{BB962C8B-B14F-4D97-AF65-F5344CB8AC3E}">
        <p14:creationId xmlns:p14="http://schemas.microsoft.com/office/powerpoint/2010/main" val="399091309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86653</TotalTime>
  <Words>8902</Words>
  <Application>Microsoft Office PowerPoint</Application>
  <PresentationFormat>A3 297x420 mm</PresentationFormat>
  <Paragraphs>825</Paragraphs>
  <Slides>36</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36</vt:i4>
      </vt:variant>
    </vt:vector>
  </HeadingPairs>
  <TitlesOfParts>
    <vt:vector size="41" baseType="lpstr">
      <vt:lpstr>ＭＳ Ｐゴシック</vt:lpstr>
      <vt:lpstr>ＭＳ 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6265</cp:revision>
  <cp:lastPrinted>2014-10-17T03:29:18Z</cp:lastPrinted>
  <dcterms:created xsi:type="dcterms:W3CDTF">2014-10-16T05:36:14Z</dcterms:created>
  <dcterms:modified xsi:type="dcterms:W3CDTF">2019-01-14T06:36:13Z</dcterms:modified>
</cp:coreProperties>
</file>